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5.xml" ContentType="application/vnd.openxmlformats-officedocument.theme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theme/theme6.xml" ContentType="application/vnd.openxmlformats-officedocument.them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9" r:id="rId1"/>
    <p:sldMasterId id="2147483720" r:id="rId2"/>
    <p:sldMasterId id="2147483732" r:id="rId3"/>
    <p:sldMasterId id="2147483744" r:id="rId4"/>
    <p:sldMasterId id="2147483756" r:id="rId5"/>
    <p:sldMasterId id="2147483769" r:id="rId6"/>
  </p:sldMasterIdLst>
  <p:notesMasterIdLst>
    <p:notesMasterId r:id="rId157"/>
  </p:notesMasterIdLst>
  <p:handoutMasterIdLst>
    <p:handoutMasterId r:id="rId158"/>
  </p:handoutMasterIdLst>
  <p:sldIdLst>
    <p:sldId id="831" r:id="rId7"/>
    <p:sldId id="625" r:id="rId8"/>
    <p:sldId id="852" r:id="rId9"/>
    <p:sldId id="853" r:id="rId10"/>
    <p:sldId id="613" r:id="rId11"/>
    <p:sldId id="560" r:id="rId12"/>
    <p:sldId id="835" r:id="rId13"/>
    <p:sldId id="854" r:id="rId14"/>
    <p:sldId id="615" r:id="rId15"/>
    <p:sldId id="865" r:id="rId16"/>
    <p:sldId id="1397" r:id="rId17"/>
    <p:sldId id="1398" r:id="rId18"/>
    <p:sldId id="1399" r:id="rId19"/>
    <p:sldId id="1400" r:id="rId20"/>
    <p:sldId id="866" r:id="rId21"/>
    <p:sldId id="1394" r:id="rId22"/>
    <p:sldId id="857" r:id="rId23"/>
    <p:sldId id="1325" r:id="rId24"/>
    <p:sldId id="1382" r:id="rId25"/>
    <p:sldId id="1384" r:id="rId26"/>
    <p:sldId id="1383" r:id="rId27"/>
    <p:sldId id="1385" r:id="rId28"/>
    <p:sldId id="1326" r:id="rId29"/>
    <p:sldId id="1389" r:id="rId30"/>
    <p:sldId id="1386" r:id="rId31"/>
    <p:sldId id="1387" r:id="rId32"/>
    <p:sldId id="1328" r:id="rId33"/>
    <p:sldId id="1388" r:id="rId34"/>
    <p:sldId id="1329" r:id="rId35"/>
    <p:sldId id="1390" r:id="rId36"/>
    <p:sldId id="1330" r:id="rId37"/>
    <p:sldId id="1331" r:id="rId38"/>
    <p:sldId id="1336" r:id="rId39"/>
    <p:sldId id="1332" r:id="rId40"/>
    <p:sldId id="1333" r:id="rId41"/>
    <p:sldId id="1391" r:id="rId42"/>
    <p:sldId id="1334" r:id="rId43"/>
    <p:sldId id="1335" r:id="rId44"/>
    <p:sldId id="1337" r:id="rId45"/>
    <p:sldId id="1347" r:id="rId46"/>
    <p:sldId id="1338" r:id="rId47"/>
    <p:sldId id="1395" r:id="rId48"/>
    <p:sldId id="880" r:id="rId49"/>
    <p:sldId id="855" r:id="rId50"/>
    <p:sldId id="465" r:id="rId51"/>
    <p:sldId id="844" r:id="rId52"/>
    <p:sldId id="466" r:id="rId53"/>
    <p:sldId id="525" r:id="rId54"/>
    <p:sldId id="526" r:id="rId55"/>
    <p:sldId id="529" r:id="rId56"/>
    <p:sldId id="856" r:id="rId57"/>
    <p:sldId id="845" r:id="rId58"/>
    <p:sldId id="861" r:id="rId59"/>
    <p:sldId id="593" r:id="rId60"/>
    <p:sldId id="847" r:id="rId61"/>
    <p:sldId id="862" r:id="rId62"/>
    <p:sldId id="873" r:id="rId63"/>
    <p:sldId id="629" r:id="rId64"/>
    <p:sldId id="848" r:id="rId65"/>
    <p:sldId id="592" r:id="rId66"/>
    <p:sldId id="612" r:id="rId67"/>
    <p:sldId id="1392" r:id="rId68"/>
    <p:sldId id="594" r:id="rId69"/>
    <p:sldId id="849" r:id="rId70"/>
    <p:sldId id="1393" r:id="rId71"/>
    <p:sldId id="597" r:id="rId72"/>
    <p:sldId id="850" r:id="rId73"/>
    <p:sldId id="606" r:id="rId74"/>
    <p:sldId id="620" r:id="rId75"/>
    <p:sldId id="622" r:id="rId76"/>
    <p:sldId id="623" r:id="rId77"/>
    <p:sldId id="604" r:id="rId78"/>
    <p:sldId id="605" r:id="rId79"/>
    <p:sldId id="836" r:id="rId80"/>
    <p:sldId id="837" r:id="rId81"/>
    <p:sldId id="616" r:id="rId82"/>
    <p:sldId id="838" r:id="rId83"/>
    <p:sldId id="839" r:id="rId84"/>
    <p:sldId id="618" r:id="rId85"/>
    <p:sldId id="840" r:id="rId86"/>
    <p:sldId id="867" r:id="rId87"/>
    <p:sldId id="868" r:id="rId88"/>
    <p:sldId id="869" r:id="rId89"/>
    <p:sldId id="870" r:id="rId90"/>
    <p:sldId id="871" r:id="rId91"/>
    <p:sldId id="872" r:id="rId92"/>
    <p:sldId id="841" r:id="rId93"/>
    <p:sldId id="842" r:id="rId94"/>
    <p:sldId id="843" r:id="rId95"/>
    <p:sldId id="864" r:id="rId96"/>
    <p:sldId id="834" r:id="rId97"/>
    <p:sldId id="462" r:id="rId98"/>
    <p:sldId id="555" r:id="rId99"/>
    <p:sldId id="556" r:id="rId100"/>
    <p:sldId id="557" r:id="rId101"/>
    <p:sldId id="558" r:id="rId102"/>
    <p:sldId id="559" r:id="rId103"/>
    <p:sldId id="431" r:id="rId104"/>
    <p:sldId id="860" r:id="rId105"/>
    <p:sldId id="347" r:id="rId106"/>
    <p:sldId id="413" r:id="rId107"/>
    <p:sldId id="415" r:id="rId108"/>
    <p:sldId id="414" r:id="rId109"/>
    <p:sldId id="418" r:id="rId110"/>
    <p:sldId id="416" r:id="rId111"/>
    <p:sldId id="419" r:id="rId112"/>
    <p:sldId id="430" r:id="rId113"/>
    <p:sldId id="874" r:id="rId114"/>
    <p:sldId id="422" r:id="rId115"/>
    <p:sldId id="427" r:id="rId116"/>
    <p:sldId id="428" r:id="rId117"/>
    <p:sldId id="429" r:id="rId118"/>
    <p:sldId id="424" r:id="rId119"/>
    <p:sldId id="432" r:id="rId120"/>
    <p:sldId id="433" r:id="rId121"/>
    <p:sldId id="436" r:id="rId122"/>
    <p:sldId id="435" r:id="rId123"/>
    <p:sldId id="876" r:id="rId124"/>
    <p:sldId id="434" r:id="rId125"/>
    <p:sldId id="437" r:id="rId126"/>
    <p:sldId id="438" r:id="rId127"/>
    <p:sldId id="440" r:id="rId128"/>
    <p:sldId id="439" r:id="rId129"/>
    <p:sldId id="441" r:id="rId130"/>
    <p:sldId id="442" r:id="rId131"/>
    <p:sldId id="443" r:id="rId132"/>
    <p:sldId id="444" r:id="rId133"/>
    <p:sldId id="452" r:id="rId134"/>
    <p:sldId id="447" r:id="rId135"/>
    <p:sldId id="448" r:id="rId136"/>
    <p:sldId id="446" r:id="rId137"/>
    <p:sldId id="449" r:id="rId138"/>
    <p:sldId id="451" r:id="rId139"/>
    <p:sldId id="877" r:id="rId140"/>
    <p:sldId id="420" r:id="rId141"/>
    <p:sldId id="421" r:id="rId142"/>
    <p:sldId id="455" r:id="rId143"/>
    <p:sldId id="417" r:id="rId144"/>
    <p:sldId id="450" r:id="rId145"/>
    <p:sldId id="458" r:id="rId146"/>
    <p:sldId id="859" r:id="rId147"/>
    <p:sldId id="463" r:id="rId148"/>
    <p:sldId id="832" r:id="rId149"/>
    <p:sldId id="468" r:id="rId150"/>
    <p:sldId id="445" r:id="rId151"/>
    <p:sldId id="470" r:id="rId152"/>
    <p:sldId id="846" r:id="rId153"/>
    <p:sldId id="878" r:id="rId154"/>
    <p:sldId id="879" r:id="rId155"/>
    <p:sldId id="617" r:id="rId156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Helvetica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Helvetica" charset="0"/>
        <a:ea typeface="ＭＳ Ｐゴシック" charset="0"/>
        <a:cs typeface="ＭＳ Ｐゴシック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Helvetica" charset="0"/>
        <a:ea typeface="ＭＳ Ｐゴシック" charset="0"/>
        <a:cs typeface="ＭＳ Ｐゴシック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Helvetica" charset="0"/>
        <a:ea typeface="ＭＳ Ｐゴシック" charset="0"/>
        <a:cs typeface="ＭＳ Ｐゴシック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Helvetica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Helvetica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Helvetica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Helvetica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Helvetica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894"/>
    <p:restoredTop sz="86180"/>
  </p:normalViewPr>
  <p:slideViewPr>
    <p:cSldViewPr snapToGrid="0">
      <p:cViewPr varScale="1">
        <p:scale>
          <a:sx n="134" d="100"/>
          <a:sy n="134" d="100"/>
        </p:scale>
        <p:origin x="2920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39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1.xml"/><Relationship Id="rId21" Type="http://schemas.openxmlformats.org/officeDocument/2006/relationships/slide" Target="slides/slide15.xml"/><Relationship Id="rId42" Type="http://schemas.openxmlformats.org/officeDocument/2006/relationships/slide" Target="slides/slide36.xml"/><Relationship Id="rId63" Type="http://schemas.openxmlformats.org/officeDocument/2006/relationships/slide" Target="slides/slide57.xml"/><Relationship Id="rId84" Type="http://schemas.openxmlformats.org/officeDocument/2006/relationships/slide" Target="slides/slide78.xml"/><Relationship Id="rId138" Type="http://schemas.openxmlformats.org/officeDocument/2006/relationships/slide" Target="slides/slide132.xml"/><Relationship Id="rId159" Type="http://schemas.openxmlformats.org/officeDocument/2006/relationships/presProps" Target="presProps.xml"/><Relationship Id="rId107" Type="http://schemas.openxmlformats.org/officeDocument/2006/relationships/slide" Target="slides/slide101.xml"/><Relationship Id="rId11" Type="http://schemas.openxmlformats.org/officeDocument/2006/relationships/slide" Target="slides/slide5.xml"/><Relationship Id="rId32" Type="http://schemas.openxmlformats.org/officeDocument/2006/relationships/slide" Target="slides/slide26.xml"/><Relationship Id="rId53" Type="http://schemas.openxmlformats.org/officeDocument/2006/relationships/slide" Target="slides/slide47.xml"/><Relationship Id="rId74" Type="http://schemas.openxmlformats.org/officeDocument/2006/relationships/slide" Target="slides/slide68.xml"/><Relationship Id="rId128" Type="http://schemas.openxmlformats.org/officeDocument/2006/relationships/slide" Target="slides/slide122.xml"/><Relationship Id="rId149" Type="http://schemas.openxmlformats.org/officeDocument/2006/relationships/slide" Target="slides/slide143.xml"/><Relationship Id="rId5" Type="http://schemas.openxmlformats.org/officeDocument/2006/relationships/slideMaster" Target="slideMasters/slideMaster5.xml"/><Relationship Id="rId95" Type="http://schemas.openxmlformats.org/officeDocument/2006/relationships/slide" Target="slides/slide89.xml"/><Relationship Id="rId160" Type="http://schemas.openxmlformats.org/officeDocument/2006/relationships/viewProps" Target="viewProps.xml"/><Relationship Id="rId22" Type="http://schemas.openxmlformats.org/officeDocument/2006/relationships/slide" Target="slides/slide16.xml"/><Relationship Id="rId43" Type="http://schemas.openxmlformats.org/officeDocument/2006/relationships/slide" Target="slides/slide37.xml"/><Relationship Id="rId64" Type="http://schemas.openxmlformats.org/officeDocument/2006/relationships/slide" Target="slides/slide58.xml"/><Relationship Id="rId118" Type="http://schemas.openxmlformats.org/officeDocument/2006/relationships/slide" Target="slides/slide112.xml"/><Relationship Id="rId139" Type="http://schemas.openxmlformats.org/officeDocument/2006/relationships/slide" Target="slides/slide133.xml"/><Relationship Id="rId85" Type="http://schemas.openxmlformats.org/officeDocument/2006/relationships/slide" Target="slides/slide79.xml"/><Relationship Id="rId150" Type="http://schemas.openxmlformats.org/officeDocument/2006/relationships/slide" Target="slides/slide144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59" Type="http://schemas.openxmlformats.org/officeDocument/2006/relationships/slide" Target="slides/slide53.xml"/><Relationship Id="rId103" Type="http://schemas.openxmlformats.org/officeDocument/2006/relationships/slide" Target="slides/slide97.xml"/><Relationship Id="rId108" Type="http://schemas.openxmlformats.org/officeDocument/2006/relationships/slide" Target="slides/slide102.xml"/><Relationship Id="rId124" Type="http://schemas.openxmlformats.org/officeDocument/2006/relationships/slide" Target="slides/slide118.xml"/><Relationship Id="rId129" Type="http://schemas.openxmlformats.org/officeDocument/2006/relationships/slide" Target="slides/slide123.xml"/><Relationship Id="rId54" Type="http://schemas.openxmlformats.org/officeDocument/2006/relationships/slide" Target="slides/slide48.xml"/><Relationship Id="rId70" Type="http://schemas.openxmlformats.org/officeDocument/2006/relationships/slide" Target="slides/slide64.xml"/><Relationship Id="rId75" Type="http://schemas.openxmlformats.org/officeDocument/2006/relationships/slide" Target="slides/slide69.xml"/><Relationship Id="rId91" Type="http://schemas.openxmlformats.org/officeDocument/2006/relationships/slide" Target="slides/slide85.xml"/><Relationship Id="rId96" Type="http://schemas.openxmlformats.org/officeDocument/2006/relationships/slide" Target="slides/slide90.xml"/><Relationship Id="rId140" Type="http://schemas.openxmlformats.org/officeDocument/2006/relationships/slide" Target="slides/slide134.xml"/><Relationship Id="rId145" Type="http://schemas.openxmlformats.org/officeDocument/2006/relationships/slide" Target="slides/slide139.xml"/><Relationship Id="rId16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49" Type="http://schemas.openxmlformats.org/officeDocument/2006/relationships/slide" Target="slides/slide43.xml"/><Relationship Id="rId114" Type="http://schemas.openxmlformats.org/officeDocument/2006/relationships/slide" Target="slides/slide108.xml"/><Relationship Id="rId119" Type="http://schemas.openxmlformats.org/officeDocument/2006/relationships/slide" Target="slides/slide113.xml"/><Relationship Id="rId44" Type="http://schemas.openxmlformats.org/officeDocument/2006/relationships/slide" Target="slides/slide38.xml"/><Relationship Id="rId60" Type="http://schemas.openxmlformats.org/officeDocument/2006/relationships/slide" Target="slides/slide54.xml"/><Relationship Id="rId65" Type="http://schemas.openxmlformats.org/officeDocument/2006/relationships/slide" Target="slides/slide59.xml"/><Relationship Id="rId81" Type="http://schemas.openxmlformats.org/officeDocument/2006/relationships/slide" Target="slides/slide75.xml"/><Relationship Id="rId86" Type="http://schemas.openxmlformats.org/officeDocument/2006/relationships/slide" Target="slides/slide80.xml"/><Relationship Id="rId130" Type="http://schemas.openxmlformats.org/officeDocument/2006/relationships/slide" Target="slides/slide124.xml"/><Relationship Id="rId135" Type="http://schemas.openxmlformats.org/officeDocument/2006/relationships/slide" Target="slides/slide129.xml"/><Relationship Id="rId151" Type="http://schemas.openxmlformats.org/officeDocument/2006/relationships/slide" Target="slides/slide145.xml"/><Relationship Id="rId156" Type="http://schemas.openxmlformats.org/officeDocument/2006/relationships/slide" Target="slides/slide150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9" Type="http://schemas.openxmlformats.org/officeDocument/2006/relationships/slide" Target="slides/slide33.xml"/><Relationship Id="rId109" Type="http://schemas.openxmlformats.org/officeDocument/2006/relationships/slide" Target="slides/slide103.xml"/><Relationship Id="rId34" Type="http://schemas.openxmlformats.org/officeDocument/2006/relationships/slide" Target="slides/slide28.xml"/><Relationship Id="rId50" Type="http://schemas.openxmlformats.org/officeDocument/2006/relationships/slide" Target="slides/slide44.xml"/><Relationship Id="rId55" Type="http://schemas.openxmlformats.org/officeDocument/2006/relationships/slide" Target="slides/slide49.xml"/><Relationship Id="rId76" Type="http://schemas.openxmlformats.org/officeDocument/2006/relationships/slide" Target="slides/slide70.xml"/><Relationship Id="rId97" Type="http://schemas.openxmlformats.org/officeDocument/2006/relationships/slide" Target="slides/slide91.xml"/><Relationship Id="rId104" Type="http://schemas.openxmlformats.org/officeDocument/2006/relationships/slide" Target="slides/slide98.xml"/><Relationship Id="rId120" Type="http://schemas.openxmlformats.org/officeDocument/2006/relationships/slide" Target="slides/slide114.xml"/><Relationship Id="rId125" Type="http://schemas.openxmlformats.org/officeDocument/2006/relationships/slide" Target="slides/slide119.xml"/><Relationship Id="rId141" Type="http://schemas.openxmlformats.org/officeDocument/2006/relationships/slide" Target="slides/slide135.xml"/><Relationship Id="rId146" Type="http://schemas.openxmlformats.org/officeDocument/2006/relationships/slide" Target="slides/slide140.xml"/><Relationship Id="rId7" Type="http://schemas.openxmlformats.org/officeDocument/2006/relationships/slide" Target="slides/slide1.xml"/><Relationship Id="rId71" Type="http://schemas.openxmlformats.org/officeDocument/2006/relationships/slide" Target="slides/slide65.xml"/><Relationship Id="rId92" Type="http://schemas.openxmlformats.org/officeDocument/2006/relationships/slide" Target="slides/slide86.xml"/><Relationship Id="rId162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3.xml"/><Relationship Id="rId24" Type="http://schemas.openxmlformats.org/officeDocument/2006/relationships/slide" Target="slides/slide18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66" Type="http://schemas.openxmlformats.org/officeDocument/2006/relationships/slide" Target="slides/slide60.xml"/><Relationship Id="rId87" Type="http://schemas.openxmlformats.org/officeDocument/2006/relationships/slide" Target="slides/slide81.xml"/><Relationship Id="rId110" Type="http://schemas.openxmlformats.org/officeDocument/2006/relationships/slide" Target="slides/slide104.xml"/><Relationship Id="rId115" Type="http://schemas.openxmlformats.org/officeDocument/2006/relationships/slide" Target="slides/slide109.xml"/><Relationship Id="rId131" Type="http://schemas.openxmlformats.org/officeDocument/2006/relationships/slide" Target="slides/slide125.xml"/><Relationship Id="rId136" Type="http://schemas.openxmlformats.org/officeDocument/2006/relationships/slide" Target="slides/slide130.xml"/><Relationship Id="rId157" Type="http://schemas.openxmlformats.org/officeDocument/2006/relationships/notesMaster" Target="notesMasters/notesMaster1.xml"/><Relationship Id="rId61" Type="http://schemas.openxmlformats.org/officeDocument/2006/relationships/slide" Target="slides/slide55.xml"/><Relationship Id="rId82" Type="http://schemas.openxmlformats.org/officeDocument/2006/relationships/slide" Target="slides/slide76.xml"/><Relationship Id="rId152" Type="http://schemas.openxmlformats.org/officeDocument/2006/relationships/slide" Target="slides/slide146.xml"/><Relationship Id="rId19" Type="http://schemas.openxmlformats.org/officeDocument/2006/relationships/slide" Target="slides/slide13.xml"/><Relationship Id="rId14" Type="http://schemas.openxmlformats.org/officeDocument/2006/relationships/slide" Target="slides/slide8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56" Type="http://schemas.openxmlformats.org/officeDocument/2006/relationships/slide" Target="slides/slide50.xml"/><Relationship Id="rId77" Type="http://schemas.openxmlformats.org/officeDocument/2006/relationships/slide" Target="slides/slide71.xml"/><Relationship Id="rId100" Type="http://schemas.openxmlformats.org/officeDocument/2006/relationships/slide" Target="slides/slide94.xml"/><Relationship Id="rId105" Type="http://schemas.openxmlformats.org/officeDocument/2006/relationships/slide" Target="slides/slide99.xml"/><Relationship Id="rId126" Type="http://schemas.openxmlformats.org/officeDocument/2006/relationships/slide" Target="slides/slide120.xml"/><Relationship Id="rId147" Type="http://schemas.openxmlformats.org/officeDocument/2006/relationships/slide" Target="slides/slide141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72" Type="http://schemas.openxmlformats.org/officeDocument/2006/relationships/slide" Target="slides/slide66.xml"/><Relationship Id="rId93" Type="http://schemas.openxmlformats.org/officeDocument/2006/relationships/slide" Target="slides/slide87.xml"/><Relationship Id="rId98" Type="http://schemas.openxmlformats.org/officeDocument/2006/relationships/slide" Target="slides/slide92.xml"/><Relationship Id="rId121" Type="http://schemas.openxmlformats.org/officeDocument/2006/relationships/slide" Target="slides/slide115.xml"/><Relationship Id="rId142" Type="http://schemas.openxmlformats.org/officeDocument/2006/relationships/slide" Target="slides/slide136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19.xml"/><Relationship Id="rId46" Type="http://schemas.openxmlformats.org/officeDocument/2006/relationships/slide" Target="slides/slide40.xml"/><Relationship Id="rId67" Type="http://schemas.openxmlformats.org/officeDocument/2006/relationships/slide" Target="slides/slide61.xml"/><Relationship Id="rId116" Type="http://schemas.openxmlformats.org/officeDocument/2006/relationships/slide" Target="slides/slide110.xml"/><Relationship Id="rId137" Type="http://schemas.openxmlformats.org/officeDocument/2006/relationships/slide" Target="slides/slide131.xml"/><Relationship Id="rId158" Type="http://schemas.openxmlformats.org/officeDocument/2006/relationships/handoutMaster" Target="handoutMasters/handoutMaster1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62" Type="http://schemas.openxmlformats.org/officeDocument/2006/relationships/slide" Target="slides/slide56.xml"/><Relationship Id="rId83" Type="http://schemas.openxmlformats.org/officeDocument/2006/relationships/slide" Target="slides/slide77.xml"/><Relationship Id="rId88" Type="http://schemas.openxmlformats.org/officeDocument/2006/relationships/slide" Target="slides/slide82.xml"/><Relationship Id="rId111" Type="http://schemas.openxmlformats.org/officeDocument/2006/relationships/slide" Target="slides/slide105.xml"/><Relationship Id="rId132" Type="http://schemas.openxmlformats.org/officeDocument/2006/relationships/slide" Target="slides/slide126.xml"/><Relationship Id="rId153" Type="http://schemas.openxmlformats.org/officeDocument/2006/relationships/slide" Target="slides/slide147.xml"/><Relationship Id="rId15" Type="http://schemas.openxmlformats.org/officeDocument/2006/relationships/slide" Target="slides/slide9.xml"/><Relationship Id="rId36" Type="http://schemas.openxmlformats.org/officeDocument/2006/relationships/slide" Target="slides/slide30.xml"/><Relationship Id="rId57" Type="http://schemas.openxmlformats.org/officeDocument/2006/relationships/slide" Target="slides/slide51.xml"/><Relationship Id="rId106" Type="http://schemas.openxmlformats.org/officeDocument/2006/relationships/slide" Target="slides/slide100.xml"/><Relationship Id="rId127" Type="http://schemas.openxmlformats.org/officeDocument/2006/relationships/slide" Target="slides/slide121.xml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52" Type="http://schemas.openxmlformats.org/officeDocument/2006/relationships/slide" Target="slides/slide46.xml"/><Relationship Id="rId73" Type="http://schemas.openxmlformats.org/officeDocument/2006/relationships/slide" Target="slides/slide67.xml"/><Relationship Id="rId78" Type="http://schemas.openxmlformats.org/officeDocument/2006/relationships/slide" Target="slides/slide72.xml"/><Relationship Id="rId94" Type="http://schemas.openxmlformats.org/officeDocument/2006/relationships/slide" Target="slides/slide88.xml"/><Relationship Id="rId99" Type="http://schemas.openxmlformats.org/officeDocument/2006/relationships/slide" Target="slides/slide93.xml"/><Relationship Id="rId101" Type="http://schemas.openxmlformats.org/officeDocument/2006/relationships/slide" Target="slides/slide95.xml"/><Relationship Id="rId122" Type="http://schemas.openxmlformats.org/officeDocument/2006/relationships/slide" Target="slides/slide116.xml"/><Relationship Id="rId143" Type="http://schemas.openxmlformats.org/officeDocument/2006/relationships/slide" Target="slides/slide137.xml"/><Relationship Id="rId148" Type="http://schemas.openxmlformats.org/officeDocument/2006/relationships/slide" Target="slides/slide142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47" Type="http://schemas.openxmlformats.org/officeDocument/2006/relationships/slide" Target="slides/slide41.xml"/><Relationship Id="rId68" Type="http://schemas.openxmlformats.org/officeDocument/2006/relationships/slide" Target="slides/slide62.xml"/><Relationship Id="rId89" Type="http://schemas.openxmlformats.org/officeDocument/2006/relationships/slide" Target="slides/slide83.xml"/><Relationship Id="rId112" Type="http://schemas.openxmlformats.org/officeDocument/2006/relationships/slide" Target="slides/slide106.xml"/><Relationship Id="rId133" Type="http://schemas.openxmlformats.org/officeDocument/2006/relationships/slide" Target="slides/slide127.xml"/><Relationship Id="rId154" Type="http://schemas.openxmlformats.org/officeDocument/2006/relationships/slide" Target="slides/slide148.xml"/><Relationship Id="rId16" Type="http://schemas.openxmlformats.org/officeDocument/2006/relationships/slide" Target="slides/slide10.xml"/><Relationship Id="rId37" Type="http://schemas.openxmlformats.org/officeDocument/2006/relationships/slide" Target="slides/slide31.xml"/><Relationship Id="rId58" Type="http://schemas.openxmlformats.org/officeDocument/2006/relationships/slide" Target="slides/slide52.xml"/><Relationship Id="rId79" Type="http://schemas.openxmlformats.org/officeDocument/2006/relationships/slide" Target="slides/slide73.xml"/><Relationship Id="rId102" Type="http://schemas.openxmlformats.org/officeDocument/2006/relationships/slide" Target="slides/slide96.xml"/><Relationship Id="rId123" Type="http://schemas.openxmlformats.org/officeDocument/2006/relationships/slide" Target="slides/slide117.xml"/><Relationship Id="rId144" Type="http://schemas.openxmlformats.org/officeDocument/2006/relationships/slide" Target="slides/slide138.xml"/><Relationship Id="rId90" Type="http://schemas.openxmlformats.org/officeDocument/2006/relationships/slide" Target="slides/slide84.xml"/><Relationship Id="rId27" Type="http://schemas.openxmlformats.org/officeDocument/2006/relationships/slide" Target="slides/slide21.xml"/><Relationship Id="rId48" Type="http://schemas.openxmlformats.org/officeDocument/2006/relationships/slide" Target="slides/slide42.xml"/><Relationship Id="rId69" Type="http://schemas.openxmlformats.org/officeDocument/2006/relationships/slide" Target="slides/slide63.xml"/><Relationship Id="rId113" Type="http://schemas.openxmlformats.org/officeDocument/2006/relationships/slide" Target="slides/slide107.xml"/><Relationship Id="rId134" Type="http://schemas.openxmlformats.org/officeDocument/2006/relationships/slide" Target="slides/slide128.xml"/><Relationship Id="rId80" Type="http://schemas.openxmlformats.org/officeDocument/2006/relationships/slide" Target="slides/slide74.xml"/><Relationship Id="rId155" Type="http://schemas.openxmlformats.org/officeDocument/2006/relationships/slide" Target="slides/slide14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5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7" tIns="45714" rIns="91427" bIns="45714" numCol="1" anchor="t" anchorCtr="0" compatLnSpc="1">
            <a:prstTxWarp prst="textNoShape">
              <a:avLst/>
            </a:prstTxWarp>
          </a:bodyPr>
          <a:lstStyle>
            <a:lvl1pPr>
              <a:defRPr sz="1300"/>
            </a:lvl1pPr>
          </a:lstStyle>
          <a:p>
            <a:endParaRPr lang="en-US"/>
          </a:p>
        </p:txBody>
      </p:sp>
      <p:sp>
        <p:nvSpPr>
          <p:cNvPr id="44851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7" tIns="45714" rIns="91427" bIns="45714" numCol="1" anchor="t" anchorCtr="0" compatLnSpc="1">
            <a:prstTxWarp prst="textNoShape">
              <a:avLst/>
            </a:prstTxWarp>
          </a:bodyPr>
          <a:lstStyle>
            <a:lvl1pPr algn="r">
              <a:defRPr sz="1300"/>
            </a:lvl1pPr>
          </a:lstStyle>
          <a:p>
            <a:endParaRPr lang="en-US"/>
          </a:p>
        </p:txBody>
      </p:sp>
      <p:sp>
        <p:nvSpPr>
          <p:cNvPr id="44851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7" tIns="45714" rIns="91427" bIns="45714" numCol="1" anchor="b" anchorCtr="0" compatLnSpc="1">
            <a:prstTxWarp prst="textNoShape">
              <a:avLst/>
            </a:prstTxWarp>
          </a:bodyPr>
          <a:lstStyle>
            <a:lvl1pPr>
              <a:defRPr sz="1300"/>
            </a:lvl1pPr>
          </a:lstStyle>
          <a:p>
            <a:endParaRPr lang="en-US"/>
          </a:p>
        </p:txBody>
      </p:sp>
      <p:sp>
        <p:nvSpPr>
          <p:cNvPr id="44851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7" tIns="45714" rIns="91427" bIns="45714" numCol="1" anchor="b" anchorCtr="0" compatLnSpc="1">
            <a:prstTxWarp prst="textNoShape">
              <a:avLst/>
            </a:prstTxWarp>
          </a:bodyPr>
          <a:lstStyle>
            <a:lvl1pPr algn="r">
              <a:defRPr sz="1300"/>
            </a:lvl1pPr>
          </a:lstStyle>
          <a:p>
            <a:fld id="{01ADBB67-2BD3-B641-A094-A1011A6CB76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7999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27" tIns="45714" rIns="91427" bIns="45714" numCol="1" anchor="ctr" anchorCtr="0" compatLnSpc="1">
            <a:prstTxWarp prst="textNoShape">
              <a:avLst/>
            </a:prstTxWarp>
          </a:bodyPr>
          <a:lstStyle>
            <a:lvl1pPr>
              <a:defRPr sz="1300">
                <a:latin typeface="Times New Roman" charset="0"/>
              </a:defRPr>
            </a:lvl1pPr>
          </a:lstStyle>
          <a:p>
            <a:endParaRPr lang="en-US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27" tIns="45714" rIns="91427" bIns="45714" numCol="1" anchor="ctr" anchorCtr="0" compatLnSpc="1">
            <a:prstTxWarp prst="textNoShape">
              <a:avLst/>
            </a:prstTxWarp>
          </a:bodyPr>
          <a:lstStyle>
            <a:lvl1pPr algn="r">
              <a:defRPr sz="1300">
                <a:latin typeface="Times New Roman" charset="0"/>
              </a:defRPr>
            </a:lvl1pPr>
          </a:lstStyle>
          <a:p>
            <a:endParaRPr lang="en-US"/>
          </a:p>
        </p:txBody>
      </p:sp>
      <p:sp>
        <p:nvSpPr>
          <p:cNvPr id="2662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614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2813" y="4343400"/>
            <a:ext cx="5032375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27" tIns="45714" rIns="91427" bIns="45714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15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27" tIns="45714" rIns="91427" bIns="45714" numCol="1" anchor="b" anchorCtr="0" compatLnSpc="1">
            <a:prstTxWarp prst="textNoShape">
              <a:avLst/>
            </a:prstTxWarp>
          </a:bodyPr>
          <a:lstStyle>
            <a:lvl1pPr>
              <a:defRPr sz="1300">
                <a:latin typeface="Times New Roman" charset="0"/>
              </a:defRPr>
            </a:lvl1pPr>
          </a:lstStyle>
          <a:p>
            <a:endParaRPr lang="en-US"/>
          </a:p>
        </p:txBody>
      </p:sp>
      <p:sp>
        <p:nvSpPr>
          <p:cNvPr id="615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27" tIns="45714" rIns="91427" bIns="45714" numCol="1" anchor="b" anchorCtr="0" compatLnSpc="1">
            <a:prstTxWarp prst="textNoShape">
              <a:avLst/>
            </a:prstTxWarp>
          </a:bodyPr>
          <a:lstStyle>
            <a:lvl1pPr algn="r">
              <a:defRPr sz="1300">
                <a:latin typeface="Times New Roman" charset="0"/>
              </a:defRPr>
            </a:lvl1pPr>
          </a:lstStyle>
          <a:p>
            <a:fld id="{50F0B7CA-FB7A-CF4E-86AD-7AE8785853F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588675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D1A04BD-99DE-7C45-9A80-2576E755D883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34818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64348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37279299" indent="-36829963" defTabSz="864348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449336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898672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134800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179734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marL="0" marR="0" lvl="0" indent="0" algn="r" defTabSz="86434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64F3976-7EAF-B64D-93D9-AB9F035CF2A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pPr marL="0" marR="0" lvl="0" indent="0" algn="r" defTabSz="86434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charset="0"/>
              <a:ea typeface="ＭＳ Ｐゴシック" charset="0"/>
            </a:endParaRPr>
          </a:p>
        </p:txBody>
      </p:sp>
      <p:sp>
        <p:nvSpPr>
          <p:cNvPr id="49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3821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64348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37279299" indent="-36829963" defTabSz="864348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449336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898672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134800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179734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marL="0" marR="0" lvl="0" indent="0" algn="r" defTabSz="86434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4CDC38E-A41D-C844-91CB-0EC4B475DB7D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pPr marL="0" marR="0" lvl="0" indent="0" algn="r" defTabSz="86434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charset="0"/>
              <a:ea typeface="ＭＳ Ｐゴシック" charset="0"/>
            </a:endParaRPr>
          </a:p>
        </p:txBody>
      </p:sp>
      <p:sp>
        <p:nvSpPr>
          <p:cNvPr id="512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312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64348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37279299" indent="-36829963" defTabSz="864348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449336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898672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134800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179734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marL="0" marR="0" lvl="0" indent="0" algn="r" defTabSz="86434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60A780C-4E0D-5A45-8346-84F9373DA887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pPr marL="0" marR="0" lvl="0" indent="0" algn="r" defTabSz="86434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128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64348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37279299" indent="-36829963" defTabSz="864348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449336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898672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134800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179734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marL="0" marR="0" lvl="0" indent="0" algn="r" defTabSz="86434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AE70873-0252-9A42-90D3-16750B51DD9F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pPr marL="0" marR="0" lvl="0" indent="0" algn="r" defTabSz="86434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charset="0"/>
              <a:ea typeface="ＭＳ Ｐゴシック" charset="0"/>
            </a:endParaRPr>
          </a:p>
        </p:txBody>
      </p:sp>
      <p:sp>
        <p:nvSpPr>
          <p:cNvPr id="20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8518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274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37279299" indent="-36829963" defTabSz="914274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449336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898672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134800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179734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marL="0" marR="0" lvl="0" indent="0" algn="r" defTabSz="914274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C13510C-97D8-5E40-9B7D-27F00CB26308}" type="slidenum"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pPr marL="0" marR="0" lvl="0" indent="0" algn="r" defTabSz="914274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charset="0"/>
              <a:ea typeface="ＭＳ Ｐゴシック" charset="0"/>
            </a:endParaRPr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3846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274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37279299" indent="-36829963" defTabSz="914274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449336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898672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134800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179734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marL="0" marR="0" lvl="0" indent="0" algn="r" defTabSz="914274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C13510C-97D8-5E40-9B7D-27F00CB26308}" type="slidenum"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pPr marL="0" marR="0" lvl="0" indent="0" algn="r" defTabSz="914274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charset="0"/>
              <a:ea typeface="ＭＳ Ｐゴシック" charset="0"/>
            </a:endParaRPr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83266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D1A04BD-99DE-7C45-9A80-2576E755D883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72581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D508F8D-DA0E-D948-910F-27E984CDC494}" type="slidenum"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</a:endParaRPr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7212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D508F8D-DA0E-D948-910F-27E984CDC494}" type="slidenum"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</a:endParaRPr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70843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64348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37279299" indent="-36829963" defTabSz="864348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449336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898672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134800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179734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marL="0" marR="0" lvl="0" indent="0" algn="r" defTabSz="86434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FAD644A-216D-1D4D-9495-A0E0C3A4F6FD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pPr marL="0" marR="0" lvl="0" indent="0" algn="r" defTabSz="86434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charset="0"/>
              <a:ea typeface="ＭＳ Ｐゴシック" charset="0"/>
            </a:endParaRPr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D508F8D-DA0E-D948-910F-27E984CDC494}" type="slidenum"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</a:endParaRPr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40078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64348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37279299" indent="-36829963" defTabSz="864348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449336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898672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134800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179734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marL="0" marR="0" lvl="0" indent="0" algn="r" defTabSz="86434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FAD644A-216D-1D4D-9495-A0E0C3A4F6FD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pPr marL="0" marR="0" lvl="0" indent="0" algn="r" defTabSz="86434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charset="0"/>
              <a:ea typeface="ＭＳ Ｐゴシック" charset="0"/>
            </a:endParaRPr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95215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64348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37279299" indent="-36829963" defTabSz="864348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449336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898672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134800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179734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marL="0" marR="0" lvl="0" indent="0" algn="r" defTabSz="86434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FAD644A-216D-1D4D-9495-A0E0C3A4F6FD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pPr marL="0" marR="0" lvl="0" indent="0" algn="r" defTabSz="86434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charset="0"/>
              <a:ea typeface="ＭＳ Ｐゴシック" charset="0"/>
            </a:endParaRPr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65846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64348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37279299" indent="-36829963" defTabSz="864348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449336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898672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134800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179734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marL="0" marR="0" lvl="0" indent="0" algn="r" defTabSz="86434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FF3248A-FA83-BA43-9ACA-F58D36C27FBA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pPr marL="0" marR="0" lvl="0" indent="0" algn="r" defTabSz="86434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charset="0"/>
              <a:ea typeface="ＭＳ Ｐゴシック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64348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37279299" indent="-36829963" defTabSz="864348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449336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898672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134800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179734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marL="0" marR="0" lvl="0" indent="0" algn="r" defTabSz="86434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FAD644A-216D-1D4D-9495-A0E0C3A4F6FD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pPr marL="0" marR="0" lvl="0" indent="0" algn="r" defTabSz="86434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charset="0"/>
              <a:ea typeface="ＭＳ Ｐゴシック" charset="0"/>
            </a:endParaRPr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32498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64348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37279299" indent="-36829963" defTabSz="864348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449336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898672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134800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179734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marL="0" marR="0" lvl="0" indent="0" algn="r" defTabSz="86434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FAD644A-216D-1D4D-9495-A0E0C3A4F6FD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pPr marL="0" marR="0" lvl="0" indent="0" algn="r" defTabSz="86434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charset="0"/>
              <a:ea typeface="ＭＳ Ｐゴシック" charset="0"/>
            </a:endParaRPr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62798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64348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37279299" indent="-36829963" defTabSz="864348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449336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898672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134800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179734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marL="0" marR="0" lvl="0" indent="0" algn="r" defTabSz="86434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9D25AF9-E343-324A-BC76-5786F53FA4D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pPr marL="0" marR="0" lvl="0" indent="0" algn="r" defTabSz="86434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charset="0"/>
              <a:ea typeface="ＭＳ Ｐゴシック" charset="0"/>
            </a:endParaRPr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64348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37279299" indent="-36829963" defTabSz="864348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449336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898672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134800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179734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marL="0" marR="0" lvl="0" indent="0" algn="r" defTabSz="86434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FAD644A-216D-1D4D-9495-A0E0C3A4F6FD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pPr marL="0" marR="0" lvl="0" indent="0" algn="r" defTabSz="86434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charset="0"/>
              <a:ea typeface="ＭＳ Ｐゴシック" charset="0"/>
            </a:endParaRPr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03876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64348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37279299" indent="-36829963" defTabSz="864348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449336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898672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134800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179734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marL="0" marR="0" lvl="0" indent="0" algn="r" defTabSz="86434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4E1C0C2-E0BA-AF4E-92C2-CC32A940A7D0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pPr marL="0" marR="0" lvl="0" indent="0" algn="r" defTabSz="86434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charset="0"/>
              <a:ea typeface="ＭＳ Ｐゴシック" charset="0"/>
            </a:endParaRPr>
          </a:p>
        </p:txBody>
      </p:sp>
      <p:sp>
        <p:nvSpPr>
          <p:cNvPr id="839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64348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37279299" indent="-36829963" defTabSz="864348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449336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898672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134800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179734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marL="0" marR="0" lvl="0" indent="0" algn="r" defTabSz="86434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FAD644A-216D-1D4D-9495-A0E0C3A4F6FD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pPr marL="0" marR="0" lvl="0" indent="0" algn="r" defTabSz="86434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charset="0"/>
              <a:ea typeface="ＭＳ Ｐゴシック" charset="0"/>
            </a:endParaRPr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76394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64348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37279299" indent="-36829963" defTabSz="864348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449336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898672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134800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179734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marL="0" marR="0" lvl="0" indent="0" algn="r" defTabSz="86434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FAD644A-216D-1D4D-9495-A0E0C3A4F6FD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pPr marL="0" marR="0" lvl="0" indent="0" algn="r" defTabSz="86434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charset="0"/>
              <a:ea typeface="ＭＳ Ｐゴシック" charset="0"/>
            </a:endParaRPr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3932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D508F8D-DA0E-D948-910F-27E984CDC494}" type="slidenum"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</a:endParaRPr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51864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64348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37279299" indent="-36829963" defTabSz="864348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449336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898672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134800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179734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marL="0" marR="0" lvl="0" indent="0" algn="r" defTabSz="86434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FAD644A-216D-1D4D-9495-A0E0C3A4F6FD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pPr marL="0" marR="0" lvl="0" indent="0" algn="r" defTabSz="86434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charset="0"/>
              <a:ea typeface="ＭＳ Ｐゴシック" charset="0"/>
            </a:endParaRPr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74602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64348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37279299" indent="-36829963" defTabSz="864348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449336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898672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134800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179734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marL="0" marR="0" lvl="0" indent="0" algn="r" defTabSz="86434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AFD073A-5E1C-124E-A86F-7CB503BE69CE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pPr marL="0" marR="0" lvl="0" indent="0" algn="r" defTabSz="86434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charset="0"/>
              <a:ea typeface="ＭＳ Ｐゴシック" charset="0"/>
            </a:endParaRPr>
          </a:p>
        </p:txBody>
      </p:sp>
      <p:sp>
        <p:nvSpPr>
          <p:cNvPr id="79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64348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37279299" indent="-36829963" defTabSz="864348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449336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898672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134800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179734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marL="0" marR="0" lvl="0" indent="0" algn="r" defTabSz="86434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EED135A-F8AE-8B4F-B053-AD60F4971054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pPr marL="0" marR="0" lvl="0" indent="0" algn="r" defTabSz="86434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charset="0"/>
              <a:ea typeface="ＭＳ Ｐゴシック" charset="0"/>
            </a:endParaRPr>
          </a:p>
        </p:txBody>
      </p:sp>
      <p:sp>
        <p:nvSpPr>
          <p:cNvPr id="819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D1A04BD-99DE-7C45-9A80-2576E755D883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dirty="0"/>
              <a:t>A </a:t>
            </a:r>
          </a:p>
        </p:txBody>
      </p:sp>
    </p:spTree>
    <p:extLst>
      <p:ext uri="{BB962C8B-B14F-4D97-AF65-F5344CB8AC3E}">
        <p14:creationId xmlns:p14="http://schemas.microsoft.com/office/powerpoint/2010/main" val="358071911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D508F8D-DA0E-D948-910F-27E984CDC494}" type="slidenum"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75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</a:endParaRPr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400582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F0B7CA-FB7A-CF4E-86AD-7AE8785853FE}" type="slidenum">
              <a:rPr lang="en-US" smtClean="0"/>
              <a:pPr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88339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D1A04BD-99DE-7C45-9A80-2576E755D883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425847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D508F8D-DA0E-D948-910F-27E984CDC494}" type="slidenum"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91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</a:endParaRPr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94544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1761" indent="-285293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1171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97640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4108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0577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67045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3514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79982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78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7174961-0CF3-42A6-8222-18520414FAD4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</a:rPr>
              <a:pPr marL="0" marR="0" lvl="0" indent="0" algn="r" defTabSz="92878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92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5325"/>
            <a:ext cx="4641850" cy="3481388"/>
          </a:xfrm>
          <a:ln/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759" y="4410392"/>
            <a:ext cx="5134182" cy="417734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585694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0F0B7CA-FB7A-CF4E-86AD-7AE8785853FE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93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87066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D508F8D-DA0E-D948-910F-27E984CDC494}" type="slidenum"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</a:endParaRPr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590404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0F0B7CA-FB7A-CF4E-86AD-7AE8785853FE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94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002306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0F0B7CA-FB7A-CF4E-86AD-7AE8785853FE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95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445657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B9CBD24-F780-8243-8198-A91E7C40549F}" type="slidenum"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96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085921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B9CBD24-F780-8243-8198-A91E7C40549F}" type="slidenum"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97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257834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D1A04BD-99DE-7C45-9A80-2576E755D883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873946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DA6495-08A5-4780-AF01-64577BB694EC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68796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DA6495-08A5-4780-AF01-64577BB694EC}" type="slidenum">
              <a:rPr lang="en-US" smtClean="0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56796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DA6495-08A5-4780-AF01-64577BB694EC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73153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DA6495-08A5-4780-AF01-64577BB694EC}" type="slidenum">
              <a:rPr lang="en-US" smtClean="0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03332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db.inventory.insertMany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 [   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 item: "journal",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instock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[ { loc: "A", qty: 5 }, { loc: "C", qty: 15 } ], tags: ["blank", "red"], </a:t>
            </a:r>
            <a:r>
              <a:rPr lang="en-US" dirty="0">
                <a:effectLst/>
              </a:rPr>
              <a:t>dim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r>
              <a:rPr lang="en-US" dirty="0"/>
              <a:t> </a:t>
            </a:r>
            <a:r>
              <a:rPr lang="en-US" dirty="0">
                <a:effectLst/>
              </a:rPr>
              <a:t>[</a:t>
            </a:r>
            <a:r>
              <a:rPr lang="en-US" dirty="0"/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14</a:t>
            </a:r>
            <a:r>
              <a:rPr lang="en-US" dirty="0">
                <a:effectLst/>
              </a:rPr>
              <a:t>,</a:t>
            </a:r>
            <a:r>
              <a:rPr lang="en-US" dirty="0"/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21</a:t>
            </a:r>
            <a:r>
              <a:rPr lang="en-US" dirty="0"/>
              <a:t> </a:t>
            </a:r>
            <a:r>
              <a:rPr lang="en-US" dirty="0">
                <a:effectLst/>
              </a:rPr>
              <a:t>]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},   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 item: "notebook",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instock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[ { loc: "C", qty: 5 } ], tags: ["red", "blank"] , </a:t>
            </a:r>
            <a:r>
              <a:rPr lang="en-US" dirty="0">
                <a:effectLst/>
              </a:rPr>
              <a:t>dim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r>
              <a:rPr lang="en-US" dirty="0"/>
              <a:t> </a:t>
            </a:r>
            <a:r>
              <a:rPr lang="en-US" dirty="0">
                <a:effectLst/>
              </a:rPr>
              <a:t>[</a:t>
            </a:r>
            <a:r>
              <a:rPr lang="en-US" dirty="0"/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14</a:t>
            </a:r>
            <a:r>
              <a:rPr lang="en-US" dirty="0">
                <a:effectLst/>
              </a:rPr>
              <a:t>,</a:t>
            </a:r>
            <a:r>
              <a:rPr lang="en-US" dirty="0"/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21</a:t>
            </a:r>
            <a:r>
              <a:rPr lang="en-US" dirty="0"/>
              <a:t> </a:t>
            </a:r>
            <a:r>
              <a:rPr lang="en-US" dirty="0">
                <a:effectLst/>
              </a:rPr>
              <a:t>]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},   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 item: "paper",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instock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[ { loc: "A", qty: 60 }, { loc: "B", qty: 15 } ], tags: ["red", "blank", "plain"] , </a:t>
            </a:r>
            <a:r>
              <a:rPr lang="en-US" dirty="0">
                <a:effectLst/>
              </a:rPr>
              <a:t>dim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r>
              <a:rPr lang="en-US" dirty="0"/>
              <a:t> </a:t>
            </a:r>
            <a:r>
              <a:rPr lang="en-US" dirty="0">
                <a:effectLst/>
              </a:rPr>
              <a:t>[</a:t>
            </a:r>
            <a:r>
              <a:rPr lang="en-US" dirty="0"/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14</a:t>
            </a:r>
            <a:r>
              <a:rPr lang="en-US" dirty="0">
                <a:effectLst/>
              </a:rPr>
              <a:t>,</a:t>
            </a:r>
            <a:r>
              <a:rPr lang="en-US" dirty="0"/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21</a:t>
            </a:r>
            <a:r>
              <a:rPr lang="en-US" dirty="0"/>
              <a:t> </a:t>
            </a:r>
            <a:r>
              <a:rPr lang="en-US" dirty="0">
                <a:effectLst/>
              </a:rPr>
              <a:t>]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},   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 item: "planner",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instock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[ { loc: "A", qty: 40 }, { loc: "B", qty: 5 } ], tags: ["blank", "red"], </a:t>
            </a:r>
            <a:r>
              <a:rPr lang="en-US" dirty="0">
                <a:effectLst/>
              </a:rPr>
              <a:t>dim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r>
              <a:rPr lang="en-US" dirty="0"/>
              <a:t> </a:t>
            </a:r>
            <a:r>
              <a:rPr lang="en-US" dirty="0">
                <a:effectLst/>
              </a:rPr>
              <a:t>[</a:t>
            </a:r>
            <a:r>
              <a:rPr lang="en-US" dirty="0"/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22.85</a:t>
            </a:r>
            <a:r>
              <a:rPr lang="en-US" dirty="0">
                <a:effectLst/>
              </a:rPr>
              <a:t>,</a:t>
            </a:r>
            <a:r>
              <a:rPr lang="en-US" dirty="0"/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30</a:t>
            </a:r>
            <a:r>
              <a:rPr lang="en-US" dirty="0"/>
              <a:t> </a:t>
            </a:r>
            <a:r>
              <a:rPr lang="en-US" dirty="0">
                <a:effectLst/>
              </a:rPr>
              <a:t>]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},   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 item: "postcard",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instock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[ {loc: "B", qty: 15 }, { loc: "C", qty: 35 } ], tags: ["blue"] , </a:t>
            </a:r>
            <a:r>
              <a:rPr lang="en-US" dirty="0">
                <a:effectLst/>
              </a:rPr>
              <a:t>dim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r>
              <a:rPr lang="en-US" dirty="0"/>
              <a:t> </a:t>
            </a:r>
            <a:r>
              <a:rPr lang="en-US" dirty="0">
                <a:effectLst/>
              </a:rPr>
              <a:t>[</a:t>
            </a:r>
            <a:r>
              <a:rPr lang="en-US" dirty="0"/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</a:t>
            </a:r>
            <a:r>
              <a:rPr lang="en-US" dirty="0">
                <a:effectLst/>
              </a:rPr>
              <a:t>,</a:t>
            </a:r>
            <a:r>
              <a:rPr lang="en-US" dirty="0"/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15.25</a:t>
            </a:r>
            <a:r>
              <a:rPr lang="en-US" dirty="0"/>
              <a:t> </a:t>
            </a:r>
            <a:r>
              <a:rPr lang="en-US" dirty="0">
                <a:effectLst/>
              </a:rPr>
              <a:t>]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 ]);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DA6495-08A5-4780-AF01-64577BB694EC}" type="slidenum">
              <a:rPr lang="en-US" smtClean="0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5169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D1A04BD-99DE-7C45-9A80-2576E755D883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19675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db.inventory.insertMany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 [   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 item: "journal",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instock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[ { loc: "A", qty: 5 }, { loc: "C", qty: 15 } ], tags: ["blank", "red"], </a:t>
            </a:r>
            <a:r>
              <a:rPr lang="en-US" dirty="0">
                <a:effectLst/>
              </a:rPr>
              <a:t>dim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r>
              <a:rPr lang="en-US" dirty="0"/>
              <a:t> </a:t>
            </a:r>
            <a:r>
              <a:rPr lang="en-US" dirty="0">
                <a:effectLst/>
              </a:rPr>
              <a:t>[</a:t>
            </a:r>
            <a:r>
              <a:rPr lang="en-US" dirty="0"/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14</a:t>
            </a:r>
            <a:r>
              <a:rPr lang="en-US" dirty="0">
                <a:effectLst/>
              </a:rPr>
              <a:t>,</a:t>
            </a:r>
            <a:r>
              <a:rPr lang="en-US" dirty="0"/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21</a:t>
            </a:r>
            <a:r>
              <a:rPr lang="en-US" dirty="0"/>
              <a:t> </a:t>
            </a:r>
            <a:r>
              <a:rPr lang="en-US" dirty="0">
                <a:effectLst/>
              </a:rPr>
              <a:t>]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},   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 item: "notebook",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instock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[ { loc: "C", qty: 5 } ], tags: ["red", "blank"] , </a:t>
            </a:r>
            <a:r>
              <a:rPr lang="en-US" dirty="0">
                <a:effectLst/>
              </a:rPr>
              <a:t>dim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r>
              <a:rPr lang="en-US" dirty="0"/>
              <a:t> </a:t>
            </a:r>
            <a:r>
              <a:rPr lang="en-US" dirty="0">
                <a:effectLst/>
              </a:rPr>
              <a:t>[</a:t>
            </a:r>
            <a:r>
              <a:rPr lang="en-US" dirty="0"/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14</a:t>
            </a:r>
            <a:r>
              <a:rPr lang="en-US" dirty="0">
                <a:effectLst/>
              </a:rPr>
              <a:t>,</a:t>
            </a:r>
            <a:r>
              <a:rPr lang="en-US" dirty="0"/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21</a:t>
            </a:r>
            <a:r>
              <a:rPr lang="en-US" dirty="0"/>
              <a:t> </a:t>
            </a:r>
            <a:r>
              <a:rPr lang="en-US" dirty="0">
                <a:effectLst/>
              </a:rPr>
              <a:t>]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},   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 item: "paper",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instock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[ { loc: "A", qty: 60 }, { loc: "B", qty: 15 } ], tags: ["red", "blank", "plain"] , </a:t>
            </a:r>
            <a:r>
              <a:rPr lang="en-US" dirty="0">
                <a:effectLst/>
              </a:rPr>
              <a:t>dim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r>
              <a:rPr lang="en-US" dirty="0"/>
              <a:t> </a:t>
            </a:r>
            <a:r>
              <a:rPr lang="en-US" dirty="0">
                <a:effectLst/>
              </a:rPr>
              <a:t>[</a:t>
            </a:r>
            <a:r>
              <a:rPr lang="en-US" dirty="0"/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14</a:t>
            </a:r>
            <a:r>
              <a:rPr lang="en-US" dirty="0">
                <a:effectLst/>
              </a:rPr>
              <a:t>,</a:t>
            </a:r>
            <a:r>
              <a:rPr lang="en-US" dirty="0"/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21</a:t>
            </a:r>
            <a:r>
              <a:rPr lang="en-US" dirty="0"/>
              <a:t> </a:t>
            </a:r>
            <a:r>
              <a:rPr lang="en-US" dirty="0">
                <a:effectLst/>
              </a:rPr>
              <a:t>]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},   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 item: "planner",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instock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[ { loc: "A", qty: 40 }, { loc: "B", qty: 5 } ], tags: ["blank", "red"], </a:t>
            </a:r>
            <a:r>
              <a:rPr lang="en-US" dirty="0">
                <a:effectLst/>
              </a:rPr>
              <a:t>dim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r>
              <a:rPr lang="en-US" dirty="0"/>
              <a:t> </a:t>
            </a:r>
            <a:r>
              <a:rPr lang="en-US" dirty="0">
                <a:effectLst/>
              </a:rPr>
              <a:t>[</a:t>
            </a:r>
            <a:r>
              <a:rPr lang="en-US" dirty="0"/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22.85</a:t>
            </a:r>
            <a:r>
              <a:rPr lang="en-US" dirty="0">
                <a:effectLst/>
              </a:rPr>
              <a:t>,</a:t>
            </a:r>
            <a:r>
              <a:rPr lang="en-US" dirty="0"/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30</a:t>
            </a:r>
            <a:r>
              <a:rPr lang="en-US" dirty="0"/>
              <a:t> </a:t>
            </a:r>
            <a:r>
              <a:rPr lang="en-US" dirty="0">
                <a:effectLst/>
              </a:rPr>
              <a:t>]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},   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 item: "postcard",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instock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[ {loc: "B", qty: 15 }, { loc: "C", qty: 35 } ], tags: ["blue"] , </a:t>
            </a:r>
            <a:r>
              <a:rPr lang="en-US" dirty="0">
                <a:effectLst/>
              </a:rPr>
              <a:t>dim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r>
              <a:rPr lang="en-US" dirty="0"/>
              <a:t> </a:t>
            </a:r>
            <a:r>
              <a:rPr lang="en-US" dirty="0">
                <a:effectLst/>
              </a:rPr>
              <a:t>[</a:t>
            </a:r>
            <a:r>
              <a:rPr lang="en-US" dirty="0"/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</a:t>
            </a:r>
            <a:r>
              <a:rPr lang="en-US" dirty="0">
                <a:effectLst/>
              </a:rPr>
              <a:t>,</a:t>
            </a:r>
            <a:r>
              <a:rPr lang="en-US" dirty="0"/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15.25</a:t>
            </a:r>
            <a:r>
              <a:rPr lang="en-US" dirty="0"/>
              <a:t> </a:t>
            </a:r>
            <a:r>
              <a:rPr lang="en-US" dirty="0">
                <a:effectLst/>
              </a:rPr>
              <a:t>]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 ]);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DA6495-08A5-4780-AF01-64577BB694EC}" type="slidenum">
              <a:rPr lang="en-US" smtClean="0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34200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DA6495-08A5-4780-AF01-64577BB694EC}" type="slidenum">
              <a:rPr lang="en-US" smtClean="0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383943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DA6495-08A5-4780-AF01-64577BB694EC}" type="slidenum">
              <a:rPr lang="en-US" smtClean="0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34864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Dataset: https://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docs.mongodb.com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/manual/tutorial/aggregation-zip-code-data-set/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DA6495-08A5-4780-AF01-64577BB694EC}" type="slidenum">
              <a:rPr lang="en-US" smtClean="0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8192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DA6495-08A5-4780-AF01-64577BB694EC}" type="slidenum">
              <a:rPr lang="en-US" smtClean="0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25319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DA6495-08A5-4780-AF01-64577BB694EC}" type="slidenum">
              <a:rPr lang="en-US" smtClean="0"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84841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db.inventory.insertMany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 [   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 item: "journal",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instock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[ { loc: "A", qty: 5 }, { loc: "C", qty: 15 } ], tags: ["blank", "red"], </a:t>
            </a:r>
            <a:r>
              <a:rPr lang="en-US" dirty="0">
                <a:effectLst/>
              </a:rPr>
              <a:t>dim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r>
              <a:rPr lang="en-US" dirty="0"/>
              <a:t> </a:t>
            </a:r>
            <a:r>
              <a:rPr lang="en-US" dirty="0">
                <a:effectLst/>
              </a:rPr>
              <a:t>[</a:t>
            </a:r>
            <a:r>
              <a:rPr lang="en-US" dirty="0"/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14</a:t>
            </a:r>
            <a:r>
              <a:rPr lang="en-US" dirty="0">
                <a:effectLst/>
              </a:rPr>
              <a:t>,</a:t>
            </a:r>
            <a:r>
              <a:rPr lang="en-US" dirty="0"/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21</a:t>
            </a:r>
            <a:r>
              <a:rPr lang="en-US" dirty="0"/>
              <a:t> </a:t>
            </a:r>
            <a:r>
              <a:rPr lang="en-US" dirty="0">
                <a:effectLst/>
              </a:rPr>
              <a:t>]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},   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 item: "notebook",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instock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[ { loc: "C", qty: 5 } ], tags: ["red", "blank"] , </a:t>
            </a:r>
            <a:r>
              <a:rPr lang="en-US" dirty="0">
                <a:effectLst/>
              </a:rPr>
              <a:t>dim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r>
              <a:rPr lang="en-US" dirty="0"/>
              <a:t> </a:t>
            </a:r>
            <a:r>
              <a:rPr lang="en-US" dirty="0">
                <a:effectLst/>
              </a:rPr>
              <a:t>[</a:t>
            </a:r>
            <a:r>
              <a:rPr lang="en-US" dirty="0"/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14</a:t>
            </a:r>
            <a:r>
              <a:rPr lang="en-US" dirty="0">
                <a:effectLst/>
              </a:rPr>
              <a:t>,</a:t>
            </a:r>
            <a:r>
              <a:rPr lang="en-US" dirty="0"/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21</a:t>
            </a:r>
            <a:r>
              <a:rPr lang="en-US" dirty="0"/>
              <a:t> </a:t>
            </a:r>
            <a:r>
              <a:rPr lang="en-US" dirty="0">
                <a:effectLst/>
              </a:rPr>
              <a:t>]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},   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 item: "paper",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instock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[ { loc: "A", qty: 60 }, { loc: "B", qty: 15 } ], tags: ["red", "blank", "plain"] , </a:t>
            </a:r>
            <a:r>
              <a:rPr lang="en-US" dirty="0">
                <a:effectLst/>
              </a:rPr>
              <a:t>dim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r>
              <a:rPr lang="en-US" dirty="0"/>
              <a:t> </a:t>
            </a:r>
            <a:r>
              <a:rPr lang="en-US" dirty="0">
                <a:effectLst/>
              </a:rPr>
              <a:t>[</a:t>
            </a:r>
            <a:r>
              <a:rPr lang="en-US" dirty="0"/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14</a:t>
            </a:r>
            <a:r>
              <a:rPr lang="en-US" dirty="0">
                <a:effectLst/>
              </a:rPr>
              <a:t>,</a:t>
            </a:r>
            <a:r>
              <a:rPr lang="en-US" dirty="0"/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21</a:t>
            </a:r>
            <a:r>
              <a:rPr lang="en-US" dirty="0"/>
              <a:t> </a:t>
            </a:r>
            <a:r>
              <a:rPr lang="en-US" dirty="0">
                <a:effectLst/>
              </a:rPr>
              <a:t>]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},   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 item: "planner",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instock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[ { loc: "A", qty: 40 }, { loc: "B", qty: 5 } ], tags: ["blank", "red"], </a:t>
            </a:r>
            <a:r>
              <a:rPr lang="en-US" dirty="0">
                <a:effectLst/>
              </a:rPr>
              <a:t>dim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r>
              <a:rPr lang="en-US" dirty="0"/>
              <a:t> </a:t>
            </a:r>
            <a:r>
              <a:rPr lang="en-US" dirty="0">
                <a:effectLst/>
              </a:rPr>
              <a:t>[</a:t>
            </a:r>
            <a:r>
              <a:rPr lang="en-US" dirty="0"/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22.85</a:t>
            </a:r>
            <a:r>
              <a:rPr lang="en-US" dirty="0">
                <a:effectLst/>
              </a:rPr>
              <a:t>,</a:t>
            </a:r>
            <a:r>
              <a:rPr lang="en-US" dirty="0"/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30</a:t>
            </a:r>
            <a:r>
              <a:rPr lang="en-US" dirty="0"/>
              <a:t> </a:t>
            </a:r>
            <a:r>
              <a:rPr lang="en-US" dirty="0">
                <a:effectLst/>
              </a:rPr>
              <a:t>]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},   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 item: "postcard",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instock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[ {loc: "B", qty: 15 }, { loc: "C", qty: 35 } ], tags: ["blue"] , </a:t>
            </a:r>
            <a:r>
              <a:rPr lang="en-US" dirty="0">
                <a:effectLst/>
              </a:rPr>
              <a:t>dim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r>
              <a:rPr lang="en-US" dirty="0"/>
              <a:t> </a:t>
            </a:r>
            <a:r>
              <a:rPr lang="en-US" dirty="0">
                <a:effectLst/>
              </a:rPr>
              <a:t>[</a:t>
            </a:r>
            <a:r>
              <a:rPr lang="en-US" dirty="0"/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</a:t>
            </a:r>
            <a:r>
              <a:rPr lang="en-US" dirty="0">
                <a:effectLst/>
              </a:rPr>
              <a:t>,</a:t>
            </a:r>
            <a:r>
              <a:rPr lang="en-US" dirty="0"/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15.25</a:t>
            </a:r>
            <a:r>
              <a:rPr lang="en-US" dirty="0"/>
              <a:t> </a:t>
            </a:r>
            <a:r>
              <a:rPr lang="en-US" dirty="0">
                <a:effectLst/>
              </a:rPr>
              <a:t>]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 ]);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DA6495-08A5-4780-AF01-64577BB694EC}" type="slidenum">
              <a:rPr lang="en-US" smtClean="0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15910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db.inventory.insertMany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 [   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 item: "journal",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instock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[ { loc: "A", qty: 5 }, { loc: "C", qty: 15 } ], tags: ["blank", "red"], </a:t>
            </a:r>
            <a:r>
              <a:rPr lang="en-US" dirty="0">
                <a:effectLst/>
              </a:rPr>
              <a:t>dim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r>
              <a:rPr lang="en-US" dirty="0"/>
              <a:t> </a:t>
            </a:r>
            <a:r>
              <a:rPr lang="en-US" dirty="0">
                <a:effectLst/>
              </a:rPr>
              <a:t>[</a:t>
            </a:r>
            <a:r>
              <a:rPr lang="en-US" dirty="0"/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14</a:t>
            </a:r>
            <a:r>
              <a:rPr lang="en-US" dirty="0">
                <a:effectLst/>
              </a:rPr>
              <a:t>,</a:t>
            </a:r>
            <a:r>
              <a:rPr lang="en-US" dirty="0"/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21</a:t>
            </a:r>
            <a:r>
              <a:rPr lang="en-US" dirty="0"/>
              <a:t> </a:t>
            </a:r>
            <a:r>
              <a:rPr lang="en-US" dirty="0">
                <a:effectLst/>
              </a:rPr>
              <a:t>]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},   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 item: "notebook",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instock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[ { loc: "C", qty: 5 } ], tags: ["red", "blank"] , </a:t>
            </a:r>
            <a:r>
              <a:rPr lang="en-US" dirty="0">
                <a:effectLst/>
              </a:rPr>
              <a:t>dim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r>
              <a:rPr lang="en-US" dirty="0"/>
              <a:t> </a:t>
            </a:r>
            <a:r>
              <a:rPr lang="en-US" dirty="0">
                <a:effectLst/>
              </a:rPr>
              <a:t>[</a:t>
            </a:r>
            <a:r>
              <a:rPr lang="en-US" dirty="0"/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14</a:t>
            </a:r>
            <a:r>
              <a:rPr lang="en-US" dirty="0">
                <a:effectLst/>
              </a:rPr>
              <a:t>,</a:t>
            </a:r>
            <a:r>
              <a:rPr lang="en-US" dirty="0"/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21</a:t>
            </a:r>
            <a:r>
              <a:rPr lang="en-US" dirty="0"/>
              <a:t> </a:t>
            </a:r>
            <a:r>
              <a:rPr lang="en-US" dirty="0">
                <a:effectLst/>
              </a:rPr>
              <a:t>]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},   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 item: "paper",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instock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[ { loc: "A", qty: 60 }, { loc: "B", qty: 15 } ], tags: ["red", "blank", "plain"] , </a:t>
            </a:r>
            <a:r>
              <a:rPr lang="en-US" dirty="0">
                <a:effectLst/>
              </a:rPr>
              <a:t>dim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r>
              <a:rPr lang="en-US" dirty="0"/>
              <a:t> </a:t>
            </a:r>
            <a:r>
              <a:rPr lang="en-US" dirty="0">
                <a:effectLst/>
              </a:rPr>
              <a:t>[</a:t>
            </a:r>
            <a:r>
              <a:rPr lang="en-US" dirty="0"/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14</a:t>
            </a:r>
            <a:r>
              <a:rPr lang="en-US" dirty="0">
                <a:effectLst/>
              </a:rPr>
              <a:t>,</a:t>
            </a:r>
            <a:r>
              <a:rPr lang="en-US" dirty="0"/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21</a:t>
            </a:r>
            <a:r>
              <a:rPr lang="en-US" dirty="0"/>
              <a:t> </a:t>
            </a:r>
            <a:r>
              <a:rPr lang="en-US" dirty="0">
                <a:effectLst/>
              </a:rPr>
              <a:t>]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},   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 item: "planner",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instock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[ { loc: "A", qty: 40 }, { loc: "B", qty: 5 } ], tags: ["blank", "red"], </a:t>
            </a:r>
            <a:r>
              <a:rPr lang="en-US" dirty="0">
                <a:effectLst/>
              </a:rPr>
              <a:t>dim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r>
              <a:rPr lang="en-US" dirty="0"/>
              <a:t> </a:t>
            </a:r>
            <a:r>
              <a:rPr lang="en-US" dirty="0">
                <a:effectLst/>
              </a:rPr>
              <a:t>[</a:t>
            </a:r>
            <a:r>
              <a:rPr lang="en-US" dirty="0"/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22.85</a:t>
            </a:r>
            <a:r>
              <a:rPr lang="en-US" dirty="0">
                <a:effectLst/>
              </a:rPr>
              <a:t>,</a:t>
            </a:r>
            <a:r>
              <a:rPr lang="en-US" dirty="0"/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30</a:t>
            </a:r>
            <a:r>
              <a:rPr lang="en-US" dirty="0"/>
              <a:t> </a:t>
            </a:r>
            <a:r>
              <a:rPr lang="en-US" dirty="0">
                <a:effectLst/>
              </a:rPr>
              <a:t>]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},   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 item: "postcard",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instock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[ {loc: "B", qty: 15 }, { loc: "C", qty: 35 } ], tags: ["blue"] , </a:t>
            </a:r>
            <a:r>
              <a:rPr lang="en-US" dirty="0">
                <a:effectLst/>
              </a:rPr>
              <a:t>dim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r>
              <a:rPr lang="en-US" dirty="0"/>
              <a:t> </a:t>
            </a:r>
            <a:r>
              <a:rPr lang="en-US" dirty="0">
                <a:effectLst/>
              </a:rPr>
              <a:t>[</a:t>
            </a:r>
            <a:r>
              <a:rPr lang="en-US" dirty="0"/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</a:t>
            </a:r>
            <a:r>
              <a:rPr lang="en-US" dirty="0">
                <a:effectLst/>
              </a:rPr>
              <a:t>,</a:t>
            </a:r>
            <a:r>
              <a:rPr lang="en-US" dirty="0"/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15.25</a:t>
            </a:r>
            <a:r>
              <a:rPr lang="en-US" dirty="0"/>
              <a:t> </a:t>
            </a:r>
            <a:r>
              <a:rPr lang="en-US" dirty="0">
                <a:effectLst/>
              </a:rPr>
              <a:t>]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 ]);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DA6495-08A5-4780-AF01-64577BB694EC}" type="slidenum">
              <a:rPr lang="en-US" smtClean="0"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40853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DA6495-08A5-4780-AF01-64577BB694EC}" type="slidenum">
              <a:rPr lang="en-US" smtClean="0"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01957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DA6495-08A5-4780-AF01-64577BB694EC}" type="slidenum">
              <a:rPr lang="en-US" smtClean="0"/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2841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D1A04BD-99DE-7C45-9A80-2576E755D883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83481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DA6495-08A5-4780-AF01-64577BB694EC}" type="slidenum">
              <a:rPr lang="en-US" smtClean="0"/>
              <a:t>137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8797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D1A04BD-99DE-7C45-9A80-2576E755D883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297173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1761" indent="-285293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1171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97640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4108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0577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67045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3514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79982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78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7174961-0CF3-42A6-8222-18520414FAD4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</a:rPr>
              <a:pPr marL="0" marR="0" lvl="0" indent="0" algn="r" defTabSz="92878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142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5325"/>
            <a:ext cx="4641850" cy="3481388"/>
          </a:xfrm>
          <a:ln/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759" y="4410392"/>
            <a:ext cx="5134182" cy="417734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586480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1761" indent="-285293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1171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97640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4108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0577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67045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3514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79982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78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7174961-0CF3-42A6-8222-18520414FAD4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</a:rPr>
              <a:pPr marL="0" marR="0" lvl="0" indent="0" algn="r" defTabSz="92878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143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5325"/>
            <a:ext cx="4641850" cy="3481388"/>
          </a:xfrm>
          <a:ln/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759" y="4410392"/>
            <a:ext cx="5134182" cy="417734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788365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0F0B7CA-FB7A-CF4E-86AD-7AE8785853FE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146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03941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0F0B7CA-FB7A-CF4E-86AD-7AE8785853FE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147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192339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0F0B7CA-FB7A-CF4E-86AD-7AE8785853FE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148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8471097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0F0B7CA-FB7A-CF4E-86AD-7AE8785853FE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149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05742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0F0B7CA-FB7A-CF4E-86AD-7AE8785853FE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65675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0F0B7CA-FB7A-CF4E-86AD-7AE8785853FE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99205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0F0B7CA-FB7A-CF4E-86AD-7AE8785853FE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28351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hemeOverride" Target="../theme/themeOverride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hemeOverride" Target="../theme/themeOverride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hemeOverride" Target="../theme/themeOverride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2.xml"/><Relationship Id="rId1" Type="http://schemas.openxmlformats.org/officeDocument/2006/relationships/themeOverride" Target="../theme/themeOverride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b-book.com/" TargetMode="External"/><Relationship Id="rId2" Type="http://schemas.openxmlformats.org/officeDocument/2006/relationships/oleObject" Target="../embeddings/oleObject1.bin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jpe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b-book.com/" TargetMode="External"/><Relationship Id="rId2" Type="http://schemas.openxmlformats.org/officeDocument/2006/relationships/oleObject" Target="../embeddings/oleObject2.bin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2.jpeg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b-book.com/" TargetMode="External"/><Relationship Id="rId2" Type="http://schemas.openxmlformats.org/officeDocument/2006/relationships/oleObject" Target="../embeddings/oleObject3.bin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.jpeg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6.xml"/><Relationship Id="rId1" Type="http://schemas.openxmlformats.org/officeDocument/2006/relationships/themeOverride" Target="../theme/themeOverride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6.xml"/><Relationship Id="rId1" Type="http://schemas.openxmlformats.org/officeDocument/2006/relationships/themeOverride" Target="../theme/themeOverride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6.xml"/><Relationship Id="rId1" Type="http://schemas.openxmlformats.org/officeDocument/2006/relationships/themeOverride" Target="../theme/themeOverride7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6.xml"/><Relationship Id="rId1" Type="http://schemas.openxmlformats.org/officeDocument/2006/relationships/themeOverride" Target="../theme/themeOverride8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2"/>
          <p:cNvSpPr>
            <a:spLocks/>
          </p:cNvSpPr>
          <p:nvPr/>
        </p:nvSpPr>
        <p:spPr bwMode="gray">
          <a:xfrm>
            <a:off x="690563" y="3340100"/>
            <a:ext cx="7653337" cy="485775"/>
          </a:xfrm>
          <a:custGeom>
            <a:avLst/>
            <a:gdLst/>
            <a:ahLst/>
            <a:cxnLst>
              <a:cxn ang="0">
                <a:pos x="163" y="200"/>
              </a:cxn>
              <a:cxn ang="0">
                <a:pos x="4128" y="200"/>
              </a:cxn>
              <a:cxn ang="0">
                <a:pos x="4128" y="429"/>
              </a:cxn>
              <a:cxn ang="0">
                <a:pos x="0" y="441"/>
              </a:cxn>
              <a:cxn ang="0">
                <a:pos x="163" y="200"/>
              </a:cxn>
            </a:cxnLst>
            <a:rect l="0" t="0" r="r" b="b"/>
            <a:pathLst>
              <a:path w="4128" h="479">
                <a:moveTo>
                  <a:pt x="163" y="200"/>
                </a:moveTo>
                <a:cubicBezTo>
                  <a:pt x="163" y="200"/>
                  <a:pt x="2054" y="0"/>
                  <a:pt x="4128" y="200"/>
                </a:cubicBezTo>
                <a:cubicBezTo>
                  <a:pt x="4128" y="200"/>
                  <a:pt x="4128" y="314"/>
                  <a:pt x="4128" y="429"/>
                </a:cubicBezTo>
                <a:cubicBezTo>
                  <a:pt x="2371" y="200"/>
                  <a:pt x="688" y="479"/>
                  <a:pt x="0" y="441"/>
                </a:cubicBezTo>
                <a:lnTo>
                  <a:pt x="163" y="200"/>
                </a:lnTo>
                <a:close/>
              </a:path>
            </a:pathLst>
          </a:custGeom>
          <a:solidFill>
            <a:schemeClr val="hlink">
              <a:alpha val="50000"/>
            </a:schemeClr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25987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25988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Monotype Sorts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578963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Footer Placeholder 6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spcBef>
                <a:spcPct val="50000"/>
              </a:spcBef>
              <a:defRPr sz="1400">
                <a:solidFill>
                  <a:srgbClr val="578963"/>
                </a:solidFill>
                <a:latin typeface="Times New Roman" charset="0"/>
              </a:defRPr>
            </a:lvl1pPr>
          </a:lstStyle>
          <a:p>
            <a:endParaRPr lang="en-US"/>
          </a:p>
        </p:txBody>
      </p:sp>
      <p:sp>
        <p:nvSpPr>
          <p:cNvPr id="8" name="Rectangle 7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578963"/>
                </a:solidFill>
              </a:defRPr>
            </a:lvl1pPr>
          </a:lstStyle>
          <a:p>
            <a:fld id="{7AEFC283-B329-4741-978A-9A156A72F67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0910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AF8F8C1-2A1B-FA4C-BB82-3E63ADD54DB0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1023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46863" y="190500"/>
            <a:ext cx="2024062" cy="58007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71500" y="190500"/>
            <a:ext cx="5922963" cy="58007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F195CA2-6484-6049-8A61-E1099D36F860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3993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Triangle 3"/>
          <p:cNvSpPr/>
          <p:nvPr/>
        </p:nvSpPr>
        <p:spPr>
          <a:xfrm>
            <a:off x="0" y="4664075"/>
            <a:ext cx="9150350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grpSp>
        <p:nvGrpSpPr>
          <p:cNvPr id="5" name="Group 16"/>
          <p:cNvGrpSpPr>
            <a:grpSpLocks/>
          </p:cNvGrpSpPr>
          <p:nvPr/>
        </p:nvGrpSpPr>
        <p:grpSpPr bwMode="auto">
          <a:xfrm>
            <a:off x="-3175" y="4953000"/>
            <a:ext cx="9147175" cy="1911350"/>
            <a:chOff x="-3765" y="4832896"/>
            <a:chExt cx="9147765" cy="2032192"/>
          </a:xfrm>
        </p:grpSpPr>
        <p:sp>
          <p:nvSpPr>
            <p:cNvPr id="6" name="Freeform 5"/>
            <p:cNvSpPr>
              <a:spLocks/>
            </p:cNvSpPr>
            <p:nvPr/>
          </p:nvSpPr>
          <p:spPr bwMode="auto">
            <a:xfrm>
              <a:off x="1687032" y="4832896"/>
              <a:ext cx="7456968" cy="51817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35926" y="5135025"/>
              <a:ext cx="9108074" cy="838869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anchor="b"/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1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A6B9715B-3A11-2C48-B19C-30C7BEB7177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2767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ABF394F-57AC-C945-98D2-A636F93979D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78367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evron 3"/>
          <p:cNvSpPr/>
          <p:nvPr/>
        </p:nvSpPr>
        <p:spPr>
          <a:xfrm>
            <a:off x="3636963" y="3005138"/>
            <a:ext cx="182562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hangingPunct="1">
              <a:defRPr/>
            </a:pPr>
            <a:endParaRPr lang="en-US"/>
          </a:p>
        </p:txBody>
      </p:sp>
      <p:sp>
        <p:nvSpPr>
          <p:cNvPr id="5" name="Chevron 4"/>
          <p:cNvSpPr/>
          <p:nvPr/>
        </p:nvSpPr>
        <p:spPr>
          <a:xfrm>
            <a:off x="3449638" y="3005138"/>
            <a:ext cx="18415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hangingPunct="1"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anchor="b"/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7728A6-4FEE-9A43-B57A-F2241816A44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2902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BABC88D-6A69-E848-9501-D0E315AF96A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0254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38DEF31-968E-1C44-BE37-10FB9B3436D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9652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0B2C38-2D33-3948-8ED5-14168988AD3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1609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CAB2DD-7416-7E45-AAD9-6B88B3CF255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50527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FA7A51D-3ED7-5347-9D4B-9406F17E59B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358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D9EAE89-36B5-BC45-B277-BCD622CA529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90098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/>
          <p:cNvSpPr>
            <a:spLocks/>
          </p:cNvSpPr>
          <p:nvPr/>
        </p:nvSpPr>
        <p:spPr bwMode="auto">
          <a:xfrm>
            <a:off x="715963" y="5002213"/>
            <a:ext cx="3802062" cy="1443037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-329" y="347"/>
                </a:moveTo>
                <a:lnTo>
                  <a:pt x="7156" y="682"/>
                </a:lnTo>
                <a:lnTo>
                  <a:pt x="5229" y="682"/>
                </a:lnTo>
                <a:lnTo>
                  <a:pt x="-328" y="345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reeform 5"/>
          <p:cNvSpPr>
            <a:spLocks/>
          </p:cNvSpPr>
          <p:nvPr/>
        </p:nvSpPr>
        <p:spPr bwMode="auto">
          <a:xfrm>
            <a:off x="-53975" y="5784850"/>
            <a:ext cx="3802063" cy="838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817" y="97"/>
                </a:moveTo>
                <a:lnTo>
                  <a:pt x="6408" y="682"/>
                </a:lnTo>
                <a:lnTo>
                  <a:pt x="5232" y="685"/>
                </a:lnTo>
                <a:lnTo>
                  <a:pt x="829" y="101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Right Triangle 6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3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hevron 8"/>
          <p:cNvSpPr/>
          <p:nvPr/>
        </p:nvSpPr>
        <p:spPr>
          <a:xfrm>
            <a:off x="8664575" y="4987925"/>
            <a:ext cx="182563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hangingPunct="1">
              <a:defRPr/>
            </a:pPr>
            <a:endParaRPr lang="en-US"/>
          </a:p>
        </p:txBody>
      </p:sp>
      <p:sp>
        <p:nvSpPr>
          <p:cNvPr id="10" name="Chevron 9"/>
          <p:cNvSpPr/>
          <p:nvPr/>
        </p:nvSpPr>
        <p:spPr>
          <a:xfrm>
            <a:off x="8477250" y="4987925"/>
            <a:ext cx="182563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hangingPunct="1">
              <a:defRPr/>
            </a:pP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tIns="0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>
            <a:normAutofit/>
          </a:bodyPr>
          <a:lstStyle>
            <a:lvl1pPr marL="0" indent="0">
              <a:buNone/>
              <a:defRPr sz="320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3945AA8A-0341-1D41-A870-A17D065D4BD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5257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A7E0CB2-6DB5-FF4A-AD3C-2CED91CF47C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96548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836C481-3D7C-D14C-8D96-70DEA204214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84739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Rectangle 2"/>
          <p:cNvGraphicFramePr>
            <a:graphicFrameLocks/>
          </p:cNvGraphicFramePr>
          <p:nvPr/>
        </p:nvGraphicFramePr>
        <p:xfrm>
          <a:off x="1524000" y="1397000"/>
          <a:ext cx="6096000" cy="406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2" imgW="0" imgH="0" progId="">
                  <p:embed/>
                </p:oleObj>
              </mc:Choice>
              <mc:Fallback>
                <p:oleObj name="Clip" r:id="rId2" imgW="0" imgH="0" progId="">
                  <p:embed/>
                  <p:pic>
                    <p:nvPicPr>
                      <p:cNvPr id="4" name="Rectangle 2"/>
                      <p:cNvPicPr>
                        <a:picLocks noChangeArrowheads="1"/>
                      </p:cNvPicPr>
                      <p:nvPr/>
                    </p:nvPicPr>
                    <p:blipFill>
                      <a:blip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0" y="1397000"/>
                        <a:ext cx="6096000" cy="4064000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 Box 7"/>
          <p:cNvSpPr txBox="1">
            <a:spLocks noChangeArrowheads="1"/>
          </p:cNvSpPr>
          <p:nvPr/>
        </p:nvSpPr>
        <p:spPr bwMode="auto">
          <a:xfrm>
            <a:off x="2676525" y="5726113"/>
            <a:ext cx="3689350" cy="793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1600" b="1">
                <a:solidFill>
                  <a:srgbClr val="CC3300"/>
                </a:solidFill>
              </a:rPr>
              <a:t>Database System Concepts, 6</a:t>
            </a:r>
            <a:r>
              <a:rPr lang="en-US" sz="1600" b="1" baseline="30000">
                <a:solidFill>
                  <a:srgbClr val="CC3300"/>
                </a:solidFill>
              </a:rPr>
              <a:t>th</a:t>
            </a:r>
            <a:r>
              <a:rPr lang="en-US" sz="1600" b="1">
                <a:solidFill>
                  <a:srgbClr val="CC3300"/>
                </a:solidFill>
              </a:rPr>
              <a:t> Ed</a:t>
            </a:r>
            <a:r>
              <a:rPr lang="en-US" sz="1600">
                <a:solidFill>
                  <a:srgbClr val="CC3300"/>
                </a:solidFill>
              </a:rPr>
              <a:t>.</a:t>
            </a:r>
          </a:p>
          <a:p>
            <a:pPr algn="ctr">
              <a:spcBef>
                <a:spcPct val="50000"/>
              </a:spcBef>
              <a:defRPr/>
            </a:pPr>
            <a:r>
              <a:rPr lang="en-US" sz="1200" b="1">
                <a:solidFill>
                  <a:srgbClr val="CC3300"/>
                </a:solidFill>
              </a:rPr>
              <a:t>©Silberschatz, Korth and Sudarshan</a:t>
            </a:r>
            <a:br>
              <a:rPr lang="en-US" sz="1200" b="1">
                <a:solidFill>
                  <a:srgbClr val="CC3300"/>
                </a:solidFill>
              </a:rPr>
            </a:br>
            <a:r>
              <a:rPr lang="en-US" sz="1200" b="1">
                <a:solidFill>
                  <a:srgbClr val="CC3300"/>
                </a:solidFill>
              </a:rPr>
              <a:t>See </a:t>
            </a:r>
            <a:r>
              <a:rPr lang="en-US" sz="1200" b="1">
                <a:solidFill>
                  <a:srgbClr val="CC3300"/>
                </a:solidFill>
                <a:hlinkClick r:id="rId3"/>
              </a:rPr>
              <a:t>www.db-book.com</a:t>
            </a:r>
            <a:r>
              <a:rPr lang="en-US" sz="1200" b="1">
                <a:solidFill>
                  <a:srgbClr val="CC3300"/>
                </a:solidFill>
              </a:rPr>
              <a:t> for conditions on re-use </a:t>
            </a:r>
          </a:p>
        </p:txBody>
      </p:sp>
      <p:pic>
        <p:nvPicPr>
          <p:cNvPr id="6" name="Picture 8" descr="Cover-6E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92238" cy="170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179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</p:spPr>
        <p:txBody>
          <a:bodyPr/>
          <a:lstStyle>
            <a:lvl1pPr>
              <a:defRPr>
                <a:solidFill>
                  <a:srgbClr val="CC33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179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Monotype Sorts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03061354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9202501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0224193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4388" y="1093788"/>
            <a:ext cx="3754437" cy="49037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1225" y="1093788"/>
            <a:ext cx="3754438" cy="49037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0014302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4625861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4293504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756303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BCAAE76-B3CE-1745-A760-245953757036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55187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2714453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1442949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7043488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26250" y="117475"/>
            <a:ext cx="2019300" cy="58801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8350" y="117475"/>
            <a:ext cx="5905500" cy="58801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9458756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Rectangle 2"/>
          <p:cNvGraphicFramePr>
            <a:graphicFrameLocks/>
          </p:cNvGraphicFramePr>
          <p:nvPr/>
        </p:nvGraphicFramePr>
        <p:xfrm>
          <a:off x="1524000" y="1397000"/>
          <a:ext cx="6096000" cy="406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2" imgW="0" imgH="0" progId="MS_ClipArt_Gallery.2">
                  <p:embed/>
                </p:oleObj>
              </mc:Choice>
              <mc:Fallback>
                <p:oleObj name="Clip" r:id="rId2" imgW="0" imgH="0" progId="MS_ClipArt_Gallery.2">
                  <p:embed/>
                  <p:pic>
                    <p:nvPicPr>
                      <p:cNvPr id="4" name="Rectangle 2"/>
                      <p:cNvPicPr preferRelativeResize="0">
                        <a:picLocks noChangeArrowheads="1"/>
                      </p:cNvPicPr>
                      <p:nvPr/>
                    </p:nvPicPr>
                    <p:blipFill>
                      <a:blip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0" y="1397000"/>
                        <a:ext cx="6096000" cy="4064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 Box 7"/>
          <p:cNvSpPr txBox="1">
            <a:spLocks noChangeArrowheads="1"/>
          </p:cNvSpPr>
          <p:nvPr/>
        </p:nvSpPr>
        <p:spPr bwMode="auto">
          <a:xfrm>
            <a:off x="2705100" y="5726113"/>
            <a:ext cx="3689350" cy="793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1600" b="1">
                <a:solidFill>
                  <a:srgbClr val="CC3300"/>
                </a:solidFill>
              </a:rPr>
              <a:t>Database System Concepts, 6</a:t>
            </a:r>
            <a:r>
              <a:rPr lang="en-US" sz="1600" b="1" baseline="30000">
                <a:solidFill>
                  <a:srgbClr val="CC3300"/>
                </a:solidFill>
              </a:rPr>
              <a:t>th</a:t>
            </a:r>
            <a:r>
              <a:rPr lang="en-US" sz="1600" b="1">
                <a:solidFill>
                  <a:srgbClr val="CC3300"/>
                </a:solidFill>
              </a:rPr>
              <a:t> Ed</a:t>
            </a:r>
            <a:r>
              <a:rPr lang="en-US" sz="1600">
                <a:solidFill>
                  <a:srgbClr val="CC3300"/>
                </a:solidFill>
              </a:rPr>
              <a:t>.</a:t>
            </a:r>
          </a:p>
          <a:p>
            <a:pPr algn="ctr">
              <a:spcBef>
                <a:spcPct val="50000"/>
              </a:spcBef>
              <a:defRPr/>
            </a:pPr>
            <a:r>
              <a:rPr lang="en-US" sz="1200" b="1">
                <a:solidFill>
                  <a:srgbClr val="CC3300"/>
                </a:solidFill>
              </a:rPr>
              <a:t>©Silberschatz, Korth and Sudarshan</a:t>
            </a:r>
            <a:br>
              <a:rPr lang="en-US" sz="1200" b="1">
                <a:solidFill>
                  <a:srgbClr val="CC3300"/>
                </a:solidFill>
              </a:rPr>
            </a:br>
            <a:r>
              <a:rPr lang="en-US" sz="1200" b="1">
                <a:solidFill>
                  <a:srgbClr val="CC3300"/>
                </a:solidFill>
              </a:rPr>
              <a:t>See </a:t>
            </a:r>
            <a:r>
              <a:rPr lang="en-US" sz="1200" b="1">
                <a:solidFill>
                  <a:srgbClr val="CC3300"/>
                </a:solidFill>
                <a:hlinkClick r:id="rId3"/>
              </a:rPr>
              <a:t>www.db-book.com</a:t>
            </a:r>
            <a:r>
              <a:rPr lang="en-US" sz="1200" b="1">
                <a:solidFill>
                  <a:srgbClr val="CC3300"/>
                </a:solidFill>
              </a:rPr>
              <a:t> for conditions on re-use </a:t>
            </a:r>
          </a:p>
        </p:txBody>
      </p:sp>
      <p:pic>
        <p:nvPicPr>
          <p:cNvPr id="6" name="Picture 8" descr="Cover-6E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92238" cy="170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950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</p:spPr>
        <p:txBody>
          <a:bodyPr/>
          <a:lstStyle>
            <a:lvl1pPr>
              <a:defRPr>
                <a:solidFill>
                  <a:srgbClr val="CC33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950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Monotype Sorts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65217184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4439170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3689695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4388" y="1093788"/>
            <a:ext cx="3754437" cy="49037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1225" y="1093788"/>
            <a:ext cx="3754438" cy="49037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3562273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4862262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285095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71500" y="1114425"/>
            <a:ext cx="3848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0" y="1114425"/>
            <a:ext cx="3848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E4F434-31AB-574A-95EC-2D51004C102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59898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0062937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2097988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1208721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005025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26250" y="117475"/>
            <a:ext cx="2019300" cy="58801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8350" y="117475"/>
            <a:ext cx="5905500" cy="58801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6435121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Rectangle 2"/>
          <p:cNvGraphicFramePr>
            <a:graphicFrameLocks/>
          </p:cNvGraphicFramePr>
          <p:nvPr/>
        </p:nvGraphicFramePr>
        <p:xfrm>
          <a:off x="1524000" y="1397000"/>
          <a:ext cx="6096000" cy="406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2" imgW="0" imgH="0" progId="MS_ClipArt_Gallery.2">
                  <p:embed/>
                </p:oleObj>
              </mc:Choice>
              <mc:Fallback>
                <p:oleObj name="Clip" r:id="rId2" imgW="0" imgH="0" progId="MS_ClipArt_Gallery.2">
                  <p:embed/>
                  <p:pic>
                    <p:nvPicPr>
                      <p:cNvPr id="4" name="Rectangle 2"/>
                      <p:cNvPicPr preferRelativeResize="0">
                        <a:picLocks noChangeArrowheads="1"/>
                      </p:cNvPicPr>
                      <p:nvPr/>
                    </p:nvPicPr>
                    <p:blipFill>
                      <a:blip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0" y="1397000"/>
                        <a:ext cx="6096000" cy="4064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 Box 7"/>
          <p:cNvSpPr txBox="1">
            <a:spLocks noChangeArrowheads="1"/>
          </p:cNvSpPr>
          <p:nvPr/>
        </p:nvSpPr>
        <p:spPr bwMode="auto">
          <a:xfrm>
            <a:off x="2674938" y="5726113"/>
            <a:ext cx="3694112" cy="793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1600" b="1">
                <a:solidFill>
                  <a:srgbClr val="CC3300"/>
                </a:solidFill>
              </a:rPr>
              <a:t>Database System Concepts, 6</a:t>
            </a:r>
            <a:r>
              <a:rPr lang="en-US" sz="1600" b="1" baseline="30000">
                <a:solidFill>
                  <a:srgbClr val="CC3300"/>
                </a:solidFill>
              </a:rPr>
              <a:t>th</a:t>
            </a:r>
            <a:r>
              <a:rPr lang="en-US" sz="1600" b="1">
                <a:solidFill>
                  <a:srgbClr val="CC3300"/>
                </a:solidFill>
              </a:rPr>
              <a:t> Ed</a:t>
            </a:r>
            <a:r>
              <a:rPr lang="en-US" sz="1600">
                <a:solidFill>
                  <a:srgbClr val="CC3300"/>
                </a:solidFill>
              </a:rPr>
              <a:t>.</a:t>
            </a:r>
          </a:p>
          <a:p>
            <a:pPr algn="ctr">
              <a:spcBef>
                <a:spcPct val="50000"/>
              </a:spcBef>
              <a:defRPr/>
            </a:pPr>
            <a:r>
              <a:rPr lang="en-US" sz="1200" b="1">
                <a:solidFill>
                  <a:srgbClr val="CC3300"/>
                </a:solidFill>
              </a:rPr>
              <a:t>©Silberschatz, Korth and Sudarshan</a:t>
            </a:r>
            <a:br>
              <a:rPr lang="en-US" sz="1200" b="1">
                <a:solidFill>
                  <a:srgbClr val="CC3300"/>
                </a:solidFill>
              </a:rPr>
            </a:br>
            <a:r>
              <a:rPr lang="en-US" sz="1200" b="1">
                <a:solidFill>
                  <a:srgbClr val="CC3300"/>
                </a:solidFill>
              </a:rPr>
              <a:t>See </a:t>
            </a:r>
            <a:r>
              <a:rPr lang="en-US" sz="1200" b="1">
                <a:solidFill>
                  <a:srgbClr val="CC3300"/>
                </a:solidFill>
                <a:hlinkClick r:id="rId3"/>
              </a:rPr>
              <a:t>www.db-book.com</a:t>
            </a:r>
            <a:r>
              <a:rPr lang="en-US" sz="1200" b="1">
                <a:solidFill>
                  <a:srgbClr val="CC3300"/>
                </a:solidFill>
              </a:rPr>
              <a:t> for conditions on re-use </a:t>
            </a:r>
          </a:p>
        </p:txBody>
      </p:sp>
      <p:pic>
        <p:nvPicPr>
          <p:cNvPr id="6" name="Picture 8" descr="Cover-6E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92238" cy="170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94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</p:spPr>
        <p:txBody>
          <a:bodyPr/>
          <a:lstStyle>
            <a:lvl1pPr>
              <a:defRPr>
                <a:solidFill>
                  <a:srgbClr val="CC33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894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Monotype Sorts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06727701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1887723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582646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4388" y="1093788"/>
            <a:ext cx="3754437" cy="49037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1225" y="1093788"/>
            <a:ext cx="3754438" cy="49037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7203114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298338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8AB6D73-87C6-2644-8B6B-6AF8FA2EA91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09488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4665331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4145410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4425585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8937278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1987488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26250" y="117475"/>
            <a:ext cx="2019300" cy="58801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8350" y="117475"/>
            <a:ext cx="5905500" cy="58801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47262005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03779341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Triangle 3"/>
          <p:cNvSpPr/>
          <p:nvPr/>
        </p:nvSpPr>
        <p:spPr>
          <a:xfrm>
            <a:off x="0" y="4664075"/>
            <a:ext cx="9150350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grpSp>
        <p:nvGrpSpPr>
          <p:cNvPr id="5" name="Group 16"/>
          <p:cNvGrpSpPr>
            <a:grpSpLocks/>
          </p:cNvGrpSpPr>
          <p:nvPr/>
        </p:nvGrpSpPr>
        <p:grpSpPr bwMode="auto">
          <a:xfrm>
            <a:off x="-3175" y="4953000"/>
            <a:ext cx="9147175" cy="1911350"/>
            <a:chOff x="-3765" y="4832896"/>
            <a:chExt cx="9147765" cy="2032192"/>
          </a:xfrm>
        </p:grpSpPr>
        <p:sp>
          <p:nvSpPr>
            <p:cNvPr id="6" name="Freeform 5"/>
            <p:cNvSpPr>
              <a:spLocks/>
            </p:cNvSpPr>
            <p:nvPr/>
          </p:nvSpPr>
          <p:spPr bwMode="auto">
            <a:xfrm>
              <a:off x="1687032" y="4832896"/>
              <a:ext cx="7456968" cy="51817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35926" y="5135025"/>
              <a:ext cx="9108074" cy="838869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anchor="b"/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1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4B822D28-DF46-8C43-A798-ACECE706886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932998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6C2DC51-CD5A-9546-8B91-3FEC0E5A14E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927823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evron 3"/>
          <p:cNvSpPr/>
          <p:nvPr/>
        </p:nvSpPr>
        <p:spPr>
          <a:xfrm>
            <a:off x="3636963" y="3005138"/>
            <a:ext cx="182562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hangingPunct="1">
              <a:defRPr/>
            </a:pPr>
            <a:endParaRPr lang="en-US"/>
          </a:p>
        </p:txBody>
      </p:sp>
      <p:sp>
        <p:nvSpPr>
          <p:cNvPr id="5" name="Chevron 4"/>
          <p:cNvSpPr/>
          <p:nvPr/>
        </p:nvSpPr>
        <p:spPr>
          <a:xfrm>
            <a:off x="3449638" y="3005138"/>
            <a:ext cx="18415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hangingPunct="1"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anchor="b"/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9FA794A-0ABD-5C4C-8BF5-EDAE407255E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3081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530827B-61E5-D449-B1B5-72D16563845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936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082DE00-4BC9-BD45-9616-42756C1DE0D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2037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1BEF7F3-01E0-0E4E-86F5-322D229577D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6113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0F5F44-5F28-9D47-AC0A-B46BEB248FA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3473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7FFF708-8962-9A4D-9B64-7B6855C657D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588749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77D452-EA86-094A-9A25-E83F96CB064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49923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/>
          <p:cNvSpPr>
            <a:spLocks/>
          </p:cNvSpPr>
          <p:nvPr/>
        </p:nvSpPr>
        <p:spPr bwMode="auto">
          <a:xfrm>
            <a:off x="715963" y="5002213"/>
            <a:ext cx="3802062" cy="1443037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-329" y="347"/>
                </a:moveTo>
                <a:lnTo>
                  <a:pt x="7156" y="682"/>
                </a:lnTo>
                <a:lnTo>
                  <a:pt x="5229" y="682"/>
                </a:lnTo>
                <a:lnTo>
                  <a:pt x="-328" y="345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reeform 5"/>
          <p:cNvSpPr>
            <a:spLocks/>
          </p:cNvSpPr>
          <p:nvPr/>
        </p:nvSpPr>
        <p:spPr bwMode="auto">
          <a:xfrm>
            <a:off x="-53975" y="5784850"/>
            <a:ext cx="3802063" cy="838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817" y="97"/>
                </a:moveTo>
                <a:lnTo>
                  <a:pt x="6408" y="682"/>
                </a:lnTo>
                <a:lnTo>
                  <a:pt x="5232" y="685"/>
                </a:lnTo>
                <a:lnTo>
                  <a:pt x="829" y="101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Right Triangle 6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3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hevron 8"/>
          <p:cNvSpPr/>
          <p:nvPr/>
        </p:nvSpPr>
        <p:spPr>
          <a:xfrm>
            <a:off x="8664575" y="4987925"/>
            <a:ext cx="182563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hangingPunct="1">
              <a:defRPr/>
            </a:pPr>
            <a:endParaRPr lang="en-US"/>
          </a:p>
        </p:txBody>
      </p:sp>
      <p:sp>
        <p:nvSpPr>
          <p:cNvPr id="10" name="Chevron 9"/>
          <p:cNvSpPr/>
          <p:nvPr/>
        </p:nvSpPr>
        <p:spPr>
          <a:xfrm>
            <a:off x="8477250" y="4987925"/>
            <a:ext cx="182563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hangingPunct="1">
              <a:defRPr/>
            </a:pP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tIns="0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>
            <a:normAutofit/>
          </a:bodyPr>
          <a:lstStyle>
            <a:lvl1pPr marL="0" indent="0">
              <a:buNone/>
              <a:defRPr sz="320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BDB7ADB1-3BB4-D843-871A-87817D7AAF9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0167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856C31C-51BE-5D4B-803C-44CEC2744FE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200861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F946BCB-3EA0-1D40-AE57-91FC6DA44F7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202615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2238"/>
            <a:ext cx="7543800" cy="102076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524000"/>
            <a:ext cx="4038600" cy="3733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524000"/>
            <a:ext cx="4038600" cy="3733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9690B8C-2C65-4D4D-972F-FCD85BF2719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265989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90500"/>
            <a:ext cx="9144000" cy="7239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381000" y="1219200"/>
            <a:ext cx="4152900" cy="5105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86300" y="1219200"/>
            <a:ext cx="4152900" cy="2476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86300" y="3848100"/>
            <a:ext cx="4152900" cy="2476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680228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9E1F8D0-1DC5-9847-B90C-019BF6071B6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8093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C3B006-FD8E-E440-8104-1E281E4F482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6762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7D93262-3228-4343-8D9B-95F6BDE3CAF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841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slideLayout" Target="../slideLayouts/slideLayout56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Relationship Id="rId14" Type="http://schemas.openxmlformats.org/officeDocument/2006/relationships/image" Target="../media/image2.jpe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4.xml"/><Relationship Id="rId13" Type="http://schemas.openxmlformats.org/officeDocument/2006/relationships/slideLayout" Target="../slideLayouts/slideLayout69.xml"/><Relationship Id="rId3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3.xml"/><Relationship Id="rId12" Type="http://schemas.openxmlformats.org/officeDocument/2006/relationships/slideLayout" Target="../slideLayouts/slideLayout68.xml"/><Relationship Id="rId2" Type="http://schemas.openxmlformats.org/officeDocument/2006/relationships/slideLayout" Target="../slideLayouts/slideLayout58.xml"/><Relationship Id="rId1" Type="http://schemas.openxmlformats.org/officeDocument/2006/relationships/slideLayout" Target="../slideLayouts/slideLayout57.xml"/><Relationship Id="rId6" Type="http://schemas.openxmlformats.org/officeDocument/2006/relationships/slideLayout" Target="../slideLayouts/slideLayout62.xml"/><Relationship Id="rId11" Type="http://schemas.openxmlformats.org/officeDocument/2006/relationships/slideLayout" Target="../slideLayouts/slideLayout67.xml"/><Relationship Id="rId5" Type="http://schemas.openxmlformats.org/officeDocument/2006/relationships/slideLayout" Target="../slideLayouts/slideLayout61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66.xml"/><Relationship Id="rId4" Type="http://schemas.openxmlformats.org/officeDocument/2006/relationships/slideLayout" Target="../slideLayouts/slideLayout60.xml"/><Relationship Id="rId9" Type="http://schemas.openxmlformats.org/officeDocument/2006/relationships/slideLayout" Target="../slideLayouts/slideLayout65.xml"/><Relationship Id="rId14" Type="http://schemas.openxmlformats.org/officeDocument/2006/relationships/theme" Target="../theme/theme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71500" y="1114425"/>
            <a:ext cx="7848600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24964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50000"/>
              </a:spcBef>
              <a:defRPr sz="1400">
                <a:solidFill>
                  <a:schemeClr val="bg2"/>
                </a:solidFill>
                <a:latin typeface="Times New Roman" charset="0"/>
              </a:defRPr>
            </a:lvl1pPr>
          </a:lstStyle>
          <a:p>
            <a:endParaRPr lang="en-US"/>
          </a:p>
        </p:txBody>
      </p:sp>
      <p:sp>
        <p:nvSpPr>
          <p:cNvPr id="424965" name="Rectangle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400">
                <a:solidFill>
                  <a:schemeClr val="bg2"/>
                </a:solidFill>
                <a:latin typeface="Times New Roman" charset="0"/>
              </a:defRPr>
            </a:lvl1pPr>
          </a:lstStyle>
          <a:p>
            <a:fld id="{F03EB677-0FCC-8847-90BC-2AD046616245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425002" name="Rectangle 42"/>
          <p:cNvSpPr>
            <a:spLocks noGrp="1" noChangeArrowheads="1"/>
          </p:cNvSpPr>
          <p:nvPr>
            <p:ph type="title"/>
          </p:nvPr>
        </p:nvSpPr>
        <p:spPr bwMode="auto">
          <a:xfrm>
            <a:off x="593725" y="190500"/>
            <a:ext cx="80772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+mj-lt"/>
          <a:ea typeface="ＭＳ Ｐゴシック" charset="-128"/>
          <a:cs typeface="ＭＳ Ｐゴシック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ＭＳ Ｐゴシック" charset="-128"/>
          <a:cs typeface="ＭＳ Ｐゴシック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ＭＳ Ｐゴシック" charset="-128"/>
          <a:cs typeface="ＭＳ Ｐゴシック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ＭＳ Ｐゴシック" charset="-128"/>
          <a:cs typeface="ＭＳ Ｐゴシック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ＭＳ Ｐゴシック" charset="-128"/>
          <a:cs typeface="ＭＳ Ｐゴシック" charset="-128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9pPr>
    </p:titleStyle>
    <p:bodyStyle>
      <a:lvl1pPr marL="342900" indent="-3429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90000"/>
        <a:buFont typeface="Monotype Sorts" charset="0"/>
        <a:buChar char="n"/>
        <a:defRPr kumimoji="1" sz="20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42950" indent="-285750" algn="l" rtl="0" eaLnBrk="0" fontAlgn="base" hangingPunct="0">
        <a:spcBef>
          <a:spcPct val="35000"/>
        </a:spcBef>
        <a:spcAft>
          <a:spcPct val="0"/>
        </a:spcAft>
        <a:buClr>
          <a:srgbClr val="CC6600"/>
        </a:buClr>
        <a:buSzPct val="105000"/>
        <a:buFont typeface="Wingdings 2" charset="0"/>
        <a:buChar char="ê"/>
        <a:defRPr kumimoji="1" sz="2800">
          <a:solidFill>
            <a:schemeClr val="tx1"/>
          </a:solidFill>
          <a:latin typeface="+mn-lt"/>
          <a:ea typeface="ＭＳ Ｐゴシック" charset="-128"/>
        </a:defRPr>
      </a:lvl2pPr>
      <a:lvl3pPr marL="1085850" indent="-228600" algn="l" rtl="0" eaLnBrk="0" fontAlgn="base" hangingPunct="0">
        <a:spcBef>
          <a:spcPct val="35000"/>
        </a:spcBef>
        <a:spcAft>
          <a:spcPct val="0"/>
        </a:spcAft>
        <a:buClr>
          <a:srgbClr val="000099"/>
        </a:buClr>
        <a:buSzPct val="85000"/>
        <a:buFont typeface="Wingdings" charset="0"/>
        <a:buChar char="Ø"/>
        <a:defRPr kumimoji="1" sz="2400">
          <a:solidFill>
            <a:schemeClr val="tx1"/>
          </a:solidFill>
          <a:latin typeface="+mn-lt"/>
          <a:ea typeface="ＭＳ Ｐゴシック" charset="-128"/>
        </a:defRPr>
      </a:lvl3pPr>
      <a:lvl4pPr marL="1428750" indent="-22860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Char char="–"/>
        <a:defRPr kumimoji="1" sz="2000">
          <a:solidFill>
            <a:schemeClr val="tx1"/>
          </a:solidFill>
          <a:latin typeface="+mn-lt"/>
          <a:ea typeface="ＭＳ Ｐゴシック" charset="-128"/>
        </a:defRPr>
      </a:lvl4pPr>
      <a:lvl5pPr marL="17716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Char char="»"/>
        <a:defRPr kumimoji="1" sz="2000">
          <a:solidFill>
            <a:schemeClr val="tx1"/>
          </a:solidFill>
          <a:latin typeface="+mn-lt"/>
          <a:ea typeface="ＭＳ Ｐゴシック" charset="-128"/>
        </a:defRPr>
      </a:lvl5pPr>
      <a:lvl6pPr marL="22288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6860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31432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36004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6" name="Group 15"/>
          <p:cNvGrpSpPr>
            <a:grpSpLocks/>
          </p:cNvGrpSpPr>
          <p:nvPr userDrawn="1"/>
        </p:nvGrpSpPr>
        <p:grpSpPr bwMode="auto">
          <a:xfrm>
            <a:off x="-53975" y="5562600"/>
            <a:ext cx="5387975" cy="1309688"/>
            <a:chOff x="-53561" y="5001993"/>
            <a:chExt cx="4572000" cy="1870128"/>
          </a:xfrm>
        </p:grpSpPr>
        <p:grpSp>
          <p:nvGrpSpPr>
            <p:cNvPr id="1032" name="Group 10"/>
            <p:cNvGrpSpPr>
              <a:grpSpLocks/>
            </p:cNvGrpSpPr>
            <p:nvPr userDrawn="1"/>
          </p:nvGrpSpPr>
          <p:grpSpPr bwMode="auto">
            <a:xfrm>
              <a:off x="-53561" y="5001993"/>
              <a:ext cx="4572000" cy="1870128"/>
              <a:chOff x="-53561" y="5001993"/>
              <a:chExt cx="4572000" cy="1870128"/>
            </a:xfrm>
          </p:grpSpPr>
          <p:sp>
            <p:nvSpPr>
              <p:cNvPr id="13" name="Freeform 12"/>
              <p:cNvSpPr>
                <a:spLocks/>
              </p:cNvSpPr>
              <p:nvPr/>
            </p:nvSpPr>
            <p:spPr bwMode="auto">
              <a:xfrm>
                <a:off x="716971" y="5001993"/>
                <a:ext cx="3801468" cy="1443966"/>
              </a:xfrm>
              <a:custGeom>
                <a:avLst>
                  <a:gd name="A1" fmla="val 0"/>
                  <a:gd name="A2" fmla="val 0"/>
                  <a:gd name="A3" fmla="val 0"/>
                  <a:gd name="A4" fmla="val 0"/>
                  <a:gd name="A5" fmla="val 0"/>
                  <a:gd name="A6" fmla="val 0"/>
                  <a:gd name="A7" fmla="val 0"/>
                  <a:gd name="A8" fmla="val 0"/>
                </a:avLst>
                <a:gdLst/>
                <a:ahLst/>
                <a:cxnLst>
                  <a:cxn ang="0">
                    <a:pos x="0" y="0"/>
                  </a:cxn>
                  <a:cxn ang="0">
                    <a:pos x="5760" y="0"/>
                  </a:cxn>
                  <a:cxn ang="0">
                    <a:pos x="5760" y="528"/>
                  </a:cxn>
                  <a:cxn ang="0">
                    <a:pos x="48" y="0"/>
                  </a:cxn>
                </a:cxnLst>
                <a:rect l="0" t="0" r="0" b="0"/>
                <a:pathLst>
                  <a:path w="5760" h="528">
                    <a:moveTo>
                      <a:pt x="-329" y="347"/>
                    </a:moveTo>
                    <a:lnTo>
                      <a:pt x="7156" y="682"/>
                    </a:lnTo>
                    <a:lnTo>
                      <a:pt x="5229" y="682"/>
                    </a:lnTo>
                    <a:lnTo>
                      <a:pt x="-328" y="345"/>
                    </a:lnTo>
                  </a:path>
                </a:pathLst>
              </a:custGeom>
              <a:solidFill>
                <a:schemeClr val="accent1">
                  <a:tint val="65000"/>
                  <a:satMod val="115000"/>
                  <a:alpha val="4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2" name="Freeform 11"/>
              <p:cNvSpPr>
                <a:spLocks/>
              </p:cNvSpPr>
              <p:nvPr/>
            </p:nvSpPr>
            <p:spPr bwMode="auto">
              <a:xfrm>
                <a:off x="-53561" y="5784047"/>
                <a:ext cx="3801468" cy="838724"/>
              </a:xfrm>
              <a:custGeom>
                <a:avLst>
                  <a:gd name="A1" fmla="val 0"/>
                  <a:gd name="A2" fmla="val 0"/>
                  <a:gd name="A3" fmla="val 0"/>
                  <a:gd name="A4" fmla="val 0"/>
                  <a:gd name="A5" fmla="val 0"/>
                  <a:gd name="A6" fmla="val 0"/>
                  <a:gd name="A7" fmla="val 0"/>
                  <a:gd name="A8" fmla="val 0"/>
                </a:avLst>
                <a:gdLst/>
                <a:ahLst/>
                <a:cxnLst>
                  <a:cxn ang="0">
                    <a:pos x="0" y="0"/>
                  </a:cxn>
                  <a:cxn ang="0">
                    <a:pos x="5760" y="0"/>
                  </a:cxn>
                  <a:cxn ang="0">
                    <a:pos x="5760" y="528"/>
                  </a:cxn>
                  <a:cxn ang="0">
                    <a:pos x="48" y="0"/>
                  </a:cxn>
                </a:cxnLst>
                <a:rect l="0" t="0" r="0" b="0"/>
                <a:pathLst>
                  <a:path w="5760" h="528">
                    <a:moveTo>
                      <a:pt x="817" y="97"/>
                    </a:moveTo>
                    <a:lnTo>
                      <a:pt x="6408" y="682"/>
                    </a:lnTo>
                    <a:lnTo>
                      <a:pt x="5232" y="685"/>
                    </a:lnTo>
                    <a:lnTo>
                      <a:pt x="829" y="101"/>
                    </a:lnTo>
                  </a:path>
                </a:pathLst>
              </a:custGeom>
              <a:solidFill>
                <a:srgbClr val="000000">
                  <a:alpha val="100000"/>
                </a:srgb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4" name="Right Triangle 13"/>
              <p:cNvSpPr>
                <a:spLocks/>
              </p:cNvSpPr>
              <p:nvPr/>
            </p:nvSpPr>
            <p:spPr bwMode="auto">
              <a:xfrm>
                <a:off x="-6042" y="5791253"/>
                <a:ext cx="3402314" cy="1080868"/>
              </a:xfrm>
              <a:prstGeom prst="rtTriangle">
                <a:avLst/>
              </a:prstGeom>
              <a:blipFill>
                <a:blip r:embed="rId13">
                  <a:alphaModFix amt="50000"/>
                </a:blip>
                <a:tile tx="0" ty="0" sx="50000" sy="50000" flip="none" algn="t"/>
              </a:blipFill>
              <a:ln w="12700" cap="rnd" cmpd="thickThin" algn="ctr">
                <a:noFill/>
                <a:prstDash val="solid"/>
              </a:ln>
              <a:effectLst>
                <a:fillOverlay blend="mult">
                  <a:gradFill flip="none" rotWithShape="1">
                    <a:gsLst>
                      <a:gs pos="0">
                        <a:schemeClr val="accent1">
                          <a:shade val="20000"/>
                          <a:satMod val="176000"/>
                          <a:alpha val="100000"/>
                        </a:schemeClr>
                      </a:gs>
                      <a:gs pos="18000">
                        <a:schemeClr val="accent1">
                          <a:shade val="48000"/>
                          <a:satMod val="153000"/>
                          <a:alpha val="100000"/>
                        </a:schemeClr>
                      </a:gs>
                      <a:gs pos="43000">
                        <a:schemeClr val="accent1">
                          <a:tint val="86000"/>
                          <a:satMod val="149000"/>
                          <a:alpha val="100000"/>
                        </a:schemeClr>
                      </a:gs>
                      <a:gs pos="45000">
                        <a:schemeClr val="accent1">
                          <a:tint val="85000"/>
                          <a:satMod val="150000"/>
                          <a:alpha val="100000"/>
                        </a:schemeClr>
                      </a:gs>
                      <a:gs pos="50000">
                        <a:schemeClr val="accent1">
                          <a:tint val="86000"/>
                          <a:satMod val="149000"/>
                          <a:alpha val="100000"/>
                        </a:schemeClr>
                      </a:gs>
                      <a:gs pos="79000">
                        <a:schemeClr val="accent1">
                          <a:shade val="53000"/>
                          <a:satMod val="150000"/>
                          <a:alpha val="100000"/>
                        </a:schemeClr>
                      </a:gs>
                      <a:gs pos="100000">
                        <a:schemeClr val="accent1">
                          <a:shade val="25000"/>
                          <a:satMod val="170000"/>
                          <a:alpha val="100000"/>
                        </a:schemeClr>
                      </a:gs>
                    </a:gsLst>
                    <a:lin ang="450000" scaled="1"/>
                    <a:tileRect/>
                  </a:gradFill>
                </a:fillOverlay>
              </a:effectLst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en-US"/>
              </a:p>
            </p:txBody>
          </p:sp>
        </p:grpSp>
        <p:cxnSp>
          <p:nvCxnSpPr>
            <p:cNvPr id="15" name="Straight Connector 14"/>
            <p:cNvCxnSpPr/>
            <p:nvPr/>
          </p:nvCxnSpPr>
          <p:spPr>
            <a:xfrm>
              <a:off x="-9237" y="5787738"/>
              <a:ext cx="3405509" cy="108438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228600" y="152400"/>
            <a:ext cx="8458200" cy="731838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28" name="Text Placeholder 29"/>
          <p:cNvSpPr>
            <a:spLocks noGrp="1"/>
          </p:cNvSpPr>
          <p:nvPr>
            <p:ph type="body" idx="1"/>
          </p:nvPr>
        </p:nvSpPr>
        <p:spPr bwMode="auto">
          <a:xfrm>
            <a:off x="228600" y="1066800"/>
            <a:ext cx="8458200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6727825" y="6408738"/>
            <a:ext cx="1919288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4379913" y="6408738"/>
            <a:ext cx="2351087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8647113" y="6408738"/>
            <a:ext cx="366712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D7C11F1D-6124-AB42-9578-AABF7CF8441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4886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Calibri"/>
          <a:ea typeface="ＭＳ Ｐゴシック" charset="-128"/>
          <a:cs typeface="ＭＳ Ｐゴシック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Calibri" charset="0"/>
          <a:ea typeface="ＭＳ Ｐゴシック" charset="-128"/>
          <a:cs typeface="ＭＳ Ｐゴシック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Calibri" charset="0"/>
          <a:ea typeface="ＭＳ Ｐゴシック" charset="-128"/>
          <a:cs typeface="ＭＳ Ｐゴシック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Calibri" charset="0"/>
          <a:ea typeface="ＭＳ Ｐゴシック" charset="-128"/>
          <a:cs typeface="ＭＳ Ｐゴシック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Calibri" charset="0"/>
          <a:ea typeface="ＭＳ Ｐゴシック" charset="-128"/>
          <a:cs typeface="ＭＳ Ｐゴシック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Calibri" charset="0"/>
          <a:ea typeface="ＭＳ Ｐゴシック" charset="-128"/>
          <a:cs typeface="ＭＳ Ｐゴシック" charset="-128"/>
        </a:defRPr>
      </a:lvl6pPr>
      <a:lvl7pPr marL="914400"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Calibri" charset="0"/>
          <a:ea typeface="ＭＳ Ｐゴシック" charset="-128"/>
          <a:cs typeface="ＭＳ Ｐゴシック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Calibri" charset="0"/>
          <a:ea typeface="ＭＳ Ｐゴシック" charset="-128"/>
          <a:cs typeface="ＭＳ Ｐゴシック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Calibri" charset="0"/>
          <a:ea typeface="ＭＳ Ｐゴシック" charset="-128"/>
          <a:cs typeface="ＭＳ Ｐゴシック" charset="-128"/>
        </a:defRPr>
      </a:lvl9pPr>
    </p:titleStyle>
    <p:bodyStyle>
      <a:lvl1pPr marL="365125" indent="-255588" algn="l" rtl="0" eaLnBrk="0" fontAlgn="base" hangingPunct="0">
        <a:spcBef>
          <a:spcPts val="400"/>
        </a:spcBef>
        <a:spcAft>
          <a:spcPct val="0"/>
        </a:spcAft>
        <a:buClr>
          <a:schemeClr val="accent1"/>
        </a:buClr>
        <a:buSzPct val="68000"/>
        <a:buFont typeface="Wingdings 3" charset="2"/>
        <a:buChar char=""/>
        <a:defRPr sz="2700" kern="1200">
          <a:solidFill>
            <a:schemeClr val="tx1"/>
          </a:solidFill>
          <a:latin typeface="Calibri"/>
          <a:ea typeface="ＭＳ Ｐゴシック" charset="-128"/>
          <a:cs typeface="ＭＳ Ｐゴシック" charset="-128"/>
        </a:defRPr>
      </a:lvl1pPr>
      <a:lvl2pPr marL="620713" indent="-228600" algn="l" rtl="0" eaLnBrk="0" fontAlgn="base" hangingPunct="0">
        <a:spcBef>
          <a:spcPts val="325"/>
        </a:spcBef>
        <a:spcAft>
          <a:spcPct val="0"/>
        </a:spcAft>
        <a:buClr>
          <a:schemeClr val="accent1"/>
        </a:buClr>
        <a:buFont typeface="Verdana" charset="0"/>
        <a:buChar char="◦"/>
        <a:defRPr sz="2300" kern="1200">
          <a:solidFill>
            <a:schemeClr val="tx1"/>
          </a:solidFill>
          <a:latin typeface="Calibri"/>
          <a:ea typeface="ＭＳ Ｐゴシック" charset="-128"/>
          <a:cs typeface="+mn-cs"/>
        </a:defRPr>
      </a:lvl2pPr>
      <a:lvl3pPr marL="858838" indent="-228600" algn="l" rtl="0" eaLnBrk="0" fontAlgn="base" hangingPunct="0">
        <a:spcBef>
          <a:spcPts val="350"/>
        </a:spcBef>
        <a:spcAft>
          <a:spcPct val="0"/>
        </a:spcAft>
        <a:buClr>
          <a:schemeClr val="accent2"/>
        </a:buClr>
        <a:buSzPct val="100000"/>
        <a:buFont typeface="Wingdings 2" charset="2"/>
        <a:buChar char=""/>
        <a:defRPr sz="2100" kern="1200">
          <a:solidFill>
            <a:schemeClr val="tx1"/>
          </a:solidFill>
          <a:latin typeface="Calibri"/>
          <a:ea typeface="ＭＳ Ｐゴシック" charset="-128"/>
          <a:cs typeface="+mn-cs"/>
        </a:defRPr>
      </a:lvl3pPr>
      <a:lvl4pPr marL="1143000" indent="-228600" algn="l" rtl="0" eaLnBrk="0" fontAlgn="base" hangingPunct="0">
        <a:spcBef>
          <a:spcPts val="350"/>
        </a:spcBef>
        <a:spcAft>
          <a:spcPct val="0"/>
        </a:spcAft>
        <a:buClr>
          <a:schemeClr val="accent2"/>
        </a:buClr>
        <a:buFont typeface="Wingdings 2" charset="2"/>
        <a:buChar char=""/>
        <a:defRPr sz="1900" kern="1200">
          <a:solidFill>
            <a:schemeClr val="tx1"/>
          </a:solidFill>
          <a:latin typeface="Calibri"/>
          <a:ea typeface="ＭＳ Ｐゴシック" charset="-128"/>
          <a:cs typeface="+mn-cs"/>
        </a:defRPr>
      </a:lvl4pPr>
      <a:lvl5pPr marL="1371600" indent="-228600" algn="l" rtl="0" eaLnBrk="0" fontAlgn="base" hangingPunct="0">
        <a:spcBef>
          <a:spcPts val="350"/>
        </a:spcBef>
        <a:spcAft>
          <a:spcPct val="0"/>
        </a:spcAft>
        <a:buClr>
          <a:schemeClr val="accent2"/>
        </a:buClr>
        <a:buFont typeface="Wingdings 2" charset="2"/>
        <a:buChar char=""/>
        <a:defRPr sz="2000" kern="1200">
          <a:solidFill>
            <a:schemeClr val="tx1"/>
          </a:solidFill>
          <a:latin typeface="Calibri"/>
          <a:ea typeface="ＭＳ Ｐゴシック" charset="-128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814388" y="1093788"/>
            <a:ext cx="7661275" cy="4903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0772" name="Text Box 4"/>
          <p:cNvSpPr txBox="1">
            <a:spLocks noChangeArrowheads="1"/>
          </p:cNvSpPr>
          <p:nvPr/>
        </p:nvSpPr>
        <p:spPr bwMode="auto">
          <a:xfrm>
            <a:off x="6762750" y="6613525"/>
            <a:ext cx="238125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000" b="1">
                <a:solidFill>
                  <a:srgbClr val="000099"/>
                </a:solidFill>
              </a:rPr>
              <a:t>©Silberschatz, Korth and Sudarshan</a:t>
            </a:r>
          </a:p>
        </p:txBody>
      </p:sp>
      <p:sp>
        <p:nvSpPr>
          <p:cNvPr id="160773" name="Text Box 5"/>
          <p:cNvSpPr txBox="1">
            <a:spLocks noChangeArrowheads="1"/>
          </p:cNvSpPr>
          <p:nvPr/>
        </p:nvSpPr>
        <p:spPr bwMode="auto">
          <a:xfrm>
            <a:off x="4446588" y="6613525"/>
            <a:ext cx="51435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000" b="1">
                <a:solidFill>
                  <a:srgbClr val="000099"/>
                </a:solidFill>
              </a:rPr>
              <a:t>17.</a:t>
            </a:r>
            <a:fld id="{5E774FB5-4602-994B-8BB7-C151DEA85BAE}" type="slidenum">
              <a:rPr lang="en-US" sz="1000" b="1">
                <a:solidFill>
                  <a:srgbClr val="000099"/>
                </a:solidFill>
              </a:rPr>
              <a:pPr algn="ctr">
                <a:spcBef>
                  <a:spcPct val="50000"/>
                </a:spcBef>
              </a:pPr>
              <a:t>‹#›</a:t>
            </a:fld>
            <a:endParaRPr lang="en-US" sz="1000" b="1">
              <a:solidFill>
                <a:srgbClr val="000099"/>
              </a:solidFill>
            </a:endParaRPr>
          </a:p>
        </p:txBody>
      </p:sp>
      <p:sp>
        <p:nvSpPr>
          <p:cNvPr id="160774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768350" y="117475"/>
            <a:ext cx="80772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60775" name="Text Box 7"/>
          <p:cNvSpPr txBox="1">
            <a:spLocks noChangeArrowheads="1"/>
          </p:cNvSpPr>
          <p:nvPr/>
        </p:nvSpPr>
        <p:spPr bwMode="auto">
          <a:xfrm>
            <a:off x="0" y="6613525"/>
            <a:ext cx="257175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1000" b="1">
                <a:solidFill>
                  <a:srgbClr val="CC3300"/>
                </a:solidFill>
              </a:rPr>
              <a:t>Database System Concepts - 6</a:t>
            </a:r>
            <a:r>
              <a:rPr lang="en-US" sz="1000" b="1" baseline="30000">
                <a:solidFill>
                  <a:srgbClr val="CC3300"/>
                </a:solidFill>
              </a:rPr>
              <a:t>th</a:t>
            </a:r>
            <a:r>
              <a:rPr lang="en-US" sz="1000" b="1">
                <a:solidFill>
                  <a:srgbClr val="CC3300"/>
                </a:solidFill>
              </a:rPr>
              <a:t> Edition</a:t>
            </a:r>
          </a:p>
        </p:txBody>
      </p:sp>
      <p:sp>
        <p:nvSpPr>
          <p:cNvPr id="160776" name="Freeform 8"/>
          <p:cNvSpPr>
            <a:spLocks/>
          </p:cNvSpPr>
          <p:nvPr/>
        </p:nvSpPr>
        <p:spPr bwMode="auto">
          <a:xfrm>
            <a:off x="8916988" y="5445125"/>
            <a:ext cx="227012" cy="47625"/>
          </a:xfrm>
          <a:custGeom>
            <a:avLst/>
            <a:gdLst/>
            <a:ahLst/>
            <a:cxnLst>
              <a:cxn ang="0">
                <a:pos x="0" y="59"/>
              </a:cxn>
              <a:cxn ang="0">
                <a:pos x="2" y="48"/>
              </a:cxn>
              <a:cxn ang="0">
                <a:pos x="9" y="34"/>
              </a:cxn>
              <a:cxn ang="0">
                <a:pos x="17" y="25"/>
              </a:cxn>
              <a:cxn ang="0">
                <a:pos x="30" y="17"/>
              </a:cxn>
              <a:cxn ang="0">
                <a:pos x="45" y="10"/>
              </a:cxn>
              <a:cxn ang="0">
                <a:pos x="57" y="6"/>
              </a:cxn>
              <a:cxn ang="0">
                <a:pos x="70" y="2"/>
              </a:cxn>
              <a:cxn ang="0">
                <a:pos x="85" y="0"/>
              </a:cxn>
              <a:cxn ang="0">
                <a:pos x="100" y="0"/>
              </a:cxn>
              <a:cxn ang="0">
                <a:pos x="118" y="0"/>
              </a:cxn>
              <a:cxn ang="0">
                <a:pos x="137" y="0"/>
              </a:cxn>
              <a:cxn ang="0">
                <a:pos x="154" y="2"/>
              </a:cxn>
              <a:cxn ang="0">
                <a:pos x="173" y="6"/>
              </a:cxn>
              <a:cxn ang="0">
                <a:pos x="192" y="8"/>
              </a:cxn>
              <a:cxn ang="0">
                <a:pos x="209" y="12"/>
              </a:cxn>
              <a:cxn ang="0">
                <a:pos x="224" y="15"/>
              </a:cxn>
              <a:cxn ang="0">
                <a:pos x="239" y="19"/>
              </a:cxn>
              <a:cxn ang="0">
                <a:pos x="254" y="23"/>
              </a:cxn>
              <a:cxn ang="0">
                <a:pos x="266" y="25"/>
              </a:cxn>
              <a:cxn ang="0">
                <a:pos x="273" y="27"/>
              </a:cxn>
              <a:cxn ang="0">
                <a:pos x="283" y="31"/>
              </a:cxn>
              <a:cxn ang="0">
                <a:pos x="279" y="44"/>
              </a:cxn>
              <a:cxn ang="0">
                <a:pos x="273" y="42"/>
              </a:cxn>
              <a:cxn ang="0">
                <a:pos x="260" y="40"/>
              </a:cxn>
              <a:cxn ang="0">
                <a:pos x="241" y="36"/>
              </a:cxn>
              <a:cxn ang="0">
                <a:pos x="230" y="34"/>
              </a:cxn>
              <a:cxn ang="0">
                <a:pos x="218" y="32"/>
              </a:cxn>
              <a:cxn ang="0">
                <a:pos x="207" y="31"/>
              </a:cxn>
              <a:cxn ang="0">
                <a:pos x="196" y="29"/>
              </a:cxn>
              <a:cxn ang="0">
                <a:pos x="182" y="27"/>
              </a:cxn>
              <a:cxn ang="0">
                <a:pos x="173" y="25"/>
              </a:cxn>
              <a:cxn ang="0">
                <a:pos x="163" y="23"/>
              </a:cxn>
              <a:cxn ang="0">
                <a:pos x="154" y="21"/>
              </a:cxn>
              <a:cxn ang="0">
                <a:pos x="142" y="19"/>
              </a:cxn>
              <a:cxn ang="0">
                <a:pos x="110" y="15"/>
              </a:cxn>
              <a:cxn ang="0">
                <a:pos x="83" y="21"/>
              </a:cxn>
              <a:cxn ang="0">
                <a:pos x="59" y="29"/>
              </a:cxn>
              <a:cxn ang="0">
                <a:pos x="53" y="31"/>
              </a:cxn>
              <a:cxn ang="0">
                <a:pos x="43" y="34"/>
              </a:cxn>
              <a:cxn ang="0">
                <a:pos x="32" y="38"/>
              </a:cxn>
              <a:cxn ang="0">
                <a:pos x="23" y="44"/>
              </a:cxn>
              <a:cxn ang="0">
                <a:pos x="7" y="55"/>
              </a:cxn>
              <a:cxn ang="0">
                <a:pos x="2" y="61"/>
              </a:cxn>
            </a:cxnLst>
            <a:rect l="0" t="0" r="r" b="b"/>
            <a:pathLst>
              <a:path w="285" h="61">
                <a:moveTo>
                  <a:pt x="2" y="61"/>
                </a:moveTo>
                <a:lnTo>
                  <a:pt x="0" y="59"/>
                </a:lnTo>
                <a:lnTo>
                  <a:pt x="0" y="55"/>
                </a:lnTo>
                <a:lnTo>
                  <a:pt x="2" y="48"/>
                </a:lnTo>
                <a:lnTo>
                  <a:pt x="5" y="40"/>
                </a:lnTo>
                <a:lnTo>
                  <a:pt x="9" y="34"/>
                </a:lnTo>
                <a:lnTo>
                  <a:pt x="13" y="31"/>
                </a:lnTo>
                <a:lnTo>
                  <a:pt x="17" y="25"/>
                </a:lnTo>
                <a:lnTo>
                  <a:pt x="24" y="21"/>
                </a:lnTo>
                <a:lnTo>
                  <a:pt x="30" y="17"/>
                </a:lnTo>
                <a:lnTo>
                  <a:pt x="40" y="13"/>
                </a:lnTo>
                <a:lnTo>
                  <a:pt x="45" y="10"/>
                </a:lnTo>
                <a:lnTo>
                  <a:pt x="51" y="8"/>
                </a:lnTo>
                <a:lnTo>
                  <a:pt x="57" y="6"/>
                </a:lnTo>
                <a:lnTo>
                  <a:pt x="64" y="6"/>
                </a:lnTo>
                <a:lnTo>
                  <a:pt x="70" y="2"/>
                </a:lnTo>
                <a:lnTo>
                  <a:pt x="78" y="2"/>
                </a:lnTo>
                <a:lnTo>
                  <a:pt x="85" y="0"/>
                </a:lnTo>
                <a:lnTo>
                  <a:pt x="93" y="0"/>
                </a:lnTo>
                <a:lnTo>
                  <a:pt x="100" y="0"/>
                </a:lnTo>
                <a:lnTo>
                  <a:pt x="110" y="0"/>
                </a:lnTo>
                <a:lnTo>
                  <a:pt x="118" y="0"/>
                </a:lnTo>
                <a:lnTo>
                  <a:pt x="129" y="0"/>
                </a:lnTo>
                <a:lnTo>
                  <a:pt x="137" y="0"/>
                </a:lnTo>
                <a:lnTo>
                  <a:pt x="146" y="2"/>
                </a:lnTo>
                <a:lnTo>
                  <a:pt x="154" y="2"/>
                </a:lnTo>
                <a:lnTo>
                  <a:pt x="163" y="4"/>
                </a:lnTo>
                <a:lnTo>
                  <a:pt x="173" y="6"/>
                </a:lnTo>
                <a:lnTo>
                  <a:pt x="182" y="8"/>
                </a:lnTo>
                <a:lnTo>
                  <a:pt x="192" y="8"/>
                </a:lnTo>
                <a:lnTo>
                  <a:pt x="201" y="12"/>
                </a:lnTo>
                <a:lnTo>
                  <a:pt x="209" y="12"/>
                </a:lnTo>
                <a:lnTo>
                  <a:pt x="216" y="13"/>
                </a:lnTo>
                <a:lnTo>
                  <a:pt x="224" y="15"/>
                </a:lnTo>
                <a:lnTo>
                  <a:pt x="234" y="17"/>
                </a:lnTo>
                <a:lnTo>
                  <a:pt x="239" y="19"/>
                </a:lnTo>
                <a:lnTo>
                  <a:pt x="247" y="21"/>
                </a:lnTo>
                <a:lnTo>
                  <a:pt x="254" y="23"/>
                </a:lnTo>
                <a:lnTo>
                  <a:pt x="260" y="25"/>
                </a:lnTo>
                <a:lnTo>
                  <a:pt x="266" y="25"/>
                </a:lnTo>
                <a:lnTo>
                  <a:pt x="270" y="27"/>
                </a:lnTo>
                <a:lnTo>
                  <a:pt x="273" y="27"/>
                </a:lnTo>
                <a:lnTo>
                  <a:pt x="279" y="29"/>
                </a:lnTo>
                <a:lnTo>
                  <a:pt x="283" y="31"/>
                </a:lnTo>
                <a:lnTo>
                  <a:pt x="285" y="32"/>
                </a:lnTo>
                <a:lnTo>
                  <a:pt x="279" y="44"/>
                </a:lnTo>
                <a:lnTo>
                  <a:pt x="277" y="44"/>
                </a:lnTo>
                <a:lnTo>
                  <a:pt x="273" y="42"/>
                </a:lnTo>
                <a:lnTo>
                  <a:pt x="268" y="42"/>
                </a:lnTo>
                <a:lnTo>
                  <a:pt x="260" y="40"/>
                </a:lnTo>
                <a:lnTo>
                  <a:pt x="251" y="38"/>
                </a:lnTo>
                <a:lnTo>
                  <a:pt x="241" y="36"/>
                </a:lnTo>
                <a:lnTo>
                  <a:pt x="235" y="34"/>
                </a:lnTo>
                <a:lnTo>
                  <a:pt x="230" y="34"/>
                </a:lnTo>
                <a:lnTo>
                  <a:pt x="224" y="32"/>
                </a:lnTo>
                <a:lnTo>
                  <a:pt x="218" y="32"/>
                </a:lnTo>
                <a:lnTo>
                  <a:pt x="213" y="31"/>
                </a:lnTo>
                <a:lnTo>
                  <a:pt x="207" y="31"/>
                </a:lnTo>
                <a:lnTo>
                  <a:pt x="201" y="29"/>
                </a:lnTo>
                <a:lnTo>
                  <a:pt x="196" y="29"/>
                </a:lnTo>
                <a:lnTo>
                  <a:pt x="190" y="27"/>
                </a:lnTo>
                <a:lnTo>
                  <a:pt x="182" y="27"/>
                </a:lnTo>
                <a:lnTo>
                  <a:pt x="178" y="25"/>
                </a:lnTo>
                <a:lnTo>
                  <a:pt x="173" y="25"/>
                </a:lnTo>
                <a:lnTo>
                  <a:pt x="167" y="23"/>
                </a:lnTo>
                <a:lnTo>
                  <a:pt x="163" y="23"/>
                </a:lnTo>
                <a:lnTo>
                  <a:pt x="158" y="21"/>
                </a:lnTo>
                <a:lnTo>
                  <a:pt x="154" y="21"/>
                </a:lnTo>
                <a:lnTo>
                  <a:pt x="148" y="19"/>
                </a:lnTo>
                <a:lnTo>
                  <a:pt x="142" y="19"/>
                </a:lnTo>
                <a:lnTo>
                  <a:pt x="144" y="48"/>
                </a:lnTo>
                <a:lnTo>
                  <a:pt x="110" y="15"/>
                </a:lnTo>
                <a:lnTo>
                  <a:pt x="118" y="48"/>
                </a:lnTo>
                <a:lnTo>
                  <a:pt x="83" y="21"/>
                </a:lnTo>
                <a:lnTo>
                  <a:pt x="91" y="48"/>
                </a:lnTo>
                <a:lnTo>
                  <a:pt x="59" y="29"/>
                </a:lnTo>
                <a:lnTo>
                  <a:pt x="57" y="29"/>
                </a:lnTo>
                <a:lnTo>
                  <a:pt x="53" y="31"/>
                </a:lnTo>
                <a:lnTo>
                  <a:pt x="49" y="31"/>
                </a:lnTo>
                <a:lnTo>
                  <a:pt x="43" y="34"/>
                </a:lnTo>
                <a:lnTo>
                  <a:pt x="38" y="36"/>
                </a:lnTo>
                <a:lnTo>
                  <a:pt x="32" y="38"/>
                </a:lnTo>
                <a:lnTo>
                  <a:pt x="26" y="42"/>
                </a:lnTo>
                <a:lnTo>
                  <a:pt x="23" y="44"/>
                </a:lnTo>
                <a:lnTo>
                  <a:pt x="15" y="50"/>
                </a:lnTo>
                <a:lnTo>
                  <a:pt x="7" y="55"/>
                </a:lnTo>
                <a:lnTo>
                  <a:pt x="4" y="59"/>
                </a:lnTo>
                <a:lnTo>
                  <a:pt x="2" y="61"/>
                </a:lnTo>
                <a:lnTo>
                  <a:pt x="2" y="61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sz="1600">
              <a:solidFill>
                <a:srgbClr val="000000"/>
              </a:solidFill>
            </a:endParaRPr>
          </a:p>
        </p:txBody>
      </p:sp>
      <p:pic>
        <p:nvPicPr>
          <p:cNvPr id="1032" name="Picture 9" descr="Cover-6Ed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175" y="0"/>
            <a:ext cx="668338" cy="81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0778" name="Text Box 10"/>
          <p:cNvSpPr txBox="1">
            <a:spLocks noChangeArrowheads="1"/>
          </p:cNvSpPr>
          <p:nvPr userDrawn="1"/>
        </p:nvSpPr>
        <p:spPr bwMode="auto">
          <a:xfrm>
            <a:off x="0" y="6613525"/>
            <a:ext cx="260985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000" b="1">
                <a:solidFill>
                  <a:srgbClr val="000099"/>
                </a:solidFill>
              </a:rPr>
              <a:t>Database System Concepts - 6</a:t>
            </a:r>
            <a:r>
              <a:rPr lang="en-US" sz="1000" b="1" baseline="30000">
                <a:solidFill>
                  <a:srgbClr val="000099"/>
                </a:solidFill>
              </a:rPr>
              <a:t>th</a:t>
            </a:r>
            <a:r>
              <a:rPr lang="en-US" sz="1000" b="1">
                <a:solidFill>
                  <a:srgbClr val="000099"/>
                </a:solidFill>
              </a:rPr>
              <a:t> Edition</a:t>
            </a:r>
            <a:r>
              <a:rPr lang="en-US" sz="1000" b="1">
                <a:solidFill>
                  <a:srgbClr val="CC3300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494484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+mj-lt"/>
          <a:ea typeface="ＭＳ Ｐゴシック" charset="0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ＭＳ Ｐゴシック" charset="0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ＭＳ Ｐゴシック" charset="0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ＭＳ Ｐゴシック" charset="0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ＭＳ Ｐゴシック" charset="0"/>
          <a:cs typeface="ＭＳ Ｐゴシック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9pPr>
    </p:titleStyle>
    <p:bodyStyle>
      <a:lvl1pPr marL="342900" indent="-3429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90000"/>
        <a:buFont typeface="Monotype Sorts" charset="0"/>
        <a:buChar char="n"/>
        <a:defRPr kumimoji="1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0" fontAlgn="base" hangingPunct="0">
        <a:spcBef>
          <a:spcPct val="35000"/>
        </a:spcBef>
        <a:spcAft>
          <a:spcPct val="0"/>
        </a:spcAft>
        <a:buClr>
          <a:schemeClr val="folHlink"/>
        </a:buClr>
        <a:buSzPct val="80000"/>
        <a:buFont typeface="Monotype Sorts" charset="0"/>
        <a:buChar char="l"/>
        <a:defRPr kumimoji="1">
          <a:solidFill>
            <a:schemeClr val="tx1"/>
          </a:solidFill>
          <a:latin typeface="+mn-lt"/>
          <a:ea typeface="ＭＳ Ｐゴシック" charset="-128"/>
        </a:defRPr>
      </a:lvl2pPr>
      <a:lvl3pPr marL="1085850" indent="-228600" algn="l" rtl="0" eaLnBrk="0" fontAlgn="base" hangingPunct="0">
        <a:spcBef>
          <a:spcPct val="35000"/>
        </a:spcBef>
        <a:spcAft>
          <a:spcPct val="0"/>
        </a:spcAft>
        <a:buClr>
          <a:srgbClr val="33CC33"/>
        </a:buClr>
        <a:buSzPct val="75000"/>
        <a:buFont typeface="Webdings" charset="0"/>
        <a:buChar char="4"/>
        <a:defRPr kumimoji="1">
          <a:solidFill>
            <a:schemeClr val="tx1"/>
          </a:solidFill>
          <a:latin typeface="+mn-lt"/>
          <a:ea typeface="ＭＳ Ｐゴシック" charset="-128"/>
        </a:defRPr>
      </a:lvl3pPr>
      <a:lvl4pPr marL="1428750" indent="-22860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Font typeface="Times New Roman" charset="0"/>
        <a:buChar char="–"/>
        <a:defRPr kumimoji="1">
          <a:solidFill>
            <a:schemeClr val="tx1"/>
          </a:solidFill>
          <a:latin typeface="+mn-lt"/>
          <a:ea typeface="ＭＳ Ｐゴシック" charset="-128"/>
        </a:defRPr>
      </a:lvl4pPr>
      <a:lvl5pPr marL="17716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5pPr>
      <a:lvl6pPr marL="22288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6860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31432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36004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814388" y="1093788"/>
            <a:ext cx="7661275" cy="4903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8484" name="Text Box 4"/>
          <p:cNvSpPr txBox="1">
            <a:spLocks noChangeArrowheads="1"/>
          </p:cNvSpPr>
          <p:nvPr/>
        </p:nvSpPr>
        <p:spPr bwMode="auto">
          <a:xfrm>
            <a:off x="6762750" y="6613525"/>
            <a:ext cx="238125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000" b="1">
                <a:solidFill>
                  <a:srgbClr val="000099"/>
                </a:solidFill>
              </a:rPr>
              <a:t>©Silberschatz, Korth and Sudarshan</a:t>
            </a:r>
          </a:p>
        </p:txBody>
      </p:sp>
      <p:sp>
        <p:nvSpPr>
          <p:cNvPr id="148485" name="Text Box 5"/>
          <p:cNvSpPr txBox="1">
            <a:spLocks noChangeArrowheads="1"/>
          </p:cNvSpPr>
          <p:nvPr/>
        </p:nvSpPr>
        <p:spPr bwMode="auto">
          <a:xfrm>
            <a:off x="4446588" y="6613525"/>
            <a:ext cx="51435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000" b="1">
                <a:solidFill>
                  <a:srgbClr val="000099"/>
                </a:solidFill>
              </a:rPr>
              <a:t>18.</a:t>
            </a:r>
            <a:fld id="{A1AF530F-D810-6A40-8AF4-69720E23A464}" type="slidenum">
              <a:rPr lang="en-US" sz="1000" b="1" smtClean="0">
                <a:solidFill>
                  <a:srgbClr val="000099"/>
                </a:solidFill>
              </a:rPr>
              <a:pPr algn="ctr">
                <a:spcBef>
                  <a:spcPct val="50000"/>
                </a:spcBef>
              </a:pPr>
              <a:t>‹#›</a:t>
            </a:fld>
            <a:endParaRPr lang="en-US" sz="1000" b="1">
              <a:solidFill>
                <a:srgbClr val="000099"/>
              </a:solidFill>
            </a:endParaRPr>
          </a:p>
        </p:txBody>
      </p:sp>
      <p:sp>
        <p:nvSpPr>
          <p:cNvPr id="148486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768350" y="117475"/>
            <a:ext cx="80772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48487" name="Text Box 7"/>
          <p:cNvSpPr txBox="1">
            <a:spLocks noChangeArrowheads="1"/>
          </p:cNvSpPr>
          <p:nvPr/>
        </p:nvSpPr>
        <p:spPr bwMode="auto">
          <a:xfrm>
            <a:off x="0" y="6613525"/>
            <a:ext cx="2574925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000" b="1">
                <a:solidFill>
                  <a:srgbClr val="000099"/>
                </a:solidFill>
              </a:rPr>
              <a:t>Database System Concepts - 6</a:t>
            </a:r>
            <a:r>
              <a:rPr lang="en-US" sz="1000" b="1" baseline="30000">
                <a:solidFill>
                  <a:srgbClr val="000099"/>
                </a:solidFill>
              </a:rPr>
              <a:t>th</a:t>
            </a:r>
            <a:r>
              <a:rPr lang="en-US" sz="1000" b="1">
                <a:solidFill>
                  <a:srgbClr val="000099"/>
                </a:solidFill>
              </a:rPr>
              <a:t> Edition</a:t>
            </a:r>
          </a:p>
        </p:txBody>
      </p:sp>
      <p:sp>
        <p:nvSpPr>
          <p:cNvPr id="148488" name="Freeform 8"/>
          <p:cNvSpPr>
            <a:spLocks/>
          </p:cNvSpPr>
          <p:nvPr/>
        </p:nvSpPr>
        <p:spPr bwMode="auto">
          <a:xfrm>
            <a:off x="8916988" y="5445125"/>
            <a:ext cx="227012" cy="47625"/>
          </a:xfrm>
          <a:custGeom>
            <a:avLst/>
            <a:gdLst/>
            <a:ahLst/>
            <a:cxnLst>
              <a:cxn ang="0">
                <a:pos x="0" y="59"/>
              </a:cxn>
              <a:cxn ang="0">
                <a:pos x="2" y="48"/>
              </a:cxn>
              <a:cxn ang="0">
                <a:pos x="9" y="34"/>
              </a:cxn>
              <a:cxn ang="0">
                <a:pos x="17" y="25"/>
              </a:cxn>
              <a:cxn ang="0">
                <a:pos x="30" y="17"/>
              </a:cxn>
              <a:cxn ang="0">
                <a:pos x="45" y="10"/>
              </a:cxn>
              <a:cxn ang="0">
                <a:pos x="57" y="6"/>
              </a:cxn>
              <a:cxn ang="0">
                <a:pos x="70" y="2"/>
              </a:cxn>
              <a:cxn ang="0">
                <a:pos x="85" y="0"/>
              </a:cxn>
              <a:cxn ang="0">
                <a:pos x="100" y="0"/>
              </a:cxn>
              <a:cxn ang="0">
                <a:pos x="118" y="0"/>
              </a:cxn>
              <a:cxn ang="0">
                <a:pos x="137" y="0"/>
              </a:cxn>
              <a:cxn ang="0">
                <a:pos x="154" y="2"/>
              </a:cxn>
              <a:cxn ang="0">
                <a:pos x="173" y="6"/>
              </a:cxn>
              <a:cxn ang="0">
                <a:pos x="192" y="8"/>
              </a:cxn>
              <a:cxn ang="0">
                <a:pos x="209" y="12"/>
              </a:cxn>
              <a:cxn ang="0">
                <a:pos x="224" y="15"/>
              </a:cxn>
              <a:cxn ang="0">
                <a:pos x="239" y="19"/>
              </a:cxn>
              <a:cxn ang="0">
                <a:pos x="254" y="23"/>
              </a:cxn>
              <a:cxn ang="0">
                <a:pos x="266" y="25"/>
              </a:cxn>
              <a:cxn ang="0">
                <a:pos x="273" y="27"/>
              </a:cxn>
              <a:cxn ang="0">
                <a:pos x="283" y="31"/>
              </a:cxn>
              <a:cxn ang="0">
                <a:pos x="279" y="44"/>
              </a:cxn>
              <a:cxn ang="0">
                <a:pos x="273" y="42"/>
              </a:cxn>
              <a:cxn ang="0">
                <a:pos x="260" y="40"/>
              </a:cxn>
              <a:cxn ang="0">
                <a:pos x="241" y="36"/>
              </a:cxn>
              <a:cxn ang="0">
                <a:pos x="230" y="34"/>
              </a:cxn>
              <a:cxn ang="0">
                <a:pos x="218" y="32"/>
              </a:cxn>
              <a:cxn ang="0">
                <a:pos x="207" y="31"/>
              </a:cxn>
              <a:cxn ang="0">
                <a:pos x="196" y="29"/>
              </a:cxn>
              <a:cxn ang="0">
                <a:pos x="182" y="27"/>
              </a:cxn>
              <a:cxn ang="0">
                <a:pos x="173" y="25"/>
              </a:cxn>
              <a:cxn ang="0">
                <a:pos x="163" y="23"/>
              </a:cxn>
              <a:cxn ang="0">
                <a:pos x="154" y="21"/>
              </a:cxn>
              <a:cxn ang="0">
                <a:pos x="142" y="19"/>
              </a:cxn>
              <a:cxn ang="0">
                <a:pos x="110" y="15"/>
              </a:cxn>
              <a:cxn ang="0">
                <a:pos x="83" y="21"/>
              </a:cxn>
              <a:cxn ang="0">
                <a:pos x="59" y="29"/>
              </a:cxn>
              <a:cxn ang="0">
                <a:pos x="53" y="31"/>
              </a:cxn>
              <a:cxn ang="0">
                <a:pos x="43" y="34"/>
              </a:cxn>
              <a:cxn ang="0">
                <a:pos x="32" y="38"/>
              </a:cxn>
              <a:cxn ang="0">
                <a:pos x="23" y="44"/>
              </a:cxn>
              <a:cxn ang="0">
                <a:pos x="7" y="55"/>
              </a:cxn>
              <a:cxn ang="0">
                <a:pos x="2" y="61"/>
              </a:cxn>
            </a:cxnLst>
            <a:rect l="0" t="0" r="r" b="b"/>
            <a:pathLst>
              <a:path w="285" h="61">
                <a:moveTo>
                  <a:pt x="2" y="61"/>
                </a:moveTo>
                <a:lnTo>
                  <a:pt x="0" y="59"/>
                </a:lnTo>
                <a:lnTo>
                  <a:pt x="0" y="55"/>
                </a:lnTo>
                <a:lnTo>
                  <a:pt x="2" y="48"/>
                </a:lnTo>
                <a:lnTo>
                  <a:pt x="5" y="40"/>
                </a:lnTo>
                <a:lnTo>
                  <a:pt x="9" y="34"/>
                </a:lnTo>
                <a:lnTo>
                  <a:pt x="13" y="31"/>
                </a:lnTo>
                <a:lnTo>
                  <a:pt x="17" y="25"/>
                </a:lnTo>
                <a:lnTo>
                  <a:pt x="24" y="21"/>
                </a:lnTo>
                <a:lnTo>
                  <a:pt x="30" y="17"/>
                </a:lnTo>
                <a:lnTo>
                  <a:pt x="40" y="13"/>
                </a:lnTo>
                <a:lnTo>
                  <a:pt x="45" y="10"/>
                </a:lnTo>
                <a:lnTo>
                  <a:pt x="51" y="8"/>
                </a:lnTo>
                <a:lnTo>
                  <a:pt x="57" y="6"/>
                </a:lnTo>
                <a:lnTo>
                  <a:pt x="64" y="6"/>
                </a:lnTo>
                <a:lnTo>
                  <a:pt x="70" y="2"/>
                </a:lnTo>
                <a:lnTo>
                  <a:pt x="78" y="2"/>
                </a:lnTo>
                <a:lnTo>
                  <a:pt x="85" y="0"/>
                </a:lnTo>
                <a:lnTo>
                  <a:pt x="93" y="0"/>
                </a:lnTo>
                <a:lnTo>
                  <a:pt x="100" y="0"/>
                </a:lnTo>
                <a:lnTo>
                  <a:pt x="110" y="0"/>
                </a:lnTo>
                <a:lnTo>
                  <a:pt x="118" y="0"/>
                </a:lnTo>
                <a:lnTo>
                  <a:pt x="129" y="0"/>
                </a:lnTo>
                <a:lnTo>
                  <a:pt x="137" y="0"/>
                </a:lnTo>
                <a:lnTo>
                  <a:pt x="146" y="2"/>
                </a:lnTo>
                <a:lnTo>
                  <a:pt x="154" y="2"/>
                </a:lnTo>
                <a:lnTo>
                  <a:pt x="163" y="4"/>
                </a:lnTo>
                <a:lnTo>
                  <a:pt x="173" y="6"/>
                </a:lnTo>
                <a:lnTo>
                  <a:pt x="182" y="8"/>
                </a:lnTo>
                <a:lnTo>
                  <a:pt x="192" y="8"/>
                </a:lnTo>
                <a:lnTo>
                  <a:pt x="201" y="12"/>
                </a:lnTo>
                <a:lnTo>
                  <a:pt x="209" y="12"/>
                </a:lnTo>
                <a:lnTo>
                  <a:pt x="216" y="13"/>
                </a:lnTo>
                <a:lnTo>
                  <a:pt x="224" y="15"/>
                </a:lnTo>
                <a:lnTo>
                  <a:pt x="234" y="17"/>
                </a:lnTo>
                <a:lnTo>
                  <a:pt x="239" y="19"/>
                </a:lnTo>
                <a:lnTo>
                  <a:pt x="247" y="21"/>
                </a:lnTo>
                <a:lnTo>
                  <a:pt x="254" y="23"/>
                </a:lnTo>
                <a:lnTo>
                  <a:pt x="260" y="25"/>
                </a:lnTo>
                <a:lnTo>
                  <a:pt x="266" y="25"/>
                </a:lnTo>
                <a:lnTo>
                  <a:pt x="270" y="27"/>
                </a:lnTo>
                <a:lnTo>
                  <a:pt x="273" y="27"/>
                </a:lnTo>
                <a:lnTo>
                  <a:pt x="279" y="29"/>
                </a:lnTo>
                <a:lnTo>
                  <a:pt x="283" y="31"/>
                </a:lnTo>
                <a:lnTo>
                  <a:pt x="285" y="32"/>
                </a:lnTo>
                <a:lnTo>
                  <a:pt x="279" y="44"/>
                </a:lnTo>
                <a:lnTo>
                  <a:pt x="277" y="44"/>
                </a:lnTo>
                <a:lnTo>
                  <a:pt x="273" y="42"/>
                </a:lnTo>
                <a:lnTo>
                  <a:pt x="268" y="42"/>
                </a:lnTo>
                <a:lnTo>
                  <a:pt x="260" y="40"/>
                </a:lnTo>
                <a:lnTo>
                  <a:pt x="251" y="38"/>
                </a:lnTo>
                <a:lnTo>
                  <a:pt x="241" y="36"/>
                </a:lnTo>
                <a:lnTo>
                  <a:pt x="235" y="34"/>
                </a:lnTo>
                <a:lnTo>
                  <a:pt x="230" y="34"/>
                </a:lnTo>
                <a:lnTo>
                  <a:pt x="224" y="32"/>
                </a:lnTo>
                <a:lnTo>
                  <a:pt x="218" y="32"/>
                </a:lnTo>
                <a:lnTo>
                  <a:pt x="213" y="31"/>
                </a:lnTo>
                <a:lnTo>
                  <a:pt x="207" y="31"/>
                </a:lnTo>
                <a:lnTo>
                  <a:pt x="201" y="29"/>
                </a:lnTo>
                <a:lnTo>
                  <a:pt x="196" y="29"/>
                </a:lnTo>
                <a:lnTo>
                  <a:pt x="190" y="27"/>
                </a:lnTo>
                <a:lnTo>
                  <a:pt x="182" y="27"/>
                </a:lnTo>
                <a:lnTo>
                  <a:pt x="178" y="25"/>
                </a:lnTo>
                <a:lnTo>
                  <a:pt x="173" y="25"/>
                </a:lnTo>
                <a:lnTo>
                  <a:pt x="167" y="23"/>
                </a:lnTo>
                <a:lnTo>
                  <a:pt x="163" y="23"/>
                </a:lnTo>
                <a:lnTo>
                  <a:pt x="158" y="21"/>
                </a:lnTo>
                <a:lnTo>
                  <a:pt x="154" y="21"/>
                </a:lnTo>
                <a:lnTo>
                  <a:pt x="148" y="19"/>
                </a:lnTo>
                <a:lnTo>
                  <a:pt x="142" y="19"/>
                </a:lnTo>
                <a:lnTo>
                  <a:pt x="144" y="48"/>
                </a:lnTo>
                <a:lnTo>
                  <a:pt x="110" y="15"/>
                </a:lnTo>
                <a:lnTo>
                  <a:pt x="118" y="48"/>
                </a:lnTo>
                <a:lnTo>
                  <a:pt x="83" y="21"/>
                </a:lnTo>
                <a:lnTo>
                  <a:pt x="91" y="48"/>
                </a:lnTo>
                <a:lnTo>
                  <a:pt x="59" y="29"/>
                </a:lnTo>
                <a:lnTo>
                  <a:pt x="57" y="29"/>
                </a:lnTo>
                <a:lnTo>
                  <a:pt x="53" y="31"/>
                </a:lnTo>
                <a:lnTo>
                  <a:pt x="49" y="31"/>
                </a:lnTo>
                <a:lnTo>
                  <a:pt x="43" y="34"/>
                </a:lnTo>
                <a:lnTo>
                  <a:pt x="38" y="36"/>
                </a:lnTo>
                <a:lnTo>
                  <a:pt x="32" y="38"/>
                </a:lnTo>
                <a:lnTo>
                  <a:pt x="26" y="42"/>
                </a:lnTo>
                <a:lnTo>
                  <a:pt x="23" y="44"/>
                </a:lnTo>
                <a:lnTo>
                  <a:pt x="15" y="50"/>
                </a:lnTo>
                <a:lnTo>
                  <a:pt x="7" y="55"/>
                </a:lnTo>
                <a:lnTo>
                  <a:pt x="4" y="59"/>
                </a:lnTo>
                <a:lnTo>
                  <a:pt x="2" y="61"/>
                </a:lnTo>
                <a:lnTo>
                  <a:pt x="2" y="61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sz="1600">
              <a:solidFill>
                <a:srgbClr val="000000"/>
              </a:solidFill>
            </a:endParaRPr>
          </a:p>
        </p:txBody>
      </p:sp>
      <p:pic>
        <p:nvPicPr>
          <p:cNvPr id="1033" name="Picture 9" descr="Cover-6Ed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175" y="0"/>
            <a:ext cx="668338" cy="81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151951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+mj-lt"/>
          <a:ea typeface="ＭＳ Ｐゴシック" charset="0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ＭＳ Ｐゴシック" charset="0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ＭＳ Ｐゴシック" charset="0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ＭＳ Ｐゴシック" charset="0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ＭＳ Ｐゴシック" charset="0"/>
          <a:cs typeface="ＭＳ Ｐゴシック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9pPr>
    </p:titleStyle>
    <p:bodyStyle>
      <a:lvl1pPr marL="342900" indent="-3429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90000"/>
        <a:buFont typeface="Monotype Sorts" charset="0"/>
        <a:buChar char="n"/>
        <a:defRPr kumimoji="1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0" fontAlgn="base" hangingPunct="0">
        <a:spcBef>
          <a:spcPct val="35000"/>
        </a:spcBef>
        <a:spcAft>
          <a:spcPct val="0"/>
        </a:spcAft>
        <a:buClr>
          <a:schemeClr val="folHlink"/>
        </a:buClr>
        <a:buSzPct val="80000"/>
        <a:buFont typeface="Monotype Sorts" charset="0"/>
        <a:buChar char="l"/>
        <a:defRPr kumimoji="1">
          <a:solidFill>
            <a:schemeClr val="tx1"/>
          </a:solidFill>
          <a:latin typeface="+mn-lt"/>
          <a:ea typeface="ＭＳ Ｐゴシック" charset="-128"/>
        </a:defRPr>
      </a:lvl2pPr>
      <a:lvl3pPr marL="1085850" indent="-228600" algn="l" rtl="0" eaLnBrk="0" fontAlgn="base" hangingPunct="0">
        <a:spcBef>
          <a:spcPct val="35000"/>
        </a:spcBef>
        <a:spcAft>
          <a:spcPct val="0"/>
        </a:spcAft>
        <a:buClr>
          <a:srgbClr val="33CC33"/>
        </a:buClr>
        <a:buSzPct val="75000"/>
        <a:buFont typeface="Webdings" charset="0"/>
        <a:buChar char="4"/>
        <a:defRPr kumimoji="1">
          <a:solidFill>
            <a:schemeClr val="tx1"/>
          </a:solidFill>
          <a:latin typeface="+mn-lt"/>
          <a:ea typeface="ＭＳ Ｐゴシック" charset="-128"/>
        </a:defRPr>
      </a:lvl3pPr>
      <a:lvl4pPr marL="1428750" indent="-22860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Font typeface="Times New Roman" charset="0"/>
        <a:buChar char="–"/>
        <a:defRPr kumimoji="1">
          <a:solidFill>
            <a:schemeClr val="tx1"/>
          </a:solidFill>
          <a:latin typeface="+mn-lt"/>
          <a:ea typeface="ＭＳ Ｐゴシック" charset="-128"/>
        </a:defRPr>
      </a:lvl4pPr>
      <a:lvl5pPr marL="17716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5pPr>
      <a:lvl6pPr marL="22288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6860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31432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36004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814388" y="1093788"/>
            <a:ext cx="7661275" cy="4903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88452" name="Text Box 4"/>
          <p:cNvSpPr txBox="1">
            <a:spLocks noChangeArrowheads="1"/>
          </p:cNvSpPr>
          <p:nvPr/>
        </p:nvSpPr>
        <p:spPr bwMode="auto">
          <a:xfrm>
            <a:off x="6762750" y="6613525"/>
            <a:ext cx="238125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1000" b="1">
                <a:solidFill>
                  <a:srgbClr val="CC3300"/>
                </a:solidFill>
              </a:rPr>
              <a:t>©Silberschatz, Korth and Sudarshan</a:t>
            </a:r>
          </a:p>
        </p:txBody>
      </p:sp>
      <p:sp>
        <p:nvSpPr>
          <p:cNvPr id="488453" name="Text Box 5"/>
          <p:cNvSpPr txBox="1">
            <a:spLocks noChangeArrowheads="1"/>
          </p:cNvSpPr>
          <p:nvPr/>
        </p:nvSpPr>
        <p:spPr bwMode="auto">
          <a:xfrm>
            <a:off x="4446588" y="6613525"/>
            <a:ext cx="51435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000" b="1">
                <a:solidFill>
                  <a:srgbClr val="CC3300"/>
                </a:solidFill>
              </a:rPr>
              <a:t>19.</a:t>
            </a:r>
            <a:fld id="{FA5C156C-F8DD-2246-9FB8-8D1ACBDEE3E6}" type="slidenum">
              <a:rPr lang="en-US" sz="1000" b="1" smtClean="0">
                <a:solidFill>
                  <a:srgbClr val="CC3300"/>
                </a:solidFill>
              </a:rPr>
              <a:pPr algn="ctr">
                <a:spcBef>
                  <a:spcPct val="50000"/>
                </a:spcBef>
              </a:pPr>
              <a:t>‹#›</a:t>
            </a:fld>
            <a:endParaRPr lang="en-US" sz="1000" b="1">
              <a:solidFill>
                <a:srgbClr val="CC3300"/>
              </a:solidFill>
            </a:endParaRPr>
          </a:p>
        </p:txBody>
      </p:sp>
      <p:sp>
        <p:nvSpPr>
          <p:cNvPr id="488454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768350" y="117475"/>
            <a:ext cx="80772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88455" name="Text Box 7"/>
          <p:cNvSpPr txBox="1">
            <a:spLocks noChangeArrowheads="1"/>
          </p:cNvSpPr>
          <p:nvPr/>
        </p:nvSpPr>
        <p:spPr bwMode="auto">
          <a:xfrm>
            <a:off x="0" y="6613525"/>
            <a:ext cx="257175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1000" b="1">
                <a:solidFill>
                  <a:srgbClr val="CC3300"/>
                </a:solidFill>
              </a:rPr>
              <a:t>Database System Concepts - 6</a:t>
            </a:r>
            <a:r>
              <a:rPr lang="en-US" sz="1000" b="1" baseline="30000">
                <a:solidFill>
                  <a:srgbClr val="CC3300"/>
                </a:solidFill>
              </a:rPr>
              <a:t>th</a:t>
            </a:r>
            <a:r>
              <a:rPr lang="en-US" sz="1000" b="1">
                <a:solidFill>
                  <a:srgbClr val="CC3300"/>
                </a:solidFill>
              </a:rPr>
              <a:t> Edition</a:t>
            </a:r>
          </a:p>
        </p:txBody>
      </p:sp>
      <p:sp>
        <p:nvSpPr>
          <p:cNvPr id="488456" name="Freeform 8"/>
          <p:cNvSpPr>
            <a:spLocks/>
          </p:cNvSpPr>
          <p:nvPr/>
        </p:nvSpPr>
        <p:spPr bwMode="auto">
          <a:xfrm>
            <a:off x="8916988" y="5445125"/>
            <a:ext cx="227012" cy="47625"/>
          </a:xfrm>
          <a:custGeom>
            <a:avLst/>
            <a:gdLst/>
            <a:ahLst/>
            <a:cxnLst>
              <a:cxn ang="0">
                <a:pos x="0" y="59"/>
              </a:cxn>
              <a:cxn ang="0">
                <a:pos x="2" y="48"/>
              </a:cxn>
              <a:cxn ang="0">
                <a:pos x="9" y="34"/>
              </a:cxn>
              <a:cxn ang="0">
                <a:pos x="17" y="25"/>
              </a:cxn>
              <a:cxn ang="0">
                <a:pos x="30" y="17"/>
              </a:cxn>
              <a:cxn ang="0">
                <a:pos x="45" y="10"/>
              </a:cxn>
              <a:cxn ang="0">
                <a:pos x="57" y="6"/>
              </a:cxn>
              <a:cxn ang="0">
                <a:pos x="70" y="2"/>
              </a:cxn>
              <a:cxn ang="0">
                <a:pos x="85" y="0"/>
              </a:cxn>
              <a:cxn ang="0">
                <a:pos x="100" y="0"/>
              </a:cxn>
              <a:cxn ang="0">
                <a:pos x="118" y="0"/>
              </a:cxn>
              <a:cxn ang="0">
                <a:pos x="137" y="0"/>
              </a:cxn>
              <a:cxn ang="0">
                <a:pos x="154" y="2"/>
              </a:cxn>
              <a:cxn ang="0">
                <a:pos x="173" y="6"/>
              </a:cxn>
              <a:cxn ang="0">
                <a:pos x="192" y="8"/>
              </a:cxn>
              <a:cxn ang="0">
                <a:pos x="209" y="12"/>
              </a:cxn>
              <a:cxn ang="0">
                <a:pos x="224" y="15"/>
              </a:cxn>
              <a:cxn ang="0">
                <a:pos x="239" y="19"/>
              </a:cxn>
              <a:cxn ang="0">
                <a:pos x="254" y="23"/>
              </a:cxn>
              <a:cxn ang="0">
                <a:pos x="266" y="25"/>
              </a:cxn>
              <a:cxn ang="0">
                <a:pos x="273" y="27"/>
              </a:cxn>
              <a:cxn ang="0">
                <a:pos x="283" y="31"/>
              </a:cxn>
              <a:cxn ang="0">
                <a:pos x="279" y="44"/>
              </a:cxn>
              <a:cxn ang="0">
                <a:pos x="273" y="42"/>
              </a:cxn>
              <a:cxn ang="0">
                <a:pos x="260" y="40"/>
              </a:cxn>
              <a:cxn ang="0">
                <a:pos x="241" y="36"/>
              </a:cxn>
              <a:cxn ang="0">
                <a:pos x="230" y="34"/>
              </a:cxn>
              <a:cxn ang="0">
                <a:pos x="218" y="32"/>
              </a:cxn>
              <a:cxn ang="0">
                <a:pos x="207" y="31"/>
              </a:cxn>
              <a:cxn ang="0">
                <a:pos x="196" y="29"/>
              </a:cxn>
              <a:cxn ang="0">
                <a:pos x="182" y="27"/>
              </a:cxn>
              <a:cxn ang="0">
                <a:pos x="173" y="25"/>
              </a:cxn>
              <a:cxn ang="0">
                <a:pos x="163" y="23"/>
              </a:cxn>
              <a:cxn ang="0">
                <a:pos x="154" y="21"/>
              </a:cxn>
              <a:cxn ang="0">
                <a:pos x="142" y="19"/>
              </a:cxn>
              <a:cxn ang="0">
                <a:pos x="110" y="15"/>
              </a:cxn>
              <a:cxn ang="0">
                <a:pos x="83" y="21"/>
              </a:cxn>
              <a:cxn ang="0">
                <a:pos x="59" y="29"/>
              </a:cxn>
              <a:cxn ang="0">
                <a:pos x="53" y="31"/>
              </a:cxn>
              <a:cxn ang="0">
                <a:pos x="43" y="34"/>
              </a:cxn>
              <a:cxn ang="0">
                <a:pos x="32" y="38"/>
              </a:cxn>
              <a:cxn ang="0">
                <a:pos x="23" y="44"/>
              </a:cxn>
              <a:cxn ang="0">
                <a:pos x="7" y="55"/>
              </a:cxn>
              <a:cxn ang="0">
                <a:pos x="2" y="61"/>
              </a:cxn>
            </a:cxnLst>
            <a:rect l="0" t="0" r="r" b="b"/>
            <a:pathLst>
              <a:path w="285" h="61">
                <a:moveTo>
                  <a:pt x="2" y="61"/>
                </a:moveTo>
                <a:lnTo>
                  <a:pt x="0" y="59"/>
                </a:lnTo>
                <a:lnTo>
                  <a:pt x="0" y="55"/>
                </a:lnTo>
                <a:lnTo>
                  <a:pt x="2" y="48"/>
                </a:lnTo>
                <a:lnTo>
                  <a:pt x="5" y="40"/>
                </a:lnTo>
                <a:lnTo>
                  <a:pt x="9" y="34"/>
                </a:lnTo>
                <a:lnTo>
                  <a:pt x="13" y="31"/>
                </a:lnTo>
                <a:lnTo>
                  <a:pt x="17" y="25"/>
                </a:lnTo>
                <a:lnTo>
                  <a:pt x="24" y="21"/>
                </a:lnTo>
                <a:lnTo>
                  <a:pt x="30" y="17"/>
                </a:lnTo>
                <a:lnTo>
                  <a:pt x="40" y="13"/>
                </a:lnTo>
                <a:lnTo>
                  <a:pt x="45" y="10"/>
                </a:lnTo>
                <a:lnTo>
                  <a:pt x="51" y="8"/>
                </a:lnTo>
                <a:lnTo>
                  <a:pt x="57" y="6"/>
                </a:lnTo>
                <a:lnTo>
                  <a:pt x="64" y="6"/>
                </a:lnTo>
                <a:lnTo>
                  <a:pt x="70" y="2"/>
                </a:lnTo>
                <a:lnTo>
                  <a:pt x="78" y="2"/>
                </a:lnTo>
                <a:lnTo>
                  <a:pt x="85" y="0"/>
                </a:lnTo>
                <a:lnTo>
                  <a:pt x="93" y="0"/>
                </a:lnTo>
                <a:lnTo>
                  <a:pt x="100" y="0"/>
                </a:lnTo>
                <a:lnTo>
                  <a:pt x="110" y="0"/>
                </a:lnTo>
                <a:lnTo>
                  <a:pt x="118" y="0"/>
                </a:lnTo>
                <a:lnTo>
                  <a:pt x="129" y="0"/>
                </a:lnTo>
                <a:lnTo>
                  <a:pt x="137" y="0"/>
                </a:lnTo>
                <a:lnTo>
                  <a:pt x="146" y="2"/>
                </a:lnTo>
                <a:lnTo>
                  <a:pt x="154" y="2"/>
                </a:lnTo>
                <a:lnTo>
                  <a:pt x="163" y="4"/>
                </a:lnTo>
                <a:lnTo>
                  <a:pt x="173" y="6"/>
                </a:lnTo>
                <a:lnTo>
                  <a:pt x="182" y="8"/>
                </a:lnTo>
                <a:lnTo>
                  <a:pt x="192" y="8"/>
                </a:lnTo>
                <a:lnTo>
                  <a:pt x="201" y="12"/>
                </a:lnTo>
                <a:lnTo>
                  <a:pt x="209" y="12"/>
                </a:lnTo>
                <a:lnTo>
                  <a:pt x="216" y="13"/>
                </a:lnTo>
                <a:lnTo>
                  <a:pt x="224" y="15"/>
                </a:lnTo>
                <a:lnTo>
                  <a:pt x="234" y="17"/>
                </a:lnTo>
                <a:lnTo>
                  <a:pt x="239" y="19"/>
                </a:lnTo>
                <a:lnTo>
                  <a:pt x="247" y="21"/>
                </a:lnTo>
                <a:lnTo>
                  <a:pt x="254" y="23"/>
                </a:lnTo>
                <a:lnTo>
                  <a:pt x="260" y="25"/>
                </a:lnTo>
                <a:lnTo>
                  <a:pt x="266" y="25"/>
                </a:lnTo>
                <a:lnTo>
                  <a:pt x="270" y="27"/>
                </a:lnTo>
                <a:lnTo>
                  <a:pt x="273" y="27"/>
                </a:lnTo>
                <a:lnTo>
                  <a:pt x="279" y="29"/>
                </a:lnTo>
                <a:lnTo>
                  <a:pt x="283" y="31"/>
                </a:lnTo>
                <a:lnTo>
                  <a:pt x="285" y="32"/>
                </a:lnTo>
                <a:lnTo>
                  <a:pt x="279" y="44"/>
                </a:lnTo>
                <a:lnTo>
                  <a:pt x="277" y="44"/>
                </a:lnTo>
                <a:lnTo>
                  <a:pt x="273" y="42"/>
                </a:lnTo>
                <a:lnTo>
                  <a:pt x="268" y="42"/>
                </a:lnTo>
                <a:lnTo>
                  <a:pt x="260" y="40"/>
                </a:lnTo>
                <a:lnTo>
                  <a:pt x="251" y="38"/>
                </a:lnTo>
                <a:lnTo>
                  <a:pt x="241" y="36"/>
                </a:lnTo>
                <a:lnTo>
                  <a:pt x="235" y="34"/>
                </a:lnTo>
                <a:lnTo>
                  <a:pt x="230" y="34"/>
                </a:lnTo>
                <a:lnTo>
                  <a:pt x="224" y="32"/>
                </a:lnTo>
                <a:lnTo>
                  <a:pt x="218" y="32"/>
                </a:lnTo>
                <a:lnTo>
                  <a:pt x="213" y="31"/>
                </a:lnTo>
                <a:lnTo>
                  <a:pt x="207" y="31"/>
                </a:lnTo>
                <a:lnTo>
                  <a:pt x="201" y="29"/>
                </a:lnTo>
                <a:lnTo>
                  <a:pt x="196" y="29"/>
                </a:lnTo>
                <a:lnTo>
                  <a:pt x="190" y="27"/>
                </a:lnTo>
                <a:lnTo>
                  <a:pt x="182" y="27"/>
                </a:lnTo>
                <a:lnTo>
                  <a:pt x="178" y="25"/>
                </a:lnTo>
                <a:lnTo>
                  <a:pt x="173" y="25"/>
                </a:lnTo>
                <a:lnTo>
                  <a:pt x="167" y="23"/>
                </a:lnTo>
                <a:lnTo>
                  <a:pt x="163" y="23"/>
                </a:lnTo>
                <a:lnTo>
                  <a:pt x="158" y="21"/>
                </a:lnTo>
                <a:lnTo>
                  <a:pt x="154" y="21"/>
                </a:lnTo>
                <a:lnTo>
                  <a:pt x="148" y="19"/>
                </a:lnTo>
                <a:lnTo>
                  <a:pt x="142" y="19"/>
                </a:lnTo>
                <a:lnTo>
                  <a:pt x="144" y="48"/>
                </a:lnTo>
                <a:lnTo>
                  <a:pt x="110" y="15"/>
                </a:lnTo>
                <a:lnTo>
                  <a:pt x="118" y="48"/>
                </a:lnTo>
                <a:lnTo>
                  <a:pt x="83" y="21"/>
                </a:lnTo>
                <a:lnTo>
                  <a:pt x="91" y="48"/>
                </a:lnTo>
                <a:lnTo>
                  <a:pt x="59" y="29"/>
                </a:lnTo>
                <a:lnTo>
                  <a:pt x="57" y="29"/>
                </a:lnTo>
                <a:lnTo>
                  <a:pt x="53" y="31"/>
                </a:lnTo>
                <a:lnTo>
                  <a:pt x="49" y="31"/>
                </a:lnTo>
                <a:lnTo>
                  <a:pt x="43" y="34"/>
                </a:lnTo>
                <a:lnTo>
                  <a:pt x="38" y="36"/>
                </a:lnTo>
                <a:lnTo>
                  <a:pt x="32" y="38"/>
                </a:lnTo>
                <a:lnTo>
                  <a:pt x="26" y="42"/>
                </a:lnTo>
                <a:lnTo>
                  <a:pt x="23" y="44"/>
                </a:lnTo>
                <a:lnTo>
                  <a:pt x="15" y="50"/>
                </a:lnTo>
                <a:lnTo>
                  <a:pt x="7" y="55"/>
                </a:lnTo>
                <a:lnTo>
                  <a:pt x="4" y="59"/>
                </a:lnTo>
                <a:lnTo>
                  <a:pt x="2" y="61"/>
                </a:lnTo>
                <a:lnTo>
                  <a:pt x="2" y="61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sz="1600">
              <a:solidFill>
                <a:srgbClr val="000000"/>
              </a:solidFill>
            </a:endParaRPr>
          </a:p>
        </p:txBody>
      </p:sp>
      <p:pic>
        <p:nvPicPr>
          <p:cNvPr id="1032" name="Picture 9" descr="Cover-6Ed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175" y="0"/>
            <a:ext cx="668338" cy="81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218169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  <p:sldLayoutId id="2147483768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+mj-lt"/>
          <a:ea typeface="ＭＳ Ｐゴシック" charset="0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ＭＳ Ｐゴシック" charset="0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ＭＳ Ｐゴシック" charset="0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ＭＳ Ｐゴシック" charset="0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ＭＳ Ｐゴシック" charset="0"/>
          <a:cs typeface="ＭＳ Ｐゴシック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9pPr>
    </p:titleStyle>
    <p:bodyStyle>
      <a:lvl1pPr marL="342900" indent="-3429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90000"/>
        <a:buFont typeface="Monotype Sorts" charset="0"/>
        <a:buChar char="n"/>
        <a:defRPr kumimoji="1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0" fontAlgn="base" hangingPunct="0">
        <a:spcBef>
          <a:spcPct val="35000"/>
        </a:spcBef>
        <a:spcAft>
          <a:spcPct val="0"/>
        </a:spcAft>
        <a:buClr>
          <a:schemeClr val="folHlink"/>
        </a:buClr>
        <a:buSzPct val="80000"/>
        <a:buFont typeface="Monotype Sorts" charset="0"/>
        <a:buChar char="l"/>
        <a:defRPr kumimoji="1">
          <a:solidFill>
            <a:schemeClr val="tx1"/>
          </a:solidFill>
          <a:latin typeface="+mn-lt"/>
          <a:ea typeface="ＭＳ Ｐゴシック" charset="-128"/>
        </a:defRPr>
      </a:lvl2pPr>
      <a:lvl3pPr marL="1085850" indent="-228600" algn="l" rtl="0" eaLnBrk="0" fontAlgn="base" hangingPunct="0">
        <a:spcBef>
          <a:spcPct val="35000"/>
        </a:spcBef>
        <a:spcAft>
          <a:spcPct val="0"/>
        </a:spcAft>
        <a:buClr>
          <a:srgbClr val="33CC33"/>
        </a:buClr>
        <a:buSzPct val="75000"/>
        <a:buFont typeface="Webdings" charset="0"/>
        <a:buChar char="4"/>
        <a:defRPr kumimoji="1">
          <a:solidFill>
            <a:schemeClr val="tx1"/>
          </a:solidFill>
          <a:latin typeface="+mn-lt"/>
          <a:ea typeface="ＭＳ Ｐゴシック" charset="-128"/>
        </a:defRPr>
      </a:lvl3pPr>
      <a:lvl4pPr marL="1428750" indent="-22860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Font typeface="Times New Roman" charset="0"/>
        <a:buChar char="–"/>
        <a:defRPr kumimoji="1">
          <a:solidFill>
            <a:schemeClr val="tx1"/>
          </a:solidFill>
          <a:latin typeface="+mn-lt"/>
          <a:ea typeface="ＭＳ Ｐゴシック" charset="-128"/>
        </a:defRPr>
      </a:lvl4pPr>
      <a:lvl5pPr marL="17716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5pPr>
      <a:lvl6pPr marL="22288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6860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31432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36004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6" name="Group 15"/>
          <p:cNvGrpSpPr>
            <a:grpSpLocks/>
          </p:cNvGrpSpPr>
          <p:nvPr userDrawn="1"/>
        </p:nvGrpSpPr>
        <p:grpSpPr bwMode="auto">
          <a:xfrm>
            <a:off x="-53975" y="5562600"/>
            <a:ext cx="5387975" cy="1309688"/>
            <a:chOff x="-53561" y="5001993"/>
            <a:chExt cx="4572000" cy="1870128"/>
          </a:xfrm>
        </p:grpSpPr>
        <p:grpSp>
          <p:nvGrpSpPr>
            <p:cNvPr id="1032" name="Group 10"/>
            <p:cNvGrpSpPr>
              <a:grpSpLocks/>
            </p:cNvGrpSpPr>
            <p:nvPr userDrawn="1"/>
          </p:nvGrpSpPr>
          <p:grpSpPr bwMode="auto">
            <a:xfrm>
              <a:off x="-53561" y="5001993"/>
              <a:ext cx="4572000" cy="1870128"/>
              <a:chOff x="-53561" y="5001993"/>
              <a:chExt cx="4572000" cy="1870128"/>
            </a:xfrm>
          </p:grpSpPr>
          <p:sp>
            <p:nvSpPr>
              <p:cNvPr id="13" name="Freeform 12"/>
              <p:cNvSpPr>
                <a:spLocks/>
              </p:cNvSpPr>
              <p:nvPr/>
            </p:nvSpPr>
            <p:spPr bwMode="auto">
              <a:xfrm>
                <a:off x="716971" y="5001993"/>
                <a:ext cx="3801468" cy="1443966"/>
              </a:xfrm>
              <a:custGeom>
                <a:avLst>
                  <a:gd name="A1" fmla="val 0"/>
                  <a:gd name="A2" fmla="val 0"/>
                  <a:gd name="A3" fmla="val 0"/>
                  <a:gd name="A4" fmla="val 0"/>
                  <a:gd name="A5" fmla="val 0"/>
                  <a:gd name="A6" fmla="val 0"/>
                  <a:gd name="A7" fmla="val 0"/>
                  <a:gd name="A8" fmla="val 0"/>
                </a:avLst>
                <a:gdLst/>
                <a:ahLst/>
                <a:cxnLst>
                  <a:cxn ang="0">
                    <a:pos x="0" y="0"/>
                  </a:cxn>
                  <a:cxn ang="0">
                    <a:pos x="5760" y="0"/>
                  </a:cxn>
                  <a:cxn ang="0">
                    <a:pos x="5760" y="528"/>
                  </a:cxn>
                  <a:cxn ang="0">
                    <a:pos x="48" y="0"/>
                  </a:cxn>
                </a:cxnLst>
                <a:rect l="0" t="0" r="0" b="0"/>
                <a:pathLst>
                  <a:path w="5760" h="528">
                    <a:moveTo>
                      <a:pt x="-329" y="347"/>
                    </a:moveTo>
                    <a:lnTo>
                      <a:pt x="7156" y="682"/>
                    </a:lnTo>
                    <a:lnTo>
                      <a:pt x="5229" y="682"/>
                    </a:lnTo>
                    <a:lnTo>
                      <a:pt x="-328" y="345"/>
                    </a:lnTo>
                  </a:path>
                </a:pathLst>
              </a:custGeom>
              <a:solidFill>
                <a:schemeClr val="accent1">
                  <a:tint val="65000"/>
                  <a:satMod val="115000"/>
                  <a:alpha val="4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2" name="Freeform 11"/>
              <p:cNvSpPr>
                <a:spLocks/>
              </p:cNvSpPr>
              <p:nvPr/>
            </p:nvSpPr>
            <p:spPr bwMode="auto">
              <a:xfrm>
                <a:off x="-53561" y="5784047"/>
                <a:ext cx="3801468" cy="838724"/>
              </a:xfrm>
              <a:custGeom>
                <a:avLst>
                  <a:gd name="A1" fmla="val 0"/>
                  <a:gd name="A2" fmla="val 0"/>
                  <a:gd name="A3" fmla="val 0"/>
                  <a:gd name="A4" fmla="val 0"/>
                  <a:gd name="A5" fmla="val 0"/>
                  <a:gd name="A6" fmla="val 0"/>
                  <a:gd name="A7" fmla="val 0"/>
                  <a:gd name="A8" fmla="val 0"/>
                </a:avLst>
                <a:gdLst/>
                <a:ahLst/>
                <a:cxnLst>
                  <a:cxn ang="0">
                    <a:pos x="0" y="0"/>
                  </a:cxn>
                  <a:cxn ang="0">
                    <a:pos x="5760" y="0"/>
                  </a:cxn>
                  <a:cxn ang="0">
                    <a:pos x="5760" y="528"/>
                  </a:cxn>
                  <a:cxn ang="0">
                    <a:pos x="48" y="0"/>
                  </a:cxn>
                </a:cxnLst>
                <a:rect l="0" t="0" r="0" b="0"/>
                <a:pathLst>
                  <a:path w="5760" h="528">
                    <a:moveTo>
                      <a:pt x="817" y="97"/>
                    </a:moveTo>
                    <a:lnTo>
                      <a:pt x="6408" y="682"/>
                    </a:lnTo>
                    <a:lnTo>
                      <a:pt x="5232" y="685"/>
                    </a:lnTo>
                    <a:lnTo>
                      <a:pt x="829" y="101"/>
                    </a:lnTo>
                  </a:path>
                </a:pathLst>
              </a:custGeom>
              <a:solidFill>
                <a:srgbClr val="000000">
                  <a:alpha val="100000"/>
                </a:srgb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4" name="Right Triangle 13"/>
              <p:cNvSpPr>
                <a:spLocks/>
              </p:cNvSpPr>
              <p:nvPr/>
            </p:nvSpPr>
            <p:spPr bwMode="auto">
              <a:xfrm>
                <a:off x="-6042" y="5791253"/>
                <a:ext cx="3402314" cy="1080868"/>
              </a:xfrm>
              <a:prstGeom prst="rtTriangle">
                <a:avLst/>
              </a:prstGeom>
              <a:blipFill>
                <a:blip r:embed="rId15">
                  <a:alphaModFix amt="50000"/>
                </a:blip>
                <a:tile tx="0" ty="0" sx="50000" sy="50000" flip="none" algn="t"/>
              </a:blipFill>
              <a:ln w="12700" cap="rnd" cmpd="thickThin" algn="ctr">
                <a:noFill/>
                <a:prstDash val="solid"/>
              </a:ln>
              <a:effectLst>
                <a:fillOverlay blend="mult">
                  <a:gradFill flip="none" rotWithShape="1">
                    <a:gsLst>
                      <a:gs pos="0">
                        <a:schemeClr val="accent1">
                          <a:shade val="20000"/>
                          <a:satMod val="176000"/>
                          <a:alpha val="100000"/>
                        </a:schemeClr>
                      </a:gs>
                      <a:gs pos="18000">
                        <a:schemeClr val="accent1">
                          <a:shade val="48000"/>
                          <a:satMod val="153000"/>
                          <a:alpha val="100000"/>
                        </a:schemeClr>
                      </a:gs>
                      <a:gs pos="43000">
                        <a:schemeClr val="accent1">
                          <a:tint val="86000"/>
                          <a:satMod val="149000"/>
                          <a:alpha val="100000"/>
                        </a:schemeClr>
                      </a:gs>
                      <a:gs pos="45000">
                        <a:schemeClr val="accent1">
                          <a:tint val="85000"/>
                          <a:satMod val="150000"/>
                          <a:alpha val="100000"/>
                        </a:schemeClr>
                      </a:gs>
                      <a:gs pos="50000">
                        <a:schemeClr val="accent1">
                          <a:tint val="86000"/>
                          <a:satMod val="149000"/>
                          <a:alpha val="100000"/>
                        </a:schemeClr>
                      </a:gs>
                      <a:gs pos="79000">
                        <a:schemeClr val="accent1">
                          <a:shade val="53000"/>
                          <a:satMod val="150000"/>
                          <a:alpha val="100000"/>
                        </a:schemeClr>
                      </a:gs>
                      <a:gs pos="100000">
                        <a:schemeClr val="accent1">
                          <a:shade val="25000"/>
                          <a:satMod val="170000"/>
                          <a:alpha val="100000"/>
                        </a:schemeClr>
                      </a:gs>
                    </a:gsLst>
                    <a:lin ang="450000" scaled="1"/>
                    <a:tileRect/>
                  </a:gradFill>
                </a:fillOverlay>
              </a:effectLst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en-US"/>
              </a:p>
            </p:txBody>
          </p:sp>
        </p:grpSp>
        <p:cxnSp>
          <p:nvCxnSpPr>
            <p:cNvPr id="15" name="Straight Connector 14"/>
            <p:cNvCxnSpPr/>
            <p:nvPr/>
          </p:nvCxnSpPr>
          <p:spPr>
            <a:xfrm>
              <a:off x="-9237" y="5787738"/>
              <a:ext cx="3405509" cy="108438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228600" y="152400"/>
            <a:ext cx="8458200" cy="731838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28" name="Text Placeholder 29"/>
          <p:cNvSpPr>
            <a:spLocks noGrp="1"/>
          </p:cNvSpPr>
          <p:nvPr>
            <p:ph type="body" idx="1"/>
          </p:nvPr>
        </p:nvSpPr>
        <p:spPr bwMode="auto">
          <a:xfrm>
            <a:off x="228600" y="1066800"/>
            <a:ext cx="8458200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6727825" y="6408738"/>
            <a:ext cx="1919288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4379913" y="6408738"/>
            <a:ext cx="2351087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8647113" y="6408738"/>
            <a:ext cx="366712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CF2DA707-D6A7-B742-BFB0-23B715802BF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0446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0" r:id="rId1"/>
    <p:sldLayoutId id="2147483771" r:id="rId2"/>
    <p:sldLayoutId id="2147483772" r:id="rId3"/>
    <p:sldLayoutId id="2147483773" r:id="rId4"/>
    <p:sldLayoutId id="2147483774" r:id="rId5"/>
    <p:sldLayoutId id="2147483775" r:id="rId6"/>
    <p:sldLayoutId id="2147483776" r:id="rId7"/>
    <p:sldLayoutId id="2147483777" r:id="rId8"/>
    <p:sldLayoutId id="2147483778" r:id="rId9"/>
    <p:sldLayoutId id="2147483779" r:id="rId10"/>
    <p:sldLayoutId id="2147483780" r:id="rId11"/>
    <p:sldLayoutId id="2147483781" r:id="rId12"/>
    <p:sldLayoutId id="2147483782" r:id="rId13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Calibri"/>
          <a:ea typeface="ＭＳ Ｐゴシック" charset="-128"/>
          <a:cs typeface="ＭＳ Ｐゴシック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Calibri" charset="0"/>
          <a:ea typeface="ＭＳ Ｐゴシック" charset="-128"/>
          <a:cs typeface="ＭＳ Ｐゴシック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Calibri" charset="0"/>
          <a:ea typeface="ＭＳ Ｐゴシック" charset="-128"/>
          <a:cs typeface="ＭＳ Ｐゴシック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Calibri" charset="0"/>
          <a:ea typeface="ＭＳ Ｐゴシック" charset="-128"/>
          <a:cs typeface="ＭＳ Ｐゴシック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Calibri" charset="0"/>
          <a:ea typeface="ＭＳ Ｐゴシック" charset="-128"/>
          <a:cs typeface="ＭＳ Ｐゴシック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Calibri" charset="0"/>
          <a:ea typeface="ＭＳ Ｐゴシック" charset="-128"/>
          <a:cs typeface="ＭＳ Ｐゴシック" charset="-128"/>
        </a:defRPr>
      </a:lvl6pPr>
      <a:lvl7pPr marL="914400"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Calibri" charset="0"/>
          <a:ea typeface="ＭＳ Ｐゴシック" charset="-128"/>
          <a:cs typeface="ＭＳ Ｐゴシック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Calibri" charset="0"/>
          <a:ea typeface="ＭＳ Ｐゴシック" charset="-128"/>
          <a:cs typeface="ＭＳ Ｐゴシック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Calibri" charset="0"/>
          <a:ea typeface="ＭＳ Ｐゴシック" charset="-128"/>
          <a:cs typeface="ＭＳ Ｐゴシック" charset="-128"/>
        </a:defRPr>
      </a:lvl9pPr>
    </p:titleStyle>
    <p:bodyStyle>
      <a:lvl1pPr marL="365125" indent="-255588" algn="l" rtl="0" eaLnBrk="0" fontAlgn="base" hangingPunct="0">
        <a:spcBef>
          <a:spcPts val="400"/>
        </a:spcBef>
        <a:spcAft>
          <a:spcPct val="0"/>
        </a:spcAft>
        <a:buClr>
          <a:schemeClr val="accent1"/>
        </a:buClr>
        <a:buSzPct val="68000"/>
        <a:buFont typeface="Wingdings 3" charset="2"/>
        <a:buChar char=""/>
        <a:defRPr sz="2700" kern="1200">
          <a:solidFill>
            <a:schemeClr val="tx1"/>
          </a:solidFill>
          <a:latin typeface="Calibri"/>
          <a:ea typeface="ＭＳ Ｐゴシック" charset="-128"/>
          <a:cs typeface="ＭＳ Ｐゴシック" charset="-128"/>
        </a:defRPr>
      </a:lvl1pPr>
      <a:lvl2pPr marL="620713" indent="-228600" algn="l" rtl="0" eaLnBrk="0" fontAlgn="base" hangingPunct="0">
        <a:spcBef>
          <a:spcPts val="325"/>
        </a:spcBef>
        <a:spcAft>
          <a:spcPct val="0"/>
        </a:spcAft>
        <a:buClr>
          <a:schemeClr val="accent1"/>
        </a:buClr>
        <a:buFont typeface="Verdana" charset="0"/>
        <a:buChar char="◦"/>
        <a:defRPr sz="2300" kern="1200">
          <a:solidFill>
            <a:schemeClr val="tx1"/>
          </a:solidFill>
          <a:latin typeface="Calibri"/>
          <a:ea typeface="ＭＳ Ｐゴシック" charset="-128"/>
          <a:cs typeface="+mn-cs"/>
        </a:defRPr>
      </a:lvl2pPr>
      <a:lvl3pPr marL="858838" indent="-228600" algn="l" rtl="0" eaLnBrk="0" fontAlgn="base" hangingPunct="0">
        <a:spcBef>
          <a:spcPts val="350"/>
        </a:spcBef>
        <a:spcAft>
          <a:spcPct val="0"/>
        </a:spcAft>
        <a:buClr>
          <a:schemeClr val="accent2"/>
        </a:buClr>
        <a:buSzPct val="100000"/>
        <a:buFont typeface="Wingdings 2" charset="2"/>
        <a:buChar char=""/>
        <a:defRPr sz="2100" kern="1200">
          <a:solidFill>
            <a:schemeClr val="tx1"/>
          </a:solidFill>
          <a:latin typeface="Calibri"/>
          <a:ea typeface="ＭＳ Ｐゴシック" charset="-128"/>
          <a:cs typeface="+mn-cs"/>
        </a:defRPr>
      </a:lvl3pPr>
      <a:lvl4pPr marL="1143000" indent="-228600" algn="l" rtl="0" eaLnBrk="0" fontAlgn="base" hangingPunct="0">
        <a:spcBef>
          <a:spcPts val="350"/>
        </a:spcBef>
        <a:spcAft>
          <a:spcPct val="0"/>
        </a:spcAft>
        <a:buClr>
          <a:schemeClr val="accent2"/>
        </a:buClr>
        <a:buFont typeface="Wingdings 2" charset="2"/>
        <a:buChar char=""/>
        <a:defRPr sz="1900" kern="1200">
          <a:solidFill>
            <a:schemeClr val="tx1"/>
          </a:solidFill>
          <a:latin typeface="Calibri"/>
          <a:ea typeface="ＭＳ Ｐゴシック" charset="-128"/>
          <a:cs typeface="+mn-cs"/>
        </a:defRPr>
      </a:lvl4pPr>
      <a:lvl5pPr marL="1371600" indent="-228600" algn="l" rtl="0" eaLnBrk="0" fontAlgn="base" hangingPunct="0">
        <a:spcBef>
          <a:spcPts val="350"/>
        </a:spcBef>
        <a:spcAft>
          <a:spcPct val="0"/>
        </a:spcAft>
        <a:buClr>
          <a:schemeClr val="accent2"/>
        </a:buClr>
        <a:buFont typeface="Wingdings 2" charset="2"/>
        <a:buChar char=""/>
        <a:defRPr sz="2000" kern="1200">
          <a:solidFill>
            <a:schemeClr val="tx1"/>
          </a:solidFill>
          <a:latin typeface="Calibri"/>
          <a:ea typeface="ＭＳ Ｐゴシック" charset="-128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3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2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3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3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3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3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3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3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3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3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3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3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6.pn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7.png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jpeg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oleObject" Target="../embeddings/oleObject4.bin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emf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8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10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8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8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0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0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5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9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9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9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9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9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9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9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9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5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9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9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5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5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6200" y="1279079"/>
            <a:ext cx="8991600" cy="1470025"/>
          </a:xfrm>
        </p:spPr>
        <p:txBody>
          <a:bodyPr>
            <a:normAutofit fontScale="90000"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dirty="0">
                <a:ea typeface="+mj-ea"/>
                <a:cs typeface="+mj-cs"/>
              </a:rPr>
              <a:t>CMSC424: Database Design</a:t>
            </a:r>
            <a:br>
              <a:rPr lang="en-US" dirty="0">
                <a:ea typeface="+mj-ea"/>
                <a:cs typeface="+mj-cs"/>
              </a:rPr>
            </a:br>
            <a:br>
              <a:rPr lang="en-US" dirty="0">
                <a:ea typeface="+mj-ea"/>
                <a:cs typeface="+mj-cs"/>
              </a:rPr>
            </a:br>
            <a:r>
              <a:rPr lang="en-US" dirty="0">
                <a:ea typeface="+mj-ea"/>
                <a:cs typeface="+mj-cs"/>
              </a:rPr>
              <a:t>Module: </a:t>
            </a:r>
            <a:r>
              <a:rPr lang="en-US" u="sng" dirty="0">
                <a:ea typeface="+mj-ea"/>
                <a:cs typeface="+mj-cs"/>
              </a:rPr>
              <a:t>NoSQL; Big Data Systems</a:t>
            </a:r>
          </a:p>
        </p:txBody>
      </p:sp>
      <p:sp>
        <p:nvSpPr>
          <p:cNvPr id="14339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0" y="5638800"/>
            <a:ext cx="4267200" cy="1219200"/>
          </a:xfrm>
        </p:spPr>
        <p:txBody>
          <a:bodyPr/>
          <a:lstStyle/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Instructor: Amol Deshpande</a:t>
            </a:r>
          </a:p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                   </a:t>
            </a:r>
            <a:r>
              <a:rPr lang="en-US" sz="2400" dirty="0" err="1">
                <a:solidFill>
                  <a:schemeClr val="bg1"/>
                </a:solidFill>
                <a:latin typeface="Calibri" charset="0"/>
              </a:rPr>
              <a:t>amol@umd.edu</a:t>
            </a:r>
            <a:endParaRPr lang="en-US" sz="2400" dirty="0">
              <a:solidFill>
                <a:schemeClr val="bg1"/>
              </a:solidFill>
              <a:latin typeface="Calibri" charset="0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CE8B5310-7A08-8446-8C05-5E0096C91A19}"/>
              </a:ext>
            </a:extLst>
          </p:cNvPr>
          <p:cNvSpPr txBox="1">
            <a:spLocks/>
          </p:cNvSpPr>
          <p:nvPr/>
        </p:nvSpPr>
        <p:spPr bwMode="auto">
          <a:xfrm>
            <a:off x="958645" y="3091434"/>
            <a:ext cx="7256207" cy="1470024"/>
          </a:xfrm>
          <a:prstGeom prst="rect">
            <a:avLst/>
          </a:prstGeom>
          <a:ln w="55000" cap="flat" cmpd="thickThin" algn="ctr">
            <a:solidFill>
              <a:schemeClr val="accent1"/>
            </a:solidFill>
            <a:prstDash val="solid"/>
            <a:miter lim="800000"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45720" tIns="45720" rIns="45720" bIns="45720" numCol="1" anchor="ctr" anchorCtr="0" compatLnSpc="1">
            <a:prstTxWarp prst="textNoShape">
              <a:avLst/>
            </a:prstTxWarp>
          </a:bodyPr>
          <a:lstStyle>
            <a:lvl1pPr marL="0" marR="64008" indent="0" algn="r" rtl="0" eaLnBrk="0" fontAlgn="base" hangingPunct="0">
              <a:spcBef>
                <a:spcPts val="400"/>
              </a:spcBef>
              <a:spcAft>
                <a:spcPct val="0"/>
              </a:spcAft>
              <a:buClr>
                <a:schemeClr val="accent1"/>
              </a:buClr>
              <a:buSzPct val="68000"/>
              <a:buFont typeface="Wingdings 3" charset="2"/>
              <a:buNone/>
              <a:defRPr sz="2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spcBef>
                <a:spcPts val="325"/>
              </a:spcBef>
              <a:spcAft>
                <a:spcPct val="0"/>
              </a:spcAft>
              <a:buClr>
                <a:schemeClr val="accent1"/>
              </a:buClr>
              <a:buFont typeface="Verdana" charset="0"/>
              <a:buNone/>
              <a:defRPr sz="2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SzPct val="100000"/>
              <a:buFont typeface="Wingdings 2" charset="2"/>
              <a:buNone/>
              <a:defRPr sz="2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None/>
              <a:defRPr sz="19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None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64008" lvl="0" indent="0" algn="ctr" defTabSz="914400" rtl="0" eaLnBrk="0" fontAlgn="base" latinLnBrk="0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2DA2BF"/>
              </a:buClr>
              <a:buSzPct val="68000"/>
              <a:buFont typeface="Wingdings 3" charset="2"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46464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19592065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ED9709-6504-4DC1-97DC-128E2F051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Examples of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DE4EC8-FCF8-4F26-9684-E89BFAB456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8350" y="1102497"/>
            <a:ext cx="7601209" cy="4698796"/>
          </a:xfrm>
        </p:spPr>
        <p:txBody>
          <a:bodyPr/>
          <a:lstStyle/>
          <a:p>
            <a:r>
              <a:rPr lang="en-IN" dirty="0"/>
              <a:t>Too much variety in the systems out there today</a:t>
            </a:r>
          </a:p>
          <a:p>
            <a:pPr lvl="1"/>
            <a:r>
              <a:rPr lang="en-IN" sz="1800" dirty="0"/>
              <a:t>different types of data models supported</a:t>
            </a:r>
          </a:p>
          <a:p>
            <a:pPr lvl="2"/>
            <a:r>
              <a:rPr lang="en-IN" sz="1400" dirty="0"/>
              <a:t>Files/Objects (HDFS, AWS S3), Document (MongoDB), Graph (Neo4j), Wide-table (Cassandra, DynamoDB), Multi-Model (Azure </a:t>
            </a:r>
            <a:r>
              <a:rPr lang="en-IN" sz="1400" dirty="0" err="1"/>
              <a:t>CosmosDB</a:t>
            </a:r>
            <a:r>
              <a:rPr lang="en-IN" sz="1400" dirty="0"/>
              <a:t>)</a:t>
            </a:r>
          </a:p>
          <a:p>
            <a:pPr lvl="1"/>
            <a:r>
              <a:rPr lang="en-IN" sz="1800" dirty="0"/>
              <a:t>different types of query languages or frameworks or workloads</a:t>
            </a:r>
          </a:p>
          <a:p>
            <a:pPr lvl="2"/>
            <a:r>
              <a:rPr lang="en-IN" sz="1400" dirty="0"/>
              <a:t>SQL (Snowflake, Redshift, …), </a:t>
            </a:r>
            <a:r>
              <a:rPr lang="en-IN" sz="1400" dirty="0" err="1"/>
              <a:t>MongoQL</a:t>
            </a:r>
            <a:r>
              <a:rPr lang="en-IN" sz="1400" dirty="0"/>
              <a:t>, Cassandra QL, </a:t>
            </a:r>
            <a:r>
              <a:rPr lang="en-IN" sz="1400" dirty="0" err="1"/>
              <a:t>DataFrames</a:t>
            </a:r>
            <a:r>
              <a:rPr lang="en-IN" sz="1400" dirty="0"/>
              <a:t> (Spark), MapReduce (Hadoop), TensorFlow for ML, …</a:t>
            </a:r>
          </a:p>
          <a:p>
            <a:pPr lvl="1"/>
            <a:r>
              <a:rPr lang="en-IN" sz="1800" dirty="0"/>
              <a:t>different environmental assumptions</a:t>
            </a:r>
          </a:p>
          <a:p>
            <a:pPr lvl="2"/>
            <a:r>
              <a:rPr lang="en-IN" sz="1400" dirty="0"/>
              <a:t>Distributed vs parallel, disks or in-memory only, single-machine or not, streaming or static, etc. </a:t>
            </a:r>
          </a:p>
          <a:p>
            <a:pPr lvl="1"/>
            <a:r>
              <a:rPr lang="en-IN" sz="1800" dirty="0"/>
              <a:t>different performance focus and/or guarantees</a:t>
            </a:r>
          </a:p>
          <a:p>
            <a:pPr lvl="2"/>
            <a:r>
              <a:rPr lang="en-IN" sz="1400" dirty="0"/>
              <a:t>e.g., consistency guarantees in a distributed setting differ quite a bit</a:t>
            </a:r>
          </a:p>
          <a:p>
            <a:pPr lvl="3"/>
            <a:endParaRPr lang="en-IN" sz="1000" dirty="0"/>
          </a:p>
          <a:p>
            <a:r>
              <a:rPr lang="en-IN" dirty="0"/>
              <a:t>Many of these systems work with each</a:t>
            </a:r>
          </a:p>
          <a:p>
            <a:pPr lvl="1"/>
            <a:r>
              <a:rPr lang="en-IN" sz="1800" dirty="0"/>
              <a:t>e.g., Spark can read data from most of the storage systems</a:t>
            </a:r>
          </a:p>
          <a:p>
            <a:pPr lvl="1"/>
            <a:r>
              <a:rPr lang="en-IN" sz="1800" dirty="0"/>
              <a:t>Interoperability increasing a requirement</a:t>
            </a:r>
          </a:p>
        </p:txBody>
      </p:sp>
    </p:spTree>
    <p:extLst>
      <p:ext uri="{BB962C8B-B14F-4D97-AF65-F5344CB8AC3E}">
        <p14:creationId xmlns:p14="http://schemas.microsoft.com/office/powerpoint/2010/main" val="47778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MongoDB: History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prototypical NoSQL database</a:t>
            </a:r>
          </a:p>
          <a:p>
            <a:r>
              <a:rPr lang="en-US" dirty="0"/>
              <a:t>Short for hu</a:t>
            </a:r>
            <a:r>
              <a:rPr lang="en-US" b="1" dirty="0"/>
              <a:t>mongo</a:t>
            </a:r>
            <a:r>
              <a:rPr lang="en-US" dirty="0"/>
              <a:t>us</a:t>
            </a:r>
          </a:p>
          <a:p>
            <a:r>
              <a:rPr lang="en-US" dirty="0"/>
              <a:t>First version in 2009!</a:t>
            </a:r>
          </a:p>
          <a:p>
            <a:r>
              <a:rPr lang="en-US" dirty="0"/>
              <a:t>Still very popular</a:t>
            </a:r>
          </a:p>
          <a:p>
            <a:pPr lvl="1"/>
            <a:r>
              <a:rPr lang="en-US" dirty="0"/>
              <a:t>IPO in 2017</a:t>
            </a:r>
          </a:p>
          <a:p>
            <a:pPr lvl="1"/>
            <a:r>
              <a:rPr lang="en-US" dirty="0"/>
              <a:t>Now worth &gt;7B in market capital (as of 2020)</a:t>
            </a:r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6FA93A2-D924-7A4C-8E3E-BE01D33ACF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0545" y="0"/>
            <a:ext cx="3175000" cy="86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E6BE8A6-7C94-E240-967F-2AB2544961D8}"/>
              </a:ext>
            </a:extLst>
          </p:cNvPr>
          <p:cNvSpPr txBox="1"/>
          <p:nvPr/>
        </p:nvSpPr>
        <p:spPr>
          <a:xfrm>
            <a:off x="4775200" y="5710535"/>
            <a:ext cx="407034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Slides adapted from CS186 Slides by:</a:t>
            </a:r>
          </a:p>
          <a:p>
            <a:r>
              <a:rPr lang="en-US" dirty="0"/>
              <a:t>Alvin Cheung</a:t>
            </a:r>
          </a:p>
          <a:p>
            <a:r>
              <a:rPr lang="en-US" dirty="0"/>
              <a:t>Aditya Parameswaran</a:t>
            </a:r>
          </a:p>
        </p:txBody>
      </p:sp>
    </p:spTree>
    <p:extLst>
      <p:ext uri="{BB962C8B-B14F-4D97-AF65-F5344CB8AC3E}">
        <p14:creationId xmlns:p14="http://schemas.microsoft.com/office/powerpoint/2010/main" val="60261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MongoDB: History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436915"/>
            <a:ext cx="8839200" cy="4506686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Internet &amp; social media boom led to a demand for</a:t>
            </a:r>
          </a:p>
          <a:p>
            <a:pPr lvl="1"/>
            <a:r>
              <a:rPr lang="en-US" dirty="0"/>
              <a:t>Rapid data model evolution: "a move fast and break things" mentality to system dev</a:t>
            </a:r>
          </a:p>
          <a:p>
            <a:pPr lvl="2"/>
            <a:r>
              <a:rPr lang="en-US" dirty="0"/>
              <a:t>E.g., adding a new </a:t>
            </a:r>
            <a:r>
              <a:rPr lang="en-US" dirty="0" err="1"/>
              <a:t>attrib</a:t>
            </a:r>
            <a:r>
              <a:rPr lang="en-US" dirty="0"/>
              <a:t> to a Facebook profile</a:t>
            </a:r>
          </a:p>
          <a:p>
            <a:pPr lvl="2"/>
            <a:r>
              <a:rPr lang="en-US" dirty="0"/>
              <a:t>Contrary to DBMS wisdom of declaring schema upfront and changing rarely (costly!)</a:t>
            </a:r>
          </a:p>
          <a:p>
            <a:pPr lvl="1"/>
            <a:r>
              <a:rPr lang="en-US" dirty="0"/>
              <a:t>Rapid txn support, even at the cost of losing some updates or non-atomicity</a:t>
            </a:r>
          </a:p>
          <a:p>
            <a:pPr lvl="2"/>
            <a:r>
              <a:rPr lang="en-US" dirty="0"/>
              <a:t>Contrary to DBMS wisdom of ACID, esp. with distribution/2PC (costly!)</a:t>
            </a:r>
          </a:p>
          <a:p>
            <a:endParaRPr lang="en-US" dirty="0"/>
          </a:p>
          <a:p>
            <a:r>
              <a:rPr lang="en-US" dirty="0"/>
              <a:t>Early version centered around storing and querying json documents quickly</a:t>
            </a:r>
          </a:p>
          <a:p>
            <a:r>
              <a:rPr lang="en-US" dirty="0"/>
              <a:t>Made several tradeoffs for speed</a:t>
            </a:r>
          </a:p>
          <a:p>
            <a:pPr lvl="1"/>
            <a:r>
              <a:rPr lang="en-US" dirty="0"/>
              <a:t>No joins </a:t>
            </a:r>
            <a:r>
              <a:rPr lang="en-US" dirty="0">
                <a:sym typeface="Wingdings" pitchFamily="2" charset="2"/>
              </a:rPr>
              <a:t> </a:t>
            </a:r>
            <a:r>
              <a:rPr lang="en-US" dirty="0"/>
              <a:t>now support left outer joins</a:t>
            </a:r>
          </a:p>
          <a:p>
            <a:pPr lvl="1"/>
            <a:r>
              <a:rPr lang="en-US" dirty="0"/>
              <a:t>Limited query opt </a:t>
            </a:r>
            <a:r>
              <a:rPr lang="en-US" dirty="0">
                <a:sym typeface="Wingdings" pitchFamily="2" charset="2"/>
              </a:rPr>
              <a:t></a:t>
            </a:r>
            <a:r>
              <a:rPr lang="en-US" dirty="0"/>
              <a:t> still limited, but many improvements</a:t>
            </a:r>
          </a:p>
          <a:p>
            <a:pPr lvl="1"/>
            <a:r>
              <a:rPr lang="en-US" dirty="0"/>
              <a:t>No txn support apart from atomic writes to json docs </a:t>
            </a:r>
            <a:r>
              <a:rPr lang="en-US" dirty="0">
                <a:sym typeface="Wingdings" pitchFamily="2" charset="2"/>
              </a:rPr>
              <a:t></a:t>
            </a:r>
            <a:r>
              <a:rPr lang="en-US" dirty="0"/>
              <a:t> limited support for multi-doc txns</a:t>
            </a:r>
          </a:p>
          <a:p>
            <a:pPr lvl="1"/>
            <a:r>
              <a:rPr lang="en-US" dirty="0"/>
              <a:t>No checks/schema validation </a:t>
            </a:r>
            <a:r>
              <a:rPr lang="en-US" dirty="0">
                <a:sym typeface="Wingdings" pitchFamily="2" charset="2"/>
              </a:rPr>
              <a:t></a:t>
            </a:r>
            <a:r>
              <a:rPr lang="en-US" dirty="0"/>
              <a:t> now support json schema validation (rarely used!) </a:t>
            </a:r>
          </a:p>
          <a:p>
            <a:pPr lvl="1"/>
            <a:endParaRPr 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1985AB62-BD3B-B74D-8BE3-ADD00AC27F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9686" y="175419"/>
            <a:ext cx="3175000" cy="86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0321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MongoDB: History 3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2057401"/>
            <a:ext cx="8839200" cy="3886199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Most egregious: no durability or write ahead logging! </a:t>
            </a:r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Sure enough, this was fixed later (four years after the first version!)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1985AB62-BD3B-B74D-8BE3-ADD00AC27F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9772" y="27219"/>
            <a:ext cx="3175000" cy="86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C8A4829-BBE6-7C48-A09B-6128A0AB22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5476" y="2399643"/>
            <a:ext cx="5791200" cy="304618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5791966-F0C5-7E45-8AF0-2AB100B81472}"/>
              </a:ext>
            </a:extLst>
          </p:cNvPr>
          <p:cNvSpPr txBox="1"/>
          <p:nvPr/>
        </p:nvSpPr>
        <p:spPr>
          <a:xfrm>
            <a:off x="4876800" y="964870"/>
            <a:ext cx="4191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Helvetica" pitchFamily="2" charset="0"/>
              </a:rPr>
              <a:t>https://</a:t>
            </a:r>
            <a:r>
              <a:rPr lang="en-US" sz="1100" dirty="0" err="1">
                <a:latin typeface="Helvetica" pitchFamily="2" charset="0"/>
              </a:rPr>
              <a:t>www.mongodb.com</a:t>
            </a:r>
            <a:r>
              <a:rPr lang="en-US" sz="1100" dirty="0">
                <a:latin typeface="Helvetica" pitchFamily="2" charset="0"/>
              </a:rPr>
              <a:t>/blog/post/what-about-durability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B64426-D14A-7F49-992F-F0C912168342}"/>
              </a:ext>
            </a:extLst>
          </p:cNvPr>
          <p:cNvSpPr txBox="1"/>
          <p:nvPr/>
        </p:nvSpPr>
        <p:spPr>
          <a:xfrm>
            <a:off x="335280" y="3186771"/>
            <a:ext cx="137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Excuse 1: </a:t>
            </a:r>
          </a:p>
          <a:p>
            <a:r>
              <a:rPr lang="en-US" dirty="0">
                <a:latin typeface="Helvetica" pitchFamily="2" charset="0"/>
              </a:rPr>
              <a:t>Durability is overrated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51A5D32-FBBE-684F-A332-4665E8682C03}"/>
              </a:ext>
            </a:extLst>
          </p:cNvPr>
          <p:cNvSpPr txBox="1"/>
          <p:nvPr/>
        </p:nvSpPr>
        <p:spPr>
          <a:xfrm>
            <a:off x="228600" y="4359934"/>
            <a:ext cx="137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Excuse 2: It’s hard to implement</a:t>
            </a:r>
          </a:p>
        </p:txBody>
      </p:sp>
    </p:spTree>
    <p:extLst>
      <p:ext uri="{BB962C8B-B14F-4D97-AF65-F5344CB8AC3E}">
        <p14:creationId xmlns:p14="http://schemas.microsoft.com/office/powerpoint/2010/main" val="1900644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CA792-49E5-F148-AE80-434538BC9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MongoDB: History 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F4E279-C92C-AA44-91A3-F520E27769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Bottomline:</a:t>
            </a:r>
          </a:p>
          <a:p>
            <a:pPr marL="0" indent="0">
              <a:buNone/>
            </a:pPr>
            <a:r>
              <a:rPr lang="en-US" i="1" dirty="0"/>
              <a:t>MongoDB has now evolved into a mature "DBMS" with some different design decisions, and relearning many of the canonical DBMS lessons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We’ll focus on two primary design decisions:</a:t>
            </a:r>
          </a:p>
          <a:p>
            <a:r>
              <a:rPr lang="en-US" dirty="0"/>
              <a:t>The data model</a:t>
            </a:r>
          </a:p>
          <a:p>
            <a:r>
              <a:rPr lang="en-US" dirty="0"/>
              <a:t>The query language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Will discuss these two to start with, then some of the architectural issues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0557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6E08A0-3A98-6A4E-A072-EBB06F7CA6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329" y="87729"/>
            <a:ext cx="8229600" cy="857250"/>
          </a:xfrm>
        </p:spPr>
        <p:txBody>
          <a:bodyPr/>
          <a:lstStyle/>
          <a:p>
            <a:r>
              <a:rPr lang="en-US" dirty="0"/>
              <a:t>MongoDB Data Model 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547FD63D-F729-8E4B-8A05-8EA95C7024DE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33400" y="1928392"/>
          <a:ext cx="33528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6400">
                  <a:extLst>
                    <a:ext uri="{9D8B030D-6E8A-4147-A177-3AD203B41FA5}">
                      <a16:colId xmlns:a16="http://schemas.microsoft.com/office/drawing/2014/main" val="2677190872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58581056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Helvetica" pitchFamily="2" charset="0"/>
                        </a:rPr>
                        <a:t>MongoDB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Helvetica" pitchFamily="2" charset="0"/>
                        </a:rPr>
                        <a:t>DBMS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53460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Helvetica" pitchFamily="2" charset="0"/>
                        </a:rPr>
                        <a:t>Database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Helvetica" pitchFamily="2" charset="0"/>
                        </a:rPr>
                        <a:t>Database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17136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Helvetica" pitchFamily="2" charset="0"/>
                        </a:rPr>
                        <a:t>Collection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Helvetica" pitchFamily="2" charset="0"/>
                        </a:rPr>
                        <a:t>Relation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75775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Helvetica" pitchFamily="2" charset="0"/>
                        </a:rPr>
                        <a:t>Document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Helvetica" pitchFamily="2" charset="0"/>
                        </a:rPr>
                        <a:t>Row/Record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27806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Helvetica" pitchFamily="2" charset="0"/>
                        </a:rPr>
                        <a:t>Field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Helvetica" pitchFamily="2" charset="0"/>
                        </a:rPr>
                        <a:t>Column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356456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D87B44F0-1058-514D-90D8-3ACC36716F17}"/>
              </a:ext>
            </a:extLst>
          </p:cNvPr>
          <p:cNvSpPr txBox="1"/>
          <p:nvPr/>
        </p:nvSpPr>
        <p:spPr>
          <a:xfrm>
            <a:off x="4191000" y="1524000"/>
            <a:ext cx="4648786" cy="5570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Helvetica" pitchFamily="2" charset="0"/>
              </a:rPr>
              <a:t>Document = {…, field: value, …}</a:t>
            </a:r>
          </a:p>
          <a:p>
            <a:endParaRPr lang="en-US" sz="1600" dirty="0">
              <a:latin typeface="Helvetica" pitchFamily="2" charset="0"/>
            </a:endParaRPr>
          </a:p>
          <a:p>
            <a:r>
              <a:rPr lang="en-US" sz="1600" dirty="0">
                <a:latin typeface="Helvetica" pitchFamily="2" charset="0"/>
              </a:rPr>
              <a:t>Where value can be: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Helvetica" pitchFamily="2" charset="0"/>
              </a:rPr>
              <a:t>Atomic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Helvetica" pitchFamily="2" charset="0"/>
              </a:rPr>
              <a:t>A document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Helvetica" pitchFamily="2" charset="0"/>
              </a:rPr>
              <a:t>An array of atomic values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Helvetica" pitchFamily="2" charset="0"/>
              </a:rPr>
              <a:t>An array of documents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r>
              <a:rPr lang="en-US" sz="1600" dirty="0">
                <a:latin typeface="Helvetica" pitchFamily="2" charset="0"/>
              </a:rPr>
              <a:t>{ qty : 1,  status : "D", size : {h : 14, w : 21}, tags : ["a", "b"] },</a:t>
            </a:r>
          </a:p>
          <a:p>
            <a:endParaRPr lang="en-US" sz="1600" dirty="0">
              <a:latin typeface="Helvetica" pitchFamily="2" charset="0"/>
            </a:endParaRPr>
          </a:p>
          <a:p>
            <a:r>
              <a:rPr lang="en-US" sz="1600" dirty="0">
                <a:latin typeface="Helvetica" pitchFamily="2" charset="0"/>
              </a:rPr>
              <a:t>Can also mix and match, e.g., array of atomics and documents, or array </a:t>
            </a:r>
            <a:r>
              <a:rPr lang="en-US" sz="1600">
                <a:latin typeface="Helvetica" pitchFamily="2" charset="0"/>
              </a:rPr>
              <a:t>of arrays</a:t>
            </a:r>
            <a:endParaRPr lang="en-US" sz="1600" dirty="0">
              <a:latin typeface="Helvetica" pitchFamily="2" charset="0"/>
            </a:endParaRPr>
          </a:p>
          <a:p>
            <a:r>
              <a:rPr lang="en-US" sz="1600" dirty="0">
                <a:latin typeface="Helvetica" pitchFamily="2" charset="0"/>
              </a:rPr>
              <a:t>[Same as the JSON data model]</a:t>
            </a:r>
          </a:p>
          <a:p>
            <a:endParaRPr lang="en-US" sz="1600" dirty="0">
              <a:latin typeface="Helvetica" pitchFamily="2" charset="0"/>
            </a:endParaRPr>
          </a:p>
          <a:p>
            <a:r>
              <a:rPr lang="en-US" sz="1600" dirty="0">
                <a:latin typeface="Helvetica" pitchFamily="2" charset="0"/>
              </a:rPr>
              <a:t>Internally stored as BSON = Binary JSON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Helvetica" pitchFamily="2" charset="0"/>
              </a:rPr>
              <a:t>Client libraries can directly operate on this natively</a:t>
            </a:r>
          </a:p>
          <a:p>
            <a:endParaRPr lang="en-US" sz="1600" dirty="0">
              <a:latin typeface="Helvetica" pitchFamily="2" charset="0"/>
            </a:endParaRPr>
          </a:p>
          <a:p>
            <a:endParaRPr lang="en-US" sz="1600" dirty="0">
              <a:latin typeface="Helvetica" pitchFamily="2" charset="0"/>
            </a:endParaRP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0637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6E08A0-3A98-6A4E-A072-EBB06F7CA6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529" y="109500"/>
            <a:ext cx="8229600" cy="857250"/>
          </a:xfrm>
        </p:spPr>
        <p:txBody>
          <a:bodyPr/>
          <a:lstStyle/>
          <a:p>
            <a:r>
              <a:rPr lang="en-US" dirty="0"/>
              <a:t>MongoDB Data Model 2 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547FD63D-F729-8E4B-8A05-8EA95C7024DE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33400" y="1928392"/>
          <a:ext cx="33528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6400">
                  <a:extLst>
                    <a:ext uri="{9D8B030D-6E8A-4147-A177-3AD203B41FA5}">
                      <a16:colId xmlns:a16="http://schemas.microsoft.com/office/drawing/2014/main" val="2677190872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58581056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Helvetica" pitchFamily="2" charset="0"/>
                        </a:rPr>
                        <a:t>MongoDB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Helvetica" pitchFamily="2" charset="0"/>
                        </a:rPr>
                        <a:t>DBMS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53460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Helvetica" pitchFamily="2" charset="0"/>
                        </a:rPr>
                        <a:t>Database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Helvetica" pitchFamily="2" charset="0"/>
                        </a:rPr>
                        <a:t>Database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17136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Helvetica" pitchFamily="2" charset="0"/>
                        </a:rPr>
                        <a:t>Collection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Helvetica" pitchFamily="2" charset="0"/>
                        </a:rPr>
                        <a:t>Relation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75775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Helvetica" pitchFamily="2" charset="0"/>
                        </a:rPr>
                        <a:t>Document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Helvetica" pitchFamily="2" charset="0"/>
                        </a:rPr>
                        <a:t>Row/Record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27806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Helvetica" pitchFamily="2" charset="0"/>
                        </a:rPr>
                        <a:t>Field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Helvetica" pitchFamily="2" charset="0"/>
                        </a:rPr>
                        <a:t>Column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356456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D87B44F0-1058-514D-90D8-3ACC36716F17}"/>
              </a:ext>
            </a:extLst>
          </p:cNvPr>
          <p:cNvSpPr txBox="1"/>
          <p:nvPr/>
        </p:nvSpPr>
        <p:spPr>
          <a:xfrm>
            <a:off x="4342814" y="1928393"/>
            <a:ext cx="419100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Helvetica" pitchFamily="2" charset="0"/>
              </a:rPr>
              <a:t>Document = {…, field: value, …}</a:t>
            </a:r>
          </a:p>
          <a:p>
            <a:endParaRPr lang="en-US" sz="1600" dirty="0">
              <a:latin typeface="Helvetica" pitchFamily="2" charset="0"/>
            </a:endParaRPr>
          </a:p>
          <a:p>
            <a:r>
              <a:rPr lang="en-US" sz="1600" dirty="0">
                <a:latin typeface="Helvetica" pitchFamily="2" charset="0"/>
              </a:rPr>
              <a:t>Can use JSON schema validation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Helvetica" pitchFamily="2" charset="0"/>
              </a:rPr>
              <a:t>Some integrity checks, field typing and ensuring the presence of certain fields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Helvetica" pitchFamily="2" charset="0"/>
              </a:rPr>
              <a:t>Rarely used, and we’ll skip for our discussion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Helvetica" pitchFamily="2" charset="0"/>
            </a:endParaRPr>
          </a:p>
          <a:p>
            <a:r>
              <a:rPr lang="en-US" sz="1600" dirty="0">
                <a:latin typeface="Helvetica" pitchFamily="2" charset="0"/>
              </a:rPr>
              <a:t>Special field in each document: _id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Helvetica" pitchFamily="2" charset="0"/>
              </a:rPr>
              <a:t>Primary key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Helvetica" pitchFamily="2" charset="0"/>
              </a:rPr>
              <a:t>Will also be indexed by default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Helvetica" pitchFamily="2" charset="0"/>
              </a:rPr>
              <a:t>If it is not present during ingest, it will be added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Helvetica" pitchFamily="2" charset="0"/>
              </a:rPr>
              <a:t>Will be first attribute of each doc.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Helvetica" pitchFamily="2" charset="0"/>
              </a:rPr>
              <a:t>This field requires special treatment during projections as we will see later</a:t>
            </a:r>
          </a:p>
          <a:p>
            <a:endParaRPr lang="en-US" sz="1600" dirty="0">
              <a:latin typeface="Helvetica" pitchFamily="2" charset="0"/>
            </a:endParaRPr>
          </a:p>
          <a:p>
            <a:endParaRPr lang="en-US" sz="1600" dirty="0">
              <a:latin typeface="Helvetica" pitchFamily="2" charset="0"/>
            </a:endParaRP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5497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63B81-CBB5-9247-B257-43AF47E69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MongoDB Query Language (MQL)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55B979-FD3F-EB41-AA0D-69D7A9E60B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9143" y="1288143"/>
            <a:ext cx="8534400" cy="5134427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Input = collections, output = collections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Very similar to Spark</a:t>
            </a:r>
          </a:p>
          <a:p>
            <a:endParaRPr lang="en-US" dirty="0"/>
          </a:p>
          <a:p>
            <a:r>
              <a:rPr lang="en-US" dirty="0"/>
              <a:t>Three main types of queries in the query language</a:t>
            </a:r>
          </a:p>
          <a:p>
            <a:pPr lvl="1"/>
            <a:r>
              <a:rPr lang="en-US" dirty="0"/>
              <a:t>Retrieval: Restricted SELECT-WHERE-ORDER BY-LIMIT type queries</a:t>
            </a:r>
          </a:p>
          <a:p>
            <a:pPr lvl="1"/>
            <a:r>
              <a:rPr lang="en-US" dirty="0"/>
              <a:t>Aggregation: </a:t>
            </a:r>
            <a:r>
              <a:rPr lang="en-US" dirty="0">
                <a:solidFill>
                  <a:srgbClr val="FF0000"/>
                </a:solidFill>
              </a:rPr>
              <a:t>A bit of a misnomer</a:t>
            </a:r>
            <a:r>
              <a:rPr lang="en-US" dirty="0"/>
              <a:t>; a general pipeline of operators</a:t>
            </a:r>
          </a:p>
          <a:p>
            <a:pPr lvl="2"/>
            <a:r>
              <a:rPr lang="en-US" dirty="0"/>
              <a:t>Can capture Retrieval as a special case</a:t>
            </a:r>
          </a:p>
          <a:p>
            <a:pPr lvl="2"/>
            <a:r>
              <a:rPr lang="en-US" dirty="0"/>
              <a:t>But worth understanding Retrieval queries first…</a:t>
            </a:r>
          </a:p>
          <a:p>
            <a:pPr lvl="1"/>
            <a:r>
              <a:rPr lang="en-US" dirty="0"/>
              <a:t>Updates</a:t>
            </a:r>
          </a:p>
          <a:p>
            <a:pPr lvl="1"/>
            <a:endParaRPr lang="en-US" dirty="0"/>
          </a:p>
          <a:p>
            <a:endParaRPr lang="en-US" dirty="0"/>
          </a:p>
          <a:p>
            <a:r>
              <a:rPr lang="en-US" dirty="0"/>
              <a:t>All queries are invoked as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db.collection.operation1(…).operation2(…)…</a:t>
            </a:r>
          </a:p>
          <a:p>
            <a:pPr lvl="2"/>
            <a:r>
              <a:rPr lang="en-US" dirty="0"/>
              <a:t>collection: name of collection</a:t>
            </a:r>
          </a:p>
          <a:p>
            <a:pPr lvl="1"/>
            <a:r>
              <a:rPr lang="en-US" dirty="0"/>
              <a:t>Unlike SQL which lists many tables in a FROM clause, MQL is centered around manipulating a single collection </a:t>
            </a:r>
            <a:r>
              <a:rPr lang="en-US" dirty="0">
                <a:solidFill>
                  <a:schemeClr val="accent3"/>
                </a:solidFill>
              </a:rPr>
              <a:t>(like Spark)</a:t>
            </a:r>
          </a:p>
          <a:p>
            <a:pPr marL="392113" lvl="1" indent="0">
              <a:buNone/>
            </a:pPr>
            <a:endParaRPr lang="en-US" dirty="0"/>
          </a:p>
          <a:p>
            <a:pPr lvl="2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D53F4C-C65E-F246-9D69-F60ED9EADD8F}"/>
              </a:ext>
            </a:extLst>
          </p:cNvPr>
          <p:cNvSpPr txBox="1"/>
          <p:nvPr/>
        </p:nvSpPr>
        <p:spPr>
          <a:xfrm>
            <a:off x="6330841" y="6364810"/>
            <a:ext cx="29437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solidFill>
                  <a:schemeClr val="accent3"/>
                </a:solidFill>
              </a:rPr>
              <a:t>Syntax somewhat different when called from within Python3 (using </a:t>
            </a:r>
            <a:r>
              <a:rPr lang="en-US" sz="1200" i="1" dirty="0" err="1">
                <a:solidFill>
                  <a:schemeClr val="accent3"/>
                </a:solidFill>
              </a:rPr>
              <a:t>pymongo</a:t>
            </a:r>
            <a:r>
              <a:rPr lang="en-US" sz="1200" i="1" dirty="0">
                <a:solidFill>
                  <a:schemeClr val="accent3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809910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FAC2F-F92A-BB41-AE3E-19EEAEB2D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Some MQL Principles : Dot (.) Notation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937EF2-A86C-8D4E-B1A7-C66B50F3D1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291771"/>
            <a:ext cx="8323943" cy="5000172"/>
          </a:xfrm>
        </p:spPr>
        <p:txBody>
          <a:bodyPr>
            <a:normAutofit/>
          </a:bodyPr>
          <a:lstStyle/>
          <a:p>
            <a:r>
              <a:rPr lang="en-US" sz="1600" dirty="0">
                <a:latin typeface="Helvetica" pitchFamily="2" charset="0"/>
              </a:rPr>
              <a:t>"." is used to drill deeper into nested docs/arrays</a:t>
            </a:r>
          </a:p>
          <a:p>
            <a:r>
              <a:rPr lang="en-US" sz="1600" dirty="0">
                <a:latin typeface="Helvetica" pitchFamily="2" charset="0"/>
              </a:rPr>
              <a:t>Recall that a value could be atomic, a nested document, an array of atomics, or an array of nested documents</a:t>
            </a:r>
          </a:p>
          <a:p>
            <a:endParaRPr lang="en-US" sz="1600" dirty="0">
              <a:latin typeface="Helvetica" pitchFamily="2" charset="0"/>
            </a:endParaRPr>
          </a:p>
          <a:p>
            <a:r>
              <a:rPr lang="en-US" sz="1600" dirty="0">
                <a:latin typeface="Helvetica" pitchFamily="2" charset="0"/>
              </a:rPr>
              <a:t>Examples:</a:t>
            </a:r>
          </a:p>
          <a:p>
            <a:pPr lvl="1"/>
            <a:r>
              <a:rPr lang="en-US" sz="1600" dirty="0">
                <a:latin typeface="Helvetica" pitchFamily="2" charset="0"/>
              </a:rPr>
              <a:t>"</a:t>
            </a:r>
            <a:r>
              <a:rPr lang="en-US" sz="1600" dirty="0" err="1">
                <a:latin typeface="Helvetica" pitchFamily="2" charset="0"/>
              </a:rPr>
              <a:t>instock.qty</a:t>
            </a:r>
            <a:r>
              <a:rPr lang="en-US" sz="1600" dirty="0">
                <a:latin typeface="Helvetica" pitchFamily="2" charset="0"/>
              </a:rPr>
              <a:t>" </a:t>
            </a:r>
            <a:r>
              <a:rPr lang="en-US" sz="1600" dirty="0">
                <a:latin typeface="Helvetica" pitchFamily="2" charset="0"/>
                <a:sym typeface="Wingdings" pitchFamily="2" charset="2"/>
              </a:rPr>
              <a:t> qty field within the </a:t>
            </a:r>
            <a:r>
              <a:rPr lang="en-US" sz="1600" dirty="0" err="1">
                <a:latin typeface="Helvetica" pitchFamily="2" charset="0"/>
                <a:sym typeface="Wingdings" pitchFamily="2" charset="2"/>
              </a:rPr>
              <a:t>instock</a:t>
            </a:r>
            <a:r>
              <a:rPr lang="en-US" sz="1600" dirty="0">
                <a:latin typeface="Helvetica" pitchFamily="2" charset="0"/>
                <a:sym typeface="Wingdings" pitchFamily="2" charset="2"/>
              </a:rPr>
              <a:t> field</a:t>
            </a:r>
          </a:p>
          <a:p>
            <a:pPr lvl="1"/>
            <a:r>
              <a:rPr lang="en-US" sz="1600" dirty="0">
                <a:latin typeface="Helvetica" pitchFamily="2" charset="0"/>
                <a:sym typeface="Wingdings" pitchFamily="2" charset="2"/>
              </a:rPr>
              <a:t>"instock.1"  second element within the </a:t>
            </a:r>
            <a:r>
              <a:rPr lang="en-US" sz="1600" dirty="0" err="1">
                <a:latin typeface="Helvetica" pitchFamily="2" charset="0"/>
                <a:sym typeface="Wingdings" pitchFamily="2" charset="2"/>
              </a:rPr>
              <a:t>instock</a:t>
            </a:r>
            <a:r>
              <a:rPr lang="en-US" sz="1600" dirty="0">
                <a:latin typeface="Helvetica" pitchFamily="2" charset="0"/>
                <a:sym typeface="Wingdings" pitchFamily="2" charset="2"/>
              </a:rPr>
              <a:t> array </a:t>
            </a:r>
          </a:p>
          <a:p>
            <a:pPr lvl="2"/>
            <a:r>
              <a:rPr lang="en-US" sz="1600" dirty="0">
                <a:latin typeface="Helvetica" pitchFamily="2" charset="0"/>
                <a:sym typeface="Wingdings" pitchFamily="2" charset="2"/>
              </a:rPr>
              <a:t>Element could be an atomic value or a nested document</a:t>
            </a:r>
          </a:p>
          <a:p>
            <a:pPr lvl="1"/>
            <a:r>
              <a:rPr lang="en-US" sz="1600" dirty="0">
                <a:latin typeface="Helvetica" pitchFamily="2" charset="0"/>
                <a:sym typeface="Wingdings" pitchFamily="2" charset="2"/>
              </a:rPr>
              <a:t>"instock.1.qty"  qty field within the second document within the </a:t>
            </a:r>
            <a:r>
              <a:rPr lang="en-US" sz="1600" dirty="0" err="1">
                <a:latin typeface="Helvetica" pitchFamily="2" charset="0"/>
                <a:sym typeface="Wingdings" pitchFamily="2" charset="2"/>
              </a:rPr>
              <a:t>instock</a:t>
            </a:r>
            <a:r>
              <a:rPr lang="en-US" sz="1600" dirty="0">
                <a:latin typeface="Helvetica" pitchFamily="2" charset="0"/>
                <a:sym typeface="Wingdings" pitchFamily="2" charset="2"/>
              </a:rPr>
              <a:t> array</a:t>
            </a:r>
          </a:p>
          <a:p>
            <a:endParaRPr lang="en-US" sz="1600" dirty="0">
              <a:latin typeface="Helvetica" pitchFamily="2" charset="0"/>
              <a:sym typeface="Wingdings" pitchFamily="2" charset="2"/>
            </a:endParaRPr>
          </a:p>
          <a:p>
            <a:r>
              <a:rPr lang="en-US" sz="1600" dirty="0">
                <a:latin typeface="Helvetica" pitchFamily="2" charset="0"/>
                <a:sym typeface="Wingdings" pitchFamily="2" charset="2"/>
              </a:rPr>
              <a:t>Note: such dot expressions need to be in quotes</a:t>
            </a:r>
            <a:endParaRPr lang="en-US" dirty="0">
              <a:latin typeface="Helvetica" pitchFamily="2" charset="0"/>
              <a:sym typeface="Wingdings" pitchFamily="2" charset="2"/>
            </a:endParaRPr>
          </a:p>
          <a:p>
            <a:pPr lvl="2"/>
            <a:endParaRPr lang="en-US" dirty="0"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367054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FAC2F-F92A-BB41-AE3E-19EEAEB2D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Some MQL Principles : Dollar ($) Notation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937EF2-A86C-8D4E-B1A7-C66B50F3D1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93371"/>
            <a:ext cx="8229600" cy="4321629"/>
          </a:xfrm>
        </p:spPr>
        <p:txBody>
          <a:bodyPr>
            <a:normAutofit lnSpcReduction="10000"/>
          </a:bodyPr>
          <a:lstStyle/>
          <a:p>
            <a:r>
              <a:rPr lang="en-US" sz="1600" dirty="0">
                <a:latin typeface="Helvetica" pitchFamily="2" charset="0"/>
              </a:rPr>
              <a:t>$ indicates that the string is a special keyword </a:t>
            </a:r>
          </a:p>
          <a:p>
            <a:pPr lvl="1"/>
            <a:r>
              <a:rPr lang="en-US" sz="1600" dirty="0">
                <a:latin typeface="Helvetica" pitchFamily="2" charset="0"/>
              </a:rPr>
              <a:t>E.g., $</a:t>
            </a:r>
            <a:r>
              <a:rPr lang="en-US" sz="1600" dirty="0" err="1">
                <a:latin typeface="Helvetica" pitchFamily="2" charset="0"/>
              </a:rPr>
              <a:t>gt</a:t>
            </a:r>
            <a:r>
              <a:rPr lang="en-US" sz="1600" dirty="0">
                <a:latin typeface="Helvetica" pitchFamily="2" charset="0"/>
              </a:rPr>
              <a:t>, $</a:t>
            </a:r>
            <a:r>
              <a:rPr lang="en-US" sz="1600" dirty="0" err="1">
                <a:latin typeface="Helvetica" pitchFamily="2" charset="0"/>
              </a:rPr>
              <a:t>lte</a:t>
            </a:r>
            <a:r>
              <a:rPr lang="en-US" sz="1600" dirty="0">
                <a:latin typeface="Helvetica" pitchFamily="2" charset="0"/>
              </a:rPr>
              <a:t>, $add, $</a:t>
            </a:r>
            <a:r>
              <a:rPr lang="en-US" sz="1600" dirty="0" err="1">
                <a:latin typeface="Helvetica" pitchFamily="2" charset="0"/>
              </a:rPr>
              <a:t>elemMatch</a:t>
            </a:r>
            <a:r>
              <a:rPr lang="en-US" sz="1600" dirty="0">
                <a:latin typeface="Helvetica" pitchFamily="2" charset="0"/>
              </a:rPr>
              <a:t>, …</a:t>
            </a:r>
          </a:p>
          <a:p>
            <a:r>
              <a:rPr lang="en-US" sz="1600" dirty="0">
                <a:latin typeface="Helvetica" pitchFamily="2" charset="0"/>
              </a:rPr>
              <a:t>Used as the "field" part of a "field : value" expression</a:t>
            </a:r>
          </a:p>
          <a:p>
            <a:r>
              <a:rPr lang="en-US" sz="1600" dirty="0">
                <a:latin typeface="Helvetica" pitchFamily="2" charset="0"/>
              </a:rPr>
              <a:t>So if it is a binary operator, it is </a:t>
            </a:r>
            <a:r>
              <a:rPr lang="en-US" sz="1600" i="1" dirty="0">
                <a:latin typeface="Helvetica" pitchFamily="2" charset="0"/>
              </a:rPr>
              <a:t>usually</a:t>
            </a:r>
            <a:r>
              <a:rPr lang="en-US" sz="1600" dirty="0">
                <a:latin typeface="Helvetica" pitchFamily="2" charset="0"/>
              </a:rPr>
              <a:t> done as:</a:t>
            </a:r>
          </a:p>
          <a:p>
            <a:pPr lvl="1"/>
            <a:r>
              <a:rPr lang="en-US" sz="1600" dirty="0">
                <a:latin typeface="Helvetica" pitchFamily="2" charset="0"/>
              </a:rPr>
              <a:t>{</a:t>
            </a:r>
            <a:r>
              <a:rPr lang="en-US" sz="1600" dirty="0" err="1">
                <a:latin typeface="Helvetica" pitchFamily="2" charset="0"/>
              </a:rPr>
              <a:t>LOperand</a:t>
            </a:r>
            <a:r>
              <a:rPr lang="en-US" sz="1600" dirty="0">
                <a:latin typeface="Helvetica" pitchFamily="2" charset="0"/>
              </a:rPr>
              <a:t> : { $keyword : </a:t>
            </a:r>
            <a:r>
              <a:rPr lang="en-US" sz="1600" dirty="0" err="1">
                <a:latin typeface="Helvetica" pitchFamily="2" charset="0"/>
              </a:rPr>
              <a:t>ROperand</a:t>
            </a:r>
            <a:r>
              <a:rPr lang="en-US" sz="1600" dirty="0">
                <a:latin typeface="Helvetica" pitchFamily="2" charset="0"/>
              </a:rPr>
              <a:t>}} </a:t>
            </a:r>
          </a:p>
          <a:p>
            <a:pPr lvl="1"/>
            <a:r>
              <a:rPr lang="en-US" sz="1600" dirty="0">
                <a:latin typeface="Helvetica" pitchFamily="2" charset="0"/>
              </a:rPr>
              <a:t>e.g., {qty : {$</a:t>
            </a:r>
            <a:r>
              <a:rPr lang="en-US" sz="1600" dirty="0" err="1">
                <a:latin typeface="Helvetica" pitchFamily="2" charset="0"/>
              </a:rPr>
              <a:t>gt</a:t>
            </a:r>
            <a:r>
              <a:rPr lang="en-US" sz="1600" dirty="0">
                <a:latin typeface="Helvetica" pitchFamily="2" charset="0"/>
              </a:rPr>
              <a:t> : 30}}</a:t>
            </a:r>
          </a:p>
          <a:p>
            <a:r>
              <a:rPr lang="en-US" sz="1800" dirty="0">
                <a:latin typeface="Helvetica" pitchFamily="2" charset="0"/>
              </a:rPr>
              <a:t>Alternative: arrays </a:t>
            </a:r>
          </a:p>
          <a:p>
            <a:pPr lvl="1"/>
            <a:r>
              <a:rPr lang="en-US" sz="1600" dirty="0">
                <a:latin typeface="Helvetica" pitchFamily="2" charset="0"/>
              </a:rPr>
              <a:t>{$keyword : [argument list]} </a:t>
            </a:r>
          </a:p>
          <a:p>
            <a:pPr lvl="1"/>
            <a:r>
              <a:rPr lang="en-US" sz="1600" dirty="0">
                <a:latin typeface="Helvetica" pitchFamily="2" charset="0"/>
              </a:rPr>
              <a:t>e.g., {$add : [ 1, 2]} </a:t>
            </a:r>
          </a:p>
          <a:p>
            <a:pPr lvl="1"/>
            <a:endParaRPr lang="en-US" sz="1600" dirty="0">
              <a:latin typeface="Helvetica" pitchFamily="2" charset="0"/>
            </a:endParaRPr>
          </a:p>
          <a:p>
            <a:endParaRPr lang="en-US" sz="1600" dirty="0">
              <a:latin typeface="Helvetica" pitchFamily="2" charset="0"/>
            </a:endParaRPr>
          </a:p>
          <a:p>
            <a:r>
              <a:rPr lang="en-US" sz="1600" dirty="0">
                <a:latin typeface="Helvetica" pitchFamily="2" charset="0"/>
              </a:rPr>
              <a:t>Exception: $</a:t>
            </a:r>
            <a:r>
              <a:rPr lang="en-US" sz="1600" dirty="0" err="1">
                <a:latin typeface="Helvetica" pitchFamily="2" charset="0"/>
              </a:rPr>
              <a:t>fieldName</a:t>
            </a:r>
            <a:r>
              <a:rPr lang="en-US" sz="1600" dirty="0">
                <a:latin typeface="Helvetica" pitchFamily="2" charset="0"/>
              </a:rPr>
              <a:t>, used to refer to a previously defined field on the value side</a:t>
            </a:r>
          </a:p>
          <a:p>
            <a:pPr lvl="1"/>
            <a:r>
              <a:rPr lang="en-US" sz="1600" dirty="0">
                <a:latin typeface="Helvetica" pitchFamily="2" charset="0"/>
              </a:rPr>
              <a:t>Purpose: disambiguation</a:t>
            </a:r>
          </a:p>
          <a:p>
            <a:pPr lvl="1"/>
            <a:r>
              <a:rPr lang="en-US" sz="1600" dirty="0">
                <a:latin typeface="Helvetica" pitchFamily="2" charset="0"/>
              </a:rPr>
              <a:t>Only relevant for aggregation pipelines</a:t>
            </a:r>
          </a:p>
          <a:p>
            <a:pPr lvl="1"/>
            <a:r>
              <a:rPr lang="en-US" sz="1600" dirty="0">
                <a:latin typeface="Helvetica" pitchFamily="2" charset="0"/>
              </a:rPr>
              <a:t>Let’s not worry about this for now.</a:t>
            </a:r>
          </a:p>
          <a:p>
            <a:pPr lvl="1"/>
            <a:endParaRPr lang="en-US" sz="1400" dirty="0">
              <a:latin typeface="Helvetica" pitchFamily="2" charset="0"/>
              <a:sym typeface="Wingdings" pitchFamily="2" charset="2"/>
            </a:endParaRPr>
          </a:p>
          <a:p>
            <a:pPr lvl="2"/>
            <a:endParaRPr lang="en-US" dirty="0"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430992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9767C5-B368-BF4F-84D2-E7B30F866A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770"/>
            <a:ext cx="8229600" cy="857250"/>
          </a:xfrm>
        </p:spPr>
        <p:txBody>
          <a:bodyPr/>
          <a:lstStyle/>
          <a:p>
            <a:r>
              <a:rPr lang="en-US" dirty="0"/>
              <a:t>Retrieval Queries Template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7E3527-66DB-FE4F-9BB3-EA2C602091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667" y="1186901"/>
            <a:ext cx="8229600" cy="3394472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 err="1"/>
              <a:t>db.collection.</a:t>
            </a:r>
            <a:r>
              <a:rPr lang="en-US" b="1" dirty="0" err="1"/>
              <a:t>find</a:t>
            </a:r>
            <a:r>
              <a:rPr lang="en-US" dirty="0"/>
              <a:t>(&lt;</a:t>
            </a:r>
            <a:r>
              <a:rPr lang="en-US" i="1" dirty="0"/>
              <a:t>predicate</a:t>
            </a:r>
            <a:r>
              <a:rPr lang="en-US" dirty="0"/>
              <a:t>&gt;, optional &lt;</a:t>
            </a:r>
            <a:r>
              <a:rPr lang="en-US" i="1" dirty="0"/>
              <a:t>projection</a:t>
            </a:r>
            <a:r>
              <a:rPr lang="en-US" dirty="0"/>
              <a:t>&gt;) </a:t>
            </a:r>
          </a:p>
          <a:p>
            <a:pPr marL="0" indent="0">
              <a:buNone/>
            </a:pPr>
            <a:r>
              <a:rPr lang="en-US" dirty="0"/>
              <a:t>	</a:t>
            </a:r>
          </a:p>
          <a:p>
            <a:pPr marL="0" indent="0">
              <a:buNone/>
            </a:pPr>
            <a:r>
              <a:rPr lang="en-US" dirty="0"/>
              <a:t>	returns documents that </a:t>
            </a:r>
            <a:r>
              <a:rPr lang="en-US" dirty="0">
                <a:solidFill>
                  <a:srgbClr val="FF0000"/>
                </a:solidFill>
              </a:rPr>
              <a:t>match &lt;</a:t>
            </a:r>
            <a:r>
              <a:rPr lang="en-US" i="1" dirty="0">
                <a:solidFill>
                  <a:srgbClr val="FF0000"/>
                </a:solidFill>
              </a:rPr>
              <a:t>predicate</a:t>
            </a:r>
            <a:r>
              <a:rPr lang="en-US" dirty="0">
                <a:solidFill>
                  <a:srgbClr val="FF0000"/>
                </a:solidFill>
              </a:rPr>
              <a:t>&gt;</a:t>
            </a:r>
          </a:p>
          <a:p>
            <a:pPr marL="0" indent="0">
              <a:buNone/>
            </a:pPr>
            <a:r>
              <a:rPr lang="en-US" dirty="0"/>
              <a:t>	keep fields as specified in </a:t>
            </a:r>
            <a:r>
              <a:rPr lang="en-US" dirty="0">
                <a:solidFill>
                  <a:srgbClr val="FF0000"/>
                </a:solidFill>
              </a:rPr>
              <a:t>&lt;</a:t>
            </a:r>
            <a:r>
              <a:rPr lang="en-US" i="1" dirty="0">
                <a:solidFill>
                  <a:srgbClr val="FF0000"/>
                </a:solidFill>
              </a:rPr>
              <a:t>projection</a:t>
            </a:r>
            <a:r>
              <a:rPr lang="en-US" dirty="0">
                <a:solidFill>
                  <a:srgbClr val="FF0000"/>
                </a:solidFill>
              </a:rPr>
              <a:t>&gt;</a:t>
            </a:r>
          </a:p>
          <a:p>
            <a:pPr marL="0" indent="0">
              <a:buNone/>
            </a:pPr>
            <a:r>
              <a:rPr lang="en-US" dirty="0"/>
              <a:t>	both </a:t>
            </a:r>
            <a:r>
              <a:rPr lang="en-US" dirty="0">
                <a:solidFill>
                  <a:srgbClr val="FF0000"/>
                </a:solidFill>
              </a:rPr>
              <a:t>&lt;</a:t>
            </a:r>
            <a:r>
              <a:rPr lang="en-US" i="1" dirty="0">
                <a:solidFill>
                  <a:srgbClr val="FF0000"/>
                </a:solidFill>
              </a:rPr>
              <a:t>predicate</a:t>
            </a:r>
            <a:r>
              <a:rPr lang="en-US" dirty="0">
                <a:solidFill>
                  <a:srgbClr val="FF0000"/>
                </a:solidFill>
              </a:rPr>
              <a:t>&gt; and &lt;</a:t>
            </a:r>
            <a:r>
              <a:rPr lang="en-US" i="1" dirty="0">
                <a:solidFill>
                  <a:srgbClr val="FF0000"/>
                </a:solidFill>
              </a:rPr>
              <a:t>projection</a:t>
            </a:r>
            <a:r>
              <a:rPr lang="en-US" dirty="0">
                <a:solidFill>
                  <a:srgbClr val="FF0000"/>
                </a:solidFill>
              </a:rPr>
              <a:t>&gt; expressed as documents</a:t>
            </a:r>
          </a:p>
          <a:p>
            <a:pPr marL="0" indent="0">
              <a:buNone/>
            </a:pPr>
            <a:r>
              <a:rPr lang="en-US" dirty="0"/>
              <a:t>	in fact, most things are documents!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db.inventory.find</a:t>
            </a:r>
            <a:r>
              <a:rPr lang="en-US" dirty="0"/>
              <a:t>( { } )</a:t>
            </a:r>
          </a:p>
          <a:p>
            <a:pPr marL="0" indent="0">
              <a:buNone/>
            </a:pPr>
            <a:r>
              <a:rPr lang="en-US" dirty="0"/>
              <a:t>	returns all documents 	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95FF98-FF34-6E42-A1D8-F3F29E9EF7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666" b="5376"/>
          <a:stretch/>
        </p:blipFill>
        <p:spPr>
          <a:xfrm>
            <a:off x="84667" y="5056716"/>
            <a:ext cx="8991600" cy="76200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09DB968-626C-4243-93B4-4A378A7CCDE6}"/>
              </a:ext>
            </a:extLst>
          </p:cNvPr>
          <p:cNvSpPr txBox="1"/>
          <p:nvPr/>
        </p:nvSpPr>
        <p:spPr>
          <a:xfrm>
            <a:off x="6330841" y="6364810"/>
            <a:ext cx="29437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solidFill>
                  <a:schemeClr val="accent3"/>
                </a:solidFill>
              </a:rPr>
              <a:t>Syntax somewhat different when called from within Python3 (using </a:t>
            </a:r>
            <a:r>
              <a:rPr lang="en-US" sz="1200" i="1" dirty="0" err="1">
                <a:solidFill>
                  <a:schemeClr val="accent3"/>
                </a:solidFill>
              </a:rPr>
              <a:t>pymongo</a:t>
            </a:r>
            <a:r>
              <a:rPr lang="en-US" sz="1200" i="1" dirty="0">
                <a:solidFill>
                  <a:schemeClr val="accent3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62810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97ECCD7-4614-6745-A770-2897DB6E77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Optimizing a news aggregator platform -- what's most crucial for analyzing user behavior to increase engagement?</a:t>
            </a:r>
          </a:p>
          <a:p>
            <a:pPr marL="735013" lvl="1" indent="-342900">
              <a:buFont typeface="+mj-lt"/>
              <a:buAutoNum type="arabicPeriod"/>
            </a:pPr>
            <a:r>
              <a:rPr lang="en-US" sz="1800" dirty="0"/>
              <a:t>Storing user data in a single, centralized database</a:t>
            </a:r>
          </a:p>
          <a:p>
            <a:pPr marL="735013" lvl="1" indent="-342900">
              <a:buFont typeface="+mj-lt"/>
              <a:buAutoNum type="arabicPeriod"/>
            </a:pPr>
            <a:r>
              <a:rPr lang="en-US" sz="1800" dirty="0"/>
              <a:t>Performing complex OLAP queries on relational data</a:t>
            </a:r>
          </a:p>
          <a:p>
            <a:pPr marL="735013" lvl="1" indent="-342900">
              <a:buFont typeface="+mj-lt"/>
              <a:buAutoNum type="arabicPeriod"/>
            </a:pPr>
            <a:r>
              <a:rPr lang="en-US" sz="1800" dirty="0"/>
              <a:t>Utilizing text analytics for topic modeling and summarization</a:t>
            </a:r>
          </a:p>
          <a:p>
            <a:pPr marL="735013" lvl="1" indent="-342900">
              <a:buFont typeface="+mj-lt"/>
              <a:buAutoNum type="arabicPeriod"/>
            </a:pPr>
            <a:r>
              <a:rPr lang="en-US" sz="1800" dirty="0"/>
              <a:t>Restricting data analysis to real-time updates only</a:t>
            </a:r>
          </a:p>
          <a:p>
            <a:pPr marL="735013" lvl="1" indent="-342900">
              <a:buFont typeface="+mj-lt"/>
              <a:buAutoNum type="arabicPeriod"/>
            </a:pPr>
            <a:endParaRPr lang="en-US" sz="1800" dirty="0"/>
          </a:p>
          <a:p>
            <a:r>
              <a:rPr lang="en-US" sz="2200" dirty="0"/>
              <a:t>What is an essential database feature for supporting a rapidly scaling social networking site, growing from 10 to tens of millions of users?</a:t>
            </a:r>
          </a:p>
          <a:p>
            <a:pPr marL="735013" lvl="1" indent="-342900">
              <a:buFont typeface="+mj-lt"/>
              <a:buAutoNum type="arabicPeriod"/>
            </a:pPr>
            <a:r>
              <a:rPr lang="en-US" sz="1800" dirty="0"/>
              <a:t>Strict ACID transaction compliance</a:t>
            </a:r>
          </a:p>
          <a:p>
            <a:pPr marL="735013" lvl="1" indent="-342900">
              <a:buFont typeface="+mj-lt"/>
              <a:buAutoNum type="arabicPeriod"/>
            </a:pPr>
            <a:r>
              <a:rPr lang="en-US" sz="1800" dirty="0"/>
              <a:t>Ability to perform complex joins on relational data</a:t>
            </a:r>
          </a:p>
          <a:p>
            <a:pPr marL="735013" lvl="1" indent="-342900">
              <a:buFont typeface="+mj-lt"/>
              <a:buAutoNum type="arabicPeriod"/>
            </a:pPr>
            <a:r>
              <a:rPr lang="en-US" sz="1800" dirty="0"/>
              <a:t>Support for fast schema changes and distributed users</a:t>
            </a:r>
          </a:p>
          <a:p>
            <a:pPr marL="735013" lvl="1" indent="-342900">
              <a:buFont typeface="+mj-lt"/>
              <a:buAutoNum type="arabicPeriod"/>
            </a:pPr>
            <a:r>
              <a:rPr lang="en-US" sz="1800" dirty="0"/>
              <a:t>Sole reliance on OLTP for all database operations</a:t>
            </a:r>
          </a:p>
        </p:txBody>
      </p:sp>
      <p:sp>
        <p:nvSpPr>
          <p:cNvPr id="36864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3202975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9767C5-B368-BF4F-84D2-E7B30F866A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229600" cy="857250"/>
          </a:xfrm>
        </p:spPr>
        <p:txBody>
          <a:bodyPr/>
          <a:lstStyle/>
          <a:p>
            <a:r>
              <a:rPr lang="en-US" dirty="0"/>
              <a:t>Retrieval Queries: Basic Queries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7E3527-66DB-FE4F-9BB3-EA2C602091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1257" y="2069496"/>
            <a:ext cx="8229600" cy="3394472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 err="1"/>
              <a:t>db.collection.find</a:t>
            </a:r>
            <a:r>
              <a:rPr lang="en-US" dirty="0"/>
              <a:t>(&lt;predicate&gt;, optional &lt;projection&gt;) </a:t>
            </a:r>
          </a:p>
          <a:p>
            <a:pPr>
              <a:lnSpc>
                <a:spcPct val="120000"/>
              </a:lnSpc>
            </a:pPr>
            <a:r>
              <a:rPr lang="en-US" dirty="0"/>
              <a:t>find( { status : "D"} )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all documents with status D </a:t>
            </a:r>
            <a:r>
              <a:rPr lang="en-US" dirty="0">
                <a:sym typeface="Wingdings" pitchFamily="2" charset="2"/>
              </a:rPr>
              <a:t> </a:t>
            </a:r>
            <a:r>
              <a:rPr lang="en-US" dirty="0"/>
              <a:t>paper, planner</a:t>
            </a:r>
          </a:p>
          <a:p>
            <a:pPr>
              <a:lnSpc>
                <a:spcPct val="120000"/>
              </a:lnSpc>
            </a:pPr>
            <a:r>
              <a:rPr lang="en-US" dirty="0"/>
              <a:t>find ( { qty : {$</a:t>
            </a:r>
            <a:r>
              <a:rPr lang="en-US" dirty="0" err="1"/>
              <a:t>gte</a:t>
            </a:r>
            <a:r>
              <a:rPr lang="en-US" dirty="0"/>
              <a:t> : 50} } )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all documents with qty &gt;= 50 </a:t>
            </a:r>
            <a:r>
              <a:rPr lang="en-US" dirty="0">
                <a:sym typeface="Wingdings" pitchFamily="2" charset="2"/>
              </a:rPr>
              <a:t> </a:t>
            </a:r>
            <a:r>
              <a:rPr lang="en-US" dirty="0"/>
              <a:t>notebook, paper, planner</a:t>
            </a:r>
          </a:p>
          <a:p>
            <a:pPr>
              <a:lnSpc>
                <a:spcPct val="120000"/>
              </a:lnSpc>
            </a:pPr>
            <a:r>
              <a:rPr lang="en-US" dirty="0"/>
              <a:t>find ( { status : "D", qty : {$</a:t>
            </a:r>
            <a:r>
              <a:rPr lang="en-US" dirty="0" err="1"/>
              <a:t>gte</a:t>
            </a:r>
            <a:r>
              <a:rPr lang="en-US" dirty="0"/>
              <a:t> : 50} } )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all documents that satisfy both </a:t>
            </a:r>
            <a:r>
              <a:rPr lang="en-US" dirty="0">
                <a:sym typeface="Wingdings" pitchFamily="2" charset="2"/>
              </a:rPr>
              <a:t> </a:t>
            </a:r>
            <a:r>
              <a:rPr lang="en-US" dirty="0"/>
              <a:t>paper, planner</a:t>
            </a:r>
          </a:p>
          <a:p>
            <a:pPr>
              <a:lnSpc>
                <a:spcPct val="120000"/>
              </a:lnSpc>
            </a:pPr>
            <a:r>
              <a:rPr lang="en-US" dirty="0"/>
              <a:t>find( { $or: [ { status : "D" }, { qty : { $</a:t>
            </a:r>
            <a:r>
              <a:rPr lang="en-US" dirty="0" err="1"/>
              <a:t>lt</a:t>
            </a:r>
            <a:r>
              <a:rPr lang="en-US" dirty="0"/>
              <a:t> : 30 } } ] } ) 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all documents that satisfy either </a:t>
            </a:r>
            <a:r>
              <a:rPr lang="en-US" dirty="0">
                <a:sym typeface="Wingdings" pitchFamily="2" charset="2"/>
              </a:rPr>
              <a:t> </a:t>
            </a:r>
            <a:r>
              <a:rPr lang="en-US" dirty="0"/>
              <a:t>journal, paper, planner</a:t>
            </a:r>
            <a:br>
              <a:rPr lang="en-US" dirty="0"/>
            </a:b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B51A3B-26A1-CB40-A3C8-85BE94208C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666" b="5376"/>
          <a:stretch/>
        </p:blipFill>
        <p:spPr>
          <a:xfrm>
            <a:off x="76200" y="1015632"/>
            <a:ext cx="8991600" cy="76200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BDB7110-EF7F-FD4E-92BE-2DD87E6846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5604059"/>
            <a:ext cx="8991600" cy="47661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D2C4E23-AD3E-F642-8556-E5497DD2ACA8}"/>
              </a:ext>
            </a:extLst>
          </p:cNvPr>
          <p:cNvSpPr txBox="1"/>
          <p:nvPr/>
        </p:nvSpPr>
        <p:spPr>
          <a:xfrm>
            <a:off x="6330841" y="6364810"/>
            <a:ext cx="29437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solidFill>
                  <a:schemeClr val="accent3"/>
                </a:solidFill>
              </a:rPr>
              <a:t>Syntax somewhat different when called from within Python3 (using </a:t>
            </a:r>
            <a:r>
              <a:rPr lang="en-US" sz="1200" i="1" dirty="0" err="1">
                <a:solidFill>
                  <a:schemeClr val="accent3"/>
                </a:solidFill>
              </a:rPr>
              <a:t>pymongo</a:t>
            </a:r>
            <a:r>
              <a:rPr lang="en-US" sz="1200" i="1" dirty="0">
                <a:solidFill>
                  <a:schemeClr val="accent3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4188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9767C5-B368-BF4F-84D2-E7B30F866A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229600" cy="857250"/>
          </a:xfrm>
        </p:spPr>
        <p:txBody>
          <a:bodyPr>
            <a:normAutofit fontScale="90000"/>
          </a:bodyPr>
          <a:lstStyle/>
          <a:p>
            <a:r>
              <a:rPr lang="en-US" dirty="0"/>
              <a:t>Retrieval Queries: Nested Documents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7E3527-66DB-FE4F-9BB3-EA2C602091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345267"/>
            <a:ext cx="8534400" cy="365548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err="1"/>
              <a:t>db.collection.find</a:t>
            </a:r>
            <a:r>
              <a:rPr lang="en-US" dirty="0"/>
              <a:t>(&lt;predicate&gt;, optional &lt;projection&gt;)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find( { size: { h: 14, w: 21, </a:t>
            </a:r>
            <a:r>
              <a:rPr lang="en-US" dirty="0" err="1"/>
              <a:t>uom</a:t>
            </a:r>
            <a:r>
              <a:rPr lang="en-US" dirty="0"/>
              <a:t>: "cm" } } ) </a:t>
            </a:r>
          </a:p>
          <a:p>
            <a:pPr lvl="1"/>
            <a:r>
              <a:rPr lang="en-US" dirty="0"/>
              <a:t>exact match of nested document, including ordering of fields! </a:t>
            </a:r>
            <a:r>
              <a:rPr lang="en-US" dirty="0">
                <a:sym typeface="Wingdings" pitchFamily="2" charset="2"/>
              </a:rPr>
              <a:t> </a:t>
            </a:r>
            <a:r>
              <a:rPr lang="en-US" dirty="0"/>
              <a:t>journal</a:t>
            </a:r>
          </a:p>
          <a:p>
            <a:r>
              <a:rPr lang="en-US" dirty="0"/>
              <a:t>find ( { "</a:t>
            </a:r>
            <a:r>
              <a:rPr lang="en-US" dirty="0" err="1"/>
              <a:t>size.uom</a:t>
            </a:r>
            <a:r>
              <a:rPr lang="en-US" dirty="0"/>
              <a:t>" : "cm", "</a:t>
            </a:r>
            <a:r>
              <a:rPr lang="en-US" dirty="0" err="1"/>
              <a:t>size.h</a:t>
            </a:r>
            <a:r>
              <a:rPr lang="en-US" dirty="0"/>
              <a:t>" : {$</a:t>
            </a:r>
            <a:r>
              <a:rPr lang="en-US" dirty="0" err="1"/>
              <a:t>gt</a:t>
            </a:r>
            <a:r>
              <a:rPr lang="en-US" dirty="0"/>
              <a:t> : 14 } )</a:t>
            </a:r>
          </a:p>
          <a:p>
            <a:pPr lvl="1"/>
            <a:r>
              <a:rPr lang="en-US" dirty="0"/>
              <a:t>querying a nested field </a:t>
            </a:r>
            <a:r>
              <a:rPr lang="en-US" dirty="0">
                <a:sym typeface="Wingdings" pitchFamily="2" charset="2"/>
              </a:rPr>
              <a:t> </a:t>
            </a:r>
            <a:r>
              <a:rPr lang="en-US" dirty="0"/>
              <a:t>planner</a:t>
            </a:r>
          </a:p>
          <a:p>
            <a:pPr lvl="1"/>
            <a:r>
              <a:rPr lang="en-US" dirty="0"/>
              <a:t>Note: when using . notation for sub-fields, expression must be in quotes</a:t>
            </a:r>
          </a:p>
          <a:p>
            <a:pPr lvl="1"/>
            <a:r>
              <a:rPr lang="en-US" dirty="0"/>
              <a:t>Also note: binary operator handled via a nested document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B51A3B-26A1-CB40-A3C8-85BE94208C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666" b="5376"/>
          <a:stretch/>
        </p:blipFill>
        <p:spPr>
          <a:xfrm>
            <a:off x="152400" y="1066800"/>
            <a:ext cx="8991600" cy="76200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3F062B1-7E5C-A94B-9FE1-21E18D96BAA4}"/>
              </a:ext>
            </a:extLst>
          </p:cNvPr>
          <p:cNvSpPr txBox="1"/>
          <p:nvPr/>
        </p:nvSpPr>
        <p:spPr>
          <a:xfrm>
            <a:off x="6330841" y="6364810"/>
            <a:ext cx="29437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solidFill>
                  <a:schemeClr val="accent3"/>
                </a:solidFill>
              </a:rPr>
              <a:t>Syntax somewhat different when called from within Python3 (using </a:t>
            </a:r>
            <a:r>
              <a:rPr lang="en-US" sz="1200" i="1" dirty="0" err="1">
                <a:solidFill>
                  <a:schemeClr val="accent3"/>
                </a:solidFill>
              </a:rPr>
              <a:t>pymongo</a:t>
            </a:r>
            <a:r>
              <a:rPr lang="en-US" sz="1200" i="1" dirty="0">
                <a:solidFill>
                  <a:schemeClr val="accent3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838038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5A8BC-A148-BB4B-9947-750184E08C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229600" cy="857250"/>
          </a:xfrm>
        </p:spPr>
        <p:txBody>
          <a:bodyPr>
            <a:normAutofit/>
          </a:bodyPr>
          <a:lstStyle/>
          <a:p>
            <a:r>
              <a:rPr lang="en-US" dirty="0"/>
              <a:t>Retrieval Queries: Arrays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5E9F42-1CD6-1440-B770-35748FB70C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685" y="1951969"/>
            <a:ext cx="8229600" cy="3886200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/>
              <a:t>Slightly different example dataset for Arrays and Arrays of Document Examples</a:t>
            </a:r>
          </a:p>
          <a:p>
            <a:pPr marL="0" indent="0">
              <a:buNone/>
            </a:pPr>
            <a:r>
              <a:rPr lang="en-US" dirty="0" err="1"/>
              <a:t>db.collection.find</a:t>
            </a:r>
            <a:r>
              <a:rPr lang="en-US" dirty="0"/>
              <a:t>(&lt;predicate&gt;, optional &lt;projection&gt;) </a:t>
            </a:r>
          </a:p>
          <a:p>
            <a:endParaRPr lang="en-US" dirty="0"/>
          </a:p>
          <a:p>
            <a:r>
              <a:rPr lang="en-US" dirty="0"/>
              <a:t>find( { tags: ["red", "blank"] } )</a:t>
            </a:r>
          </a:p>
          <a:p>
            <a:pPr lvl="1"/>
            <a:r>
              <a:rPr lang="en-US" dirty="0"/>
              <a:t>Exact match of array </a:t>
            </a:r>
            <a:r>
              <a:rPr lang="en-US" dirty="0">
                <a:sym typeface="Wingdings" pitchFamily="2" charset="2"/>
              </a:rPr>
              <a:t> </a:t>
            </a:r>
            <a:r>
              <a:rPr lang="en-US" dirty="0"/>
              <a:t>notebook</a:t>
            </a:r>
          </a:p>
          <a:p>
            <a:r>
              <a:rPr lang="en-US" dirty="0"/>
              <a:t>find( { tags: "red" } )</a:t>
            </a:r>
          </a:p>
          <a:p>
            <a:pPr lvl="1"/>
            <a:r>
              <a:rPr lang="en-US" dirty="0"/>
              <a:t>If one of the elements matches red </a:t>
            </a:r>
            <a:r>
              <a:rPr lang="en-US" dirty="0">
                <a:sym typeface="Wingdings" pitchFamily="2" charset="2"/>
              </a:rPr>
              <a:t> </a:t>
            </a:r>
            <a:r>
              <a:rPr lang="en-US" dirty="0"/>
              <a:t>journal, notebook, paper, planner</a:t>
            </a:r>
          </a:p>
          <a:p>
            <a:r>
              <a:rPr lang="en-US" dirty="0"/>
              <a:t>find( { tags: "red", tags: "plain" } )</a:t>
            </a:r>
          </a:p>
          <a:p>
            <a:pPr lvl="1"/>
            <a:r>
              <a:rPr lang="en-US" dirty="0"/>
              <a:t>If one matches red, one matches plain </a:t>
            </a:r>
            <a:r>
              <a:rPr lang="en-US" dirty="0">
                <a:sym typeface="Wingdings" pitchFamily="2" charset="2"/>
              </a:rPr>
              <a:t> </a:t>
            </a:r>
            <a:r>
              <a:rPr lang="en-US" dirty="0"/>
              <a:t>paper</a:t>
            </a:r>
          </a:p>
          <a:p>
            <a:r>
              <a:rPr lang="en-US" dirty="0"/>
              <a:t>find( { dim: { $</a:t>
            </a:r>
            <a:r>
              <a:rPr lang="en-US" dirty="0" err="1"/>
              <a:t>gt</a:t>
            </a:r>
            <a:r>
              <a:rPr lang="en-US" dirty="0"/>
              <a:t>: 15, $</a:t>
            </a:r>
            <a:r>
              <a:rPr lang="en-US" dirty="0" err="1"/>
              <a:t>lt</a:t>
            </a:r>
            <a:r>
              <a:rPr lang="en-US" dirty="0"/>
              <a:t>: 20 } } )</a:t>
            </a:r>
          </a:p>
          <a:p>
            <a:pPr lvl="1"/>
            <a:r>
              <a:rPr lang="en-US" dirty="0">
                <a:sym typeface="Wingdings" pitchFamily="2" charset="2"/>
              </a:rPr>
              <a:t>If one element is &gt;15 and another is &lt;20  j</a:t>
            </a:r>
            <a:r>
              <a:rPr lang="en-US" dirty="0"/>
              <a:t>ournal, notebook, paper, postcard</a:t>
            </a:r>
          </a:p>
          <a:p>
            <a:r>
              <a:rPr lang="en-US" dirty="0"/>
              <a:t>find( { dim: {$</a:t>
            </a:r>
            <a:r>
              <a:rPr lang="en-US" dirty="0" err="1"/>
              <a:t>elemMatch</a:t>
            </a:r>
            <a:r>
              <a:rPr lang="en-US" dirty="0"/>
              <a:t>: { $</a:t>
            </a:r>
            <a:r>
              <a:rPr lang="en-US" dirty="0" err="1"/>
              <a:t>gt</a:t>
            </a:r>
            <a:r>
              <a:rPr lang="en-US" dirty="0"/>
              <a:t>: 15, $</a:t>
            </a:r>
            <a:r>
              <a:rPr lang="en-US" dirty="0" err="1"/>
              <a:t>lt</a:t>
            </a:r>
            <a:r>
              <a:rPr lang="en-US" dirty="0"/>
              <a:t>: 20 } } } )</a:t>
            </a:r>
          </a:p>
          <a:p>
            <a:pPr lvl="1"/>
            <a:r>
              <a:rPr lang="en-US" dirty="0">
                <a:sym typeface="Wingdings" pitchFamily="2" charset="2"/>
              </a:rPr>
              <a:t>If a single element is &gt;15 and &lt;20  p</a:t>
            </a:r>
            <a:r>
              <a:rPr lang="en-US" dirty="0"/>
              <a:t>ostcard</a:t>
            </a:r>
          </a:p>
          <a:p>
            <a:r>
              <a:rPr lang="en-US" dirty="0"/>
              <a:t>find( { "dim.1": { $</a:t>
            </a:r>
            <a:r>
              <a:rPr lang="en-US" dirty="0" err="1"/>
              <a:t>gt</a:t>
            </a:r>
            <a:r>
              <a:rPr lang="en-US" dirty="0"/>
              <a:t>: 25 } } )</a:t>
            </a:r>
          </a:p>
          <a:p>
            <a:pPr lvl="1"/>
            <a:r>
              <a:rPr lang="en-US" dirty="0"/>
              <a:t>If second item &gt; 25 </a:t>
            </a:r>
            <a:r>
              <a:rPr lang="en-US" dirty="0">
                <a:sym typeface="Wingdings" pitchFamily="2" charset="2"/>
              </a:rPr>
              <a:t> planner</a:t>
            </a:r>
          </a:p>
          <a:p>
            <a:pPr lvl="1"/>
            <a:r>
              <a:rPr lang="en-US" dirty="0">
                <a:sym typeface="Wingdings" pitchFamily="2" charset="2"/>
              </a:rPr>
              <a:t>Notice again that we use quotes to when using . notation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444DBE-583C-C747-8A78-9209B3FA34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19831"/>
            <a:ext cx="9144000" cy="55179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088D28D-2C53-9747-B3B6-C15DDE706D21}"/>
              </a:ext>
            </a:extLst>
          </p:cNvPr>
          <p:cNvSpPr txBox="1"/>
          <p:nvPr/>
        </p:nvSpPr>
        <p:spPr>
          <a:xfrm>
            <a:off x="6330841" y="6364810"/>
            <a:ext cx="29437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EB641B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Syntax somewhat different when called from within Python3 (using </a:t>
            </a: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EB641B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pymongo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EB641B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004804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5A8BC-A148-BB4B-9947-750184E08C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229600" cy="857250"/>
          </a:xfrm>
        </p:spPr>
        <p:txBody>
          <a:bodyPr>
            <a:normAutofit fontScale="90000"/>
          </a:bodyPr>
          <a:lstStyle/>
          <a:p>
            <a:r>
              <a:rPr lang="en-US" dirty="0"/>
              <a:t>Retrieval Queries: Arrays of Documents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5E9F42-1CD6-1440-B770-35748FB70C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2229" y="2267857"/>
            <a:ext cx="8229600" cy="3394472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 err="1"/>
              <a:t>db.collection.find</a:t>
            </a:r>
            <a:r>
              <a:rPr lang="en-US" dirty="0"/>
              <a:t>(&lt;predicate&gt;, optional &lt;projection&gt;) </a:t>
            </a:r>
          </a:p>
          <a:p>
            <a:endParaRPr lang="en-US" dirty="0"/>
          </a:p>
          <a:p>
            <a:r>
              <a:rPr lang="en-US" dirty="0"/>
              <a:t>find( { </a:t>
            </a:r>
            <a:r>
              <a:rPr lang="en-US" dirty="0" err="1"/>
              <a:t>instock</a:t>
            </a:r>
            <a:r>
              <a:rPr lang="en-US" dirty="0"/>
              <a:t>: { loc: "A", qty: 5 } } )</a:t>
            </a:r>
          </a:p>
          <a:p>
            <a:pPr lvl="1"/>
            <a:r>
              <a:rPr lang="en-US" dirty="0">
                <a:sym typeface="Wingdings" pitchFamily="2" charset="2"/>
              </a:rPr>
              <a:t>Exact match of document [like nested doc/atomic array case]  journal</a:t>
            </a:r>
            <a:endParaRPr lang="en-US" dirty="0"/>
          </a:p>
          <a:p>
            <a:r>
              <a:rPr lang="en-US" dirty="0"/>
              <a:t>find( { "</a:t>
            </a:r>
            <a:r>
              <a:rPr lang="en-US" dirty="0" err="1"/>
              <a:t>instock.qty</a:t>
            </a:r>
            <a:r>
              <a:rPr lang="en-US" dirty="0"/>
              <a:t>": { $</a:t>
            </a:r>
            <a:r>
              <a:rPr lang="en-US" dirty="0" err="1"/>
              <a:t>gte</a:t>
            </a:r>
            <a:r>
              <a:rPr lang="en-US" dirty="0"/>
              <a:t> : 20 } } )</a:t>
            </a:r>
          </a:p>
          <a:p>
            <a:pPr lvl="1"/>
            <a:r>
              <a:rPr lang="en-US" dirty="0"/>
              <a:t>One nested doc has &gt;= 20 </a:t>
            </a:r>
            <a:r>
              <a:rPr lang="en-US" dirty="0">
                <a:sym typeface="Wingdings" pitchFamily="2" charset="2"/>
              </a:rPr>
              <a:t> </a:t>
            </a:r>
            <a:r>
              <a:rPr lang="en-US" dirty="0"/>
              <a:t>paper, planner, postcard</a:t>
            </a:r>
          </a:p>
          <a:p>
            <a:r>
              <a:rPr lang="en-US" dirty="0"/>
              <a:t>find( { "instock.0.qty": { $</a:t>
            </a:r>
            <a:r>
              <a:rPr lang="en-US" dirty="0" err="1"/>
              <a:t>gte</a:t>
            </a:r>
            <a:r>
              <a:rPr lang="en-US" dirty="0"/>
              <a:t> : 20 } } )</a:t>
            </a:r>
          </a:p>
          <a:p>
            <a:pPr lvl="1"/>
            <a:r>
              <a:rPr lang="en-US" dirty="0"/>
              <a:t>First nested doc has &gt;= 20 </a:t>
            </a:r>
            <a:r>
              <a:rPr lang="en-US" dirty="0">
                <a:sym typeface="Wingdings" pitchFamily="2" charset="2"/>
              </a:rPr>
              <a:t> </a:t>
            </a:r>
            <a:r>
              <a:rPr lang="en-US" dirty="0"/>
              <a:t>paper, planner</a:t>
            </a:r>
          </a:p>
          <a:p>
            <a:r>
              <a:rPr lang="en-US" dirty="0"/>
              <a:t>find( { "</a:t>
            </a:r>
            <a:r>
              <a:rPr lang="en-US" dirty="0" err="1"/>
              <a:t>instock</a:t>
            </a:r>
            <a:r>
              <a:rPr lang="en-US" dirty="0"/>
              <a:t>": { $</a:t>
            </a:r>
            <a:r>
              <a:rPr lang="en-US" dirty="0" err="1"/>
              <a:t>elemMatch</a:t>
            </a:r>
            <a:r>
              <a:rPr lang="en-US" dirty="0"/>
              <a:t>: { qty: { $</a:t>
            </a:r>
            <a:r>
              <a:rPr lang="en-US" dirty="0" err="1"/>
              <a:t>gt</a:t>
            </a:r>
            <a:r>
              <a:rPr lang="en-US" dirty="0"/>
              <a:t>: 10, $</a:t>
            </a:r>
            <a:r>
              <a:rPr lang="en-US" dirty="0" err="1"/>
              <a:t>lte</a:t>
            </a:r>
            <a:r>
              <a:rPr lang="en-US" dirty="0"/>
              <a:t>: 20 } } } } )</a:t>
            </a:r>
          </a:p>
          <a:p>
            <a:pPr lvl="1"/>
            <a:r>
              <a:rPr lang="en-US" dirty="0">
                <a:sym typeface="Wingdings" pitchFamily="2" charset="2"/>
              </a:rPr>
              <a:t>One doc has  20 &gt;= qty &gt;10 </a:t>
            </a:r>
            <a:r>
              <a:rPr lang="en-US" dirty="0"/>
              <a:t>paper, journal, postcard</a:t>
            </a:r>
          </a:p>
          <a:p>
            <a:r>
              <a:rPr lang="en-US" dirty="0"/>
              <a:t>find( { "</a:t>
            </a:r>
            <a:r>
              <a:rPr lang="en-US" dirty="0" err="1"/>
              <a:t>instock.qty</a:t>
            </a:r>
            <a:r>
              <a:rPr lang="en-US" dirty="0"/>
              <a:t>": { $</a:t>
            </a:r>
            <a:r>
              <a:rPr lang="en-US" dirty="0" err="1"/>
              <a:t>gt</a:t>
            </a:r>
            <a:r>
              <a:rPr lang="en-US" dirty="0"/>
              <a:t>: 10,  $</a:t>
            </a:r>
            <a:r>
              <a:rPr lang="en-US" dirty="0" err="1"/>
              <a:t>lte</a:t>
            </a:r>
            <a:r>
              <a:rPr lang="en-US" dirty="0"/>
              <a:t>: 20 } } )</a:t>
            </a:r>
          </a:p>
          <a:p>
            <a:pPr lvl="1"/>
            <a:r>
              <a:rPr lang="en-US" dirty="0">
                <a:sym typeface="Wingdings" pitchFamily="2" charset="2"/>
              </a:rPr>
              <a:t>One doc has  20 &gt;= qty, another has qty&gt;10  </a:t>
            </a:r>
            <a:r>
              <a:rPr lang="en-US" dirty="0"/>
              <a:t>paper, journal, postcard, planner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8A07C6-13D5-2D48-ABF0-3E3515EBFE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34131"/>
            <a:ext cx="9144000" cy="55179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FCFAB06-CFD7-6545-A617-7031AA627085}"/>
              </a:ext>
            </a:extLst>
          </p:cNvPr>
          <p:cNvSpPr txBox="1"/>
          <p:nvPr/>
        </p:nvSpPr>
        <p:spPr>
          <a:xfrm>
            <a:off x="6330841" y="6364810"/>
            <a:ext cx="29437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EB641B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Syntax somewhat different when called from within Python3 (using </a:t>
            </a: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EB641B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pymongo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EB641B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12184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9767C5-B368-BF4F-84D2-E7B30F866A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229600" cy="857250"/>
          </a:xfrm>
        </p:spPr>
        <p:txBody>
          <a:bodyPr>
            <a:normAutofit fontScale="90000"/>
          </a:bodyPr>
          <a:lstStyle/>
          <a:p>
            <a:r>
              <a:rPr lang="en-US" dirty="0"/>
              <a:t>Retrieval Queries Template: Projection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7E3527-66DB-FE4F-9BB3-EA2C602091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054483"/>
            <a:ext cx="5029200" cy="3394472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 err="1"/>
              <a:t>db.collection.find</a:t>
            </a:r>
            <a:r>
              <a:rPr lang="en-US" dirty="0"/>
              <a:t>(&lt;predicate&gt;, optional &lt;projection&gt;) </a:t>
            </a:r>
          </a:p>
          <a:p>
            <a:r>
              <a:rPr lang="en-US" dirty="0"/>
              <a:t>Use 1s to indicate fields that you want </a:t>
            </a:r>
          </a:p>
          <a:p>
            <a:pPr lvl="1"/>
            <a:r>
              <a:rPr lang="en-US" dirty="0"/>
              <a:t>Exception: _id is always present unless explicitly excluded</a:t>
            </a:r>
          </a:p>
          <a:p>
            <a:r>
              <a:rPr lang="en-US" dirty="0"/>
              <a:t>OR Use 0s to indicate fields you don’t want </a:t>
            </a:r>
          </a:p>
          <a:p>
            <a:r>
              <a:rPr lang="en-US" dirty="0"/>
              <a:t>Mixing 0s and 1s is not allowed for non _id fields</a:t>
            </a:r>
          </a:p>
          <a:p>
            <a:endParaRPr lang="en-US" dirty="0"/>
          </a:p>
          <a:p>
            <a:r>
              <a:rPr lang="en-US" dirty="0"/>
              <a:t>find( { }, {item: 1})</a:t>
            </a:r>
          </a:p>
          <a:p>
            <a:pPr marL="400050" lvl="1" indent="0">
              <a:buNone/>
            </a:pPr>
            <a:r>
              <a:rPr lang="en-US" sz="1200" dirty="0"/>
              <a:t>{ "_id" : </a:t>
            </a:r>
            <a:r>
              <a:rPr lang="en-US" sz="1200" dirty="0" err="1"/>
              <a:t>ObjectId</a:t>
            </a:r>
            <a:r>
              <a:rPr lang="en-US" sz="1200" dirty="0"/>
              <a:t>("5fb59ab9f50b800678c0e196"), "item" : "journal" }</a:t>
            </a:r>
          </a:p>
          <a:p>
            <a:pPr marL="400050" lvl="1" indent="0">
              <a:buNone/>
            </a:pPr>
            <a:r>
              <a:rPr lang="en-US" sz="1200" dirty="0"/>
              <a:t>{ "_id" : </a:t>
            </a:r>
            <a:r>
              <a:rPr lang="en-US" sz="1200" dirty="0" err="1"/>
              <a:t>ObjectId</a:t>
            </a:r>
            <a:r>
              <a:rPr lang="en-US" sz="1200" dirty="0"/>
              <a:t>("5fb59ab9f50b800678c0e197"), "item" : "notebook" }</a:t>
            </a:r>
          </a:p>
          <a:p>
            <a:pPr marL="400050" lvl="1" indent="0">
              <a:buNone/>
            </a:pPr>
            <a:r>
              <a:rPr lang="en-US" sz="1200" dirty="0"/>
              <a:t>{ "_id" : </a:t>
            </a:r>
            <a:r>
              <a:rPr lang="en-US" sz="1200" dirty="0" err="1"/>
              <a:t>ObjectId</a:t>
            </a:r>
            <a:r>
              <a:rPr lang="en-US" sz="1200" dirty="0"/>
              <a:t>("5fb59ab9f50b800678c0e198"), "item" : "paper" }</a:t>
            </a:r>
          </a:p>
          <a:p>
            <a:pPr marL="400050" lvl="1" indent="0">
              <a:buNone/>
            </a:pPr>
            <a:r>
              <a:rPr lang="en-US" sz="1200" dirty="0"/>
              <a:t>{ "_id" : </a:t>
            </a:r>
            <a:r>
              <a:rPr lang="en-US" sz="1200" dirty="0" err="1"/>
              <a:t>ObjectId</a:t>
            </a:r>
            <a:r>
              <a:rPr lang="en-US" sz="1200" dirty="0"/>
              <a:t>("5fb59ab9f50b800678c0e199"), "item" : "planner" }</a:t>
            </a:r>
          </a:p>
          <a:p>
            <a:pPr marL="400050" lvl="1" indent="0">
              <a:buNone/>
            </a:pPr>
            <a:r>
              <a:rPr lang="en-US" sz="1200" dirty="0"/>
              <a:t>{ "_id" : </a:t>
            </a:r>
            <a:r>
              <a:rPr lang="en-US" sz="1200" dirty="0" err="1"/>
              <a:t>ObjectId</a:t>
            </a:r>
            <a:r>
              <a:rPr lang="en-US" sz="1200" dirty="0"/>
              <a:t>("5fb59ab9f50b800678c0e19a"), "item" : "postcard" }</a:t>
            </a:r>
            <a:endParaRPr lang="en-US" dirty="0"/>
          </a:p>
          <a:p>
            <a:r>
              <a:rPr lang="en-US" dirty="0"/>
              <a:t>find( { }, {item: 1, _id : 0})</a:t>
            </a:r>
          </a:p>
          <a:p>
            <a:pPr marL="400050" lvl="1" indent="0">
              <a:buNone/>
            </a:pPr>
            <a:r>
              <a:rPr lang="en-US" sz="1200" dirty="0"/>
              <a:t>{ "item" : "journal" }</a:t>
            </a:r>
          </a:p>
          <a:p>
            <a:pPr marL="400050" lvl="1" indent="0">
              <a:buNone/>
            </a:pPr>
            <a:r>
              <a:rPr lang="en-US" sz="1200" dirty="0"/>
              <a:t>{ "item" : "notebook" }</a:t>
            </a:r>
          </a:p>
          <a:p>
            <a:pPr marL="400050" lvl="1" indent="0">
              <a:buNone/>
            </a:pPr>
            <a:r>
              <a:rPr lang="en-US" sz="1200" dirty="0"/>
              <a:t>{ "item" : "paper" }</a:t>
            </a:r>
          </a:p>
          <a:p>
            <a:pPr marL="400050" lvl="1" indent="0">
              <a:buNone/>
            </a:pPr>
            <a:r>
              <a:rPr lang="en-US" sz="1200" dirty="0"/>
              <a:t>{ "item" : "planner" }</a:t>
            </a:r>
          </a:p>
          <a:p>
            <a:pPr marL="400050" lvl="1" indent="0">
              <a:buNone/>
            </a:pPr>
            <a:r>
              <a:rPr lang="en-US" sz="1200" dirty="0"/>
              <a:t>{ "item" : "postcard" }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F2B31FD-8D6A-7544-805F-8390E725B6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79970"/>
            <a:ext cx="9144000" cy="55179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B131808-BAD9-7046-B5A0-721603A10D48}"/>
              </a:ext>
            </a:extLst>
          </p:cNvPr>
          <p:cNvSpPr txBox="1">
            <a:spLocks/>
          </p:cNvSpPr>
          <p:nvPr/>
        </p:nvSpPr>
        <p:spPr>
          <a:xfrm>
            <a:off x="4463143" y="2979057"/>
            <a:ext cx="50292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Helvetica Neue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Helvetica Neue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Helvetica Neue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r>
              <a:rPr lang="en-US" sz="1600" dirty="0"/>
              <a:t>find({},{item : 1, tags: 0, _id : 0})</a:t>
            </a:r>
          </a:p>
          <a:p>
            <a:pPr marL="400050" lvl="1" indent="0">
              <a:buNone/>
            </a:pPr>
            <a:r>
              <a:rPr lang="en-US" sz="900" dirty="0"/>
              <a:t>Error: error: {</a:t>
            </a:r>
          </a:p>
          <a:p>
            <a:pPr marL="400050" lvl="1" indent="0">
              <a:buNone/>
            </a:pPr>
            <a:r>
              <a:rPr lang="en-US" sz="900" dirty="0"/>
              <a:t>"ok" : 0,</a:t>
            </a:r>
          </a:p>
          <a:p>
            <a:pPr marL="400050" lvl="1" indent="0">
              <a:buNone/>
            </a:pPr>
            <a:r>
              <a:rPr lang="en-US" sz="900" dirty="0"/>
              <a:t>"</a:t>
            </a:r>
            <a:r>
              <a:rPr lang="en-US" sz="900" dirty="0" err="1"/>
              <a:t>errmsg</a:t>
            </a:r>
            <a:r>
              <a:rPr lang="en-US" sz="900" dirty="0"/>
              <a:t>" : "Cannot do exclusion on field tags in inclusion projection",</a:t>
            </a:r>
          </a:p>
          <a:p>
            <a:pPr marL="400050" lvl="1" indent="0">
              <a:buNone/>
            </a:pPr>
            <a:r>
              <a:rPr lang="en-US" sz="900" dirty="0"/>
              <a:t>"code" : 31254,</a:t>
            </a:r>
          </a:p>
          <a:p>
            <a:pPr marL="400050" lvl="1" indent="0">
              <a:buNone/>
            </a:pPr>
            <a:r>
              <a:rPr lang="en-US" sz="900" dirty="0"/>
              <a:t>"</a:t>
            </a:r>
            <a:r>
              <a:rPr lang="en-US" sz="900" dirty="0" err="1"/>
              <a:t>codeName</a:t>
            </a:r>
            <a:r>
              <a:rPr lang="en-US" sz="900" dirty="0"/>
              <a:t>" : "Location31254" }</a:t>
            </a:r>
          </a:p>
          <a:p>
            <a:r>
              <a:rPr lang="en-US" sz="1600" dirty="0"/>
              <a:t>find({},{item : 1, "</a:t>
            </a:r>
            <a:r>
              <a:rPr lang="en-US" sz="1600" dirty="0" err="1"/>
              <a:t>instock.loc</a:t>
            </a:r>
            <a:r>
              <a:rPr lang="en-US" sz="1600" dirty="0"/>
              <a:t>": 1, _id : 0})</a:t>
            </a:r>
          </a:p>
          <a:p>
            <a:pPr marL="400050" lvl="1" indent="0">
              <a:buNone/>
            </a:pPr>
            <a:r>
              <a:rPr lang="en-US" sz="800" dirty="0"/>
              <a:t>{ "item" : "journal", "</a:t>
            </a:r>
            <a:r>
              <a:rPr lang="en-US" sz="800" dirty="0" err="1"/>
              <a:t>instock</a:t>
            </a:r>
            <a:r>
              <a:rPr lang="en-US" sz="800" dirty="0"/>
              <a:t>" : [ { "loc" : "A" }, { "loc" : "C" } ] }</a:t>
            </a:r>
          </a:p>
          <a:p>
            <a:pPr marL="400050" lvl="1" indent="0">
              <a:buNone/>
            </a:pPr>
            <a:r>
              <a:rPr lang="en-US" sz="800" dirty="0"/>
              <a:t>{ "item" : "notebook", "</a:t>
            </a:r>
            <a:r>
              <a:rPr lang="en-US" sz="800" dirty="0" err="1"/>
              <a:t>instock</a:t>
            </a:r>
            <a:r>
              <a:rPr lang="en-US" sz="800" dirty="0"/>
              <a:t>" : [ { "loc" : "C" } ] }</a:t>
            </a:r>
          </a:p>
          <a:p>
            <a:pPr marL="400050" lvl="1" indent="0">
              <a:buNone/>
            </a:pPr>
            <a:r>
              <a:rPr lang="en-US" sz="800" dirty="0"/>
              <a:t>{ "item" : "paper", "</a:t>
            </a:r>
            <a:r>
              <a:rPr lang="en-US" sz="800" dirty="0" err="1"/>
              <a:t>instock</a:t>
            </a:r>
            <a:r>
              <a:rPr lang="en-US" sz="800" dirty="0"/>
              <a:t>" : [ { "loc" : "A" }, { "loc" : "B" } ] }</a:t>
            </a:r>
          </a:p>
          <a:p>
            <a:pPr marL="400050" lvl="1" indent="0">
              <a:buNone/>
            </a:pPr>
            <a:r>
              <a:rPr lang="en-US" sz="800" dirty="0"/>
              <a:t>{ "item" : "planner", "</a:t>
            </a:r>
            <a:r>
              <a:rPr lang="en-US" sz="800" dirty="0" err="1"/>
              <a:t>instock</a:t>
            </a:r>
            <a:r>
              <a:rPr lang="en-US" sz="800" dirty="0"/>
              <a:t>" : [ { "loc" : "A" }, { "loc" : "B" } ] }</a:t>
            </a:r>
          </a:p>
          <a:p>
            <a:pPr marL="400050" lvl="1" indent="0">
              <a:buNone/>
            </a:pPr>
            <a:r>
              <a:rPr lang="en-US" sz="800" dirty="0"/>
              <a:t>{ "item" : "postcard", "</a:t>
            </a:r>
            <a:r>
              <a:rPr lang="en-US" sz="800" dirty="0" err="1"/>
              <a:t>instock</a:t>
            </a:r>
            <a:r>
              <a:rPr lang="en-US" sz="800" dirty="0"/>
              <a:t>" : [ { "loc" : "B" }, { "loc" : "C" } ] 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7743B2-70AD-5444-A724-68CF7014A091}"/>
              </a:ext>
            </a:extLst>
          </p:cNvPr>
          <p:cNvSpPr txBox="1"/>
          <p:nvPr/>
        </p:nvSpPr>
        <p:spPr>
          <a:xfrm>
            <a:off x="6330841" y="6364810"/>
            <a:ext cx="29437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EB641B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Syntax somewhat different when called from within Python3 (using </a:t>
            </a: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EB641B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pymongo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EB641B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5587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3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6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1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6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9" dur="500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2" dur="500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5" dur="500"/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8" dur="500"/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B0D151-1143-2E43-95DF-EBB1631278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0886"/>
            <a:ext cx="8229600" cy="857250"/>
          </a:xfrm>
        </p:spPr>
        <p:txBody>
          <a:bodyPr/>
          <a:lstStyle/>
          <a:p>
            <a:r>
              <a:rPr lang="en-US" dirty="0"/>
              <a:t>Retrieval Queries : Addendum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9B1293-3279-B347-88B7-4AB1D661FC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3566" y="2255213"/>
            <a:ext cx="8644467" cy="3394472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Two additional operations that are useful for retrieval:</a:t>
            </a:r>
          </a:p>
          <a:p>
            <a:r>
              <a:rPr lang="en-US" dirty="0"/>
              <a:t>Limit (k) like LIMIT in SQL</a:t>
            </a:r>
          </a:p>
          <a:p>
            <a:pPr lvl="1"/>
            <a:r>
              <a:rPr lang="en-US" dirty="0"/>
              <a:t>e.g., </a:t>
            </a:r>
            <a:r>
              <a:rPr lang="en-US" dirty="0" err="1"/>
              <a:t>db.inventory.find</a:t>
            </a:r>
            <a:r>
              <a:rPr lang="en-US" dirty="0"/>
              <a:t>( { } ).limit(1) </a:t>
            </a:r>
          </a:p>
          <a:p>
            <a:r>
              <a:rPr lang="en-US" dirty="0"/>
              <a:t>Sort ({ }) like ORDER BY in SQL</a:t>
            </a:r>
          </a:p>
          <a:p>
            <a:pPr lvl="1"/>
            <a:r>
              <a:rPr lang="en-US" dirty="0"/>
              <a:t>List of fields, -1 indicates decreasing 1 indicates ascending</a:t>
            </a:r>
          </a:p>
          <a:p>
            <a:pPr lvl="1"/>
            <a:r>
              <a:rPr lang="en-US" dirty="0"/>
              <a:t>e.g., </a:t>
            </a:r>
            <a:r>
              <a:rPr lang="en-US" dirty="0" err="1"/>
              <a:t>db.inventory.find</a:t>
            </a:r>
            <a:r>
              <a:rPr lang="en-US" dirty="0"/>
              <a:t>( { }, {_id : 0, </a:t>
            </a:r>
            <a:r>
              <a:rPr lang="en-US" dirty="0" err="1"/>
              <a:t>instock</a:t>
            </a:r>
            <a:r>
              <a:rPr lang="en-US" dirty="0"/>
              <a:t> : 0} ).sort( { "dim.0": -1, item: 1 } )</a:t>
            </a:r>
          </a:p>
          <a:p>
            <a:pPr marL="857250" lvl="2" indent="0">
              <a:buNone/>
            </a:pPr>
            <a:r>
              <a:rPr lang="en-US" sz="1200" dirty="0"/>
              <a:t>{ "item" : "planner", "tags" : [ "blank", "red" ], "dim" : [ 22.85, 30 ] }</a:t>
            </a:r>
          </a:p>
          <a:p>
            <a:pPr marL="857250" lvl="2" indent="0">
              <a:buNone/>
            </a:pPr>
            <a:r>
              <a:rPr lang="en-US" sz="1200" dirty="0"/>
              <a:t>{ "item" : "journal", "tags" : [ "blank", "red" ], "dim" : [ 14, 21 ] }</a:t>
            </a:r>
          </a:p>
          <a:p>
            <a:pPr marL="857250" lvl="2" indent="0">
              <a:buNone/>
            </a:pPr>
            <a:r>
              <a:rPr lang="en-US" sz="1200" dirty="0"/>
              <a:t>{ "item" : "notebook", "tags" : [ "red", "blank" ], "dim" : [ 14, 21 ] }</a:t>
            </a:r>
          </a:p>
          <a:p>
            <a:pPr marL="857250" lvl="2" indent="0">
              <a:buNone/>
            </a:pPr>
            <a:r>
              <a:rPr lang="en-US" sz="1200" dirty="0"/>
              <a:t>{ "item" : "paper", "tags" : [ "red", "blank", "plain" ], "dim" : [ 14, 21 ] }</a:t>
            </a:r>
          </a:p>
          <a:p>
            <a:pPr marL="857250" lvl="2" indent="0">
              <a:buNone/>
            </a:pPr>
            <a:r>
              <a:rPr lang="en-US" sz="1200" dirty="0"/>
              <a:t>{ "item" : "postcard", "tags" : [ "blue" ], "dim" : [ 10, 15.25 ] }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EBDB25-E2C0-F043-A9D1-5C7DB65626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200" y="1070732"/>
            <a:ext cx="9144000" cy="55179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AA1A73B-0C3F-9C4C-8A20-F8327F109A1B}"/>
              </a:ext>
            </a:extLst>
          </p:cNvPr>
          <p:cNvSpPr txBox="1"/>
          <p:nvPr/>
        </p:nvSpPr>
        <p:spPr>
          <a:xfrm>
            <a:off x="6330841" y="6364810"/>
            <a:ext cx="29437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EB641B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Syntax somewhat different when called from within Python3 (using </a:t>
            </a: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EB641B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pymongo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EB641B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329719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7F6F3-4B20-2748-BE37-38E2867EA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Retrieval Queries: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19341A-3595-A147-87E7-BCF51AC674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484086"/>
            <a:ext cx="4495800" cy="3394472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/>
              <a:t>find() = 	SELECT &lt;projection&gt; </a:t>
            </a:r>
          </a:p>
          <a:p>
            <a:pPr marL="0" indent="0">
              <a:buNone/>
            </a:pPr>
            <a:r>
              <a:rPr lang="en-US" dirty="0"/>
              <a:t>	FROM Collection </a:t>
            </a:r>
          </a:p>
          <a:p>
            <a:pPr marL="0" indent="0">
              <a:buNone/>
            </a:pPr>
            <a:r>
              <a:rPr lang="en-US" dirty="0"/>
              <a:t>	WHERE &lt;predicate&gt;</a:t>
            </a:r>
          </a:p>
          <a:p>
            <a:pPr marL="0" indent="0">
              <a:buNone/>
            </a:pPr>
            <a:r>
              <a:rPr lang="en-US" dirty="0"/>
              <a:t>limit() = 	LIMIT</a:t>
            </a:r>
          </a:p>
          <a:p>
            <a:pPr marL="0" indent="0">
              <a:buNone/>
            </a:pPr>
            <a:r>
              <a:rPr lang="en-US" dirty="0"/>
              <a:t>sort()  = 	ORDER BY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 err="1"/>
              <a:t>db.inventory.find</a:t>
            </a:r>
            <a:r>
              <a:rPr lang="en-US" dirty="0"/>
              <a:t>( </a:t>
            </a:r>
          </a:p>
          <a:p>
            <a:pPr marL="0" indent="0">
              <a:buNone/>
            </a:pPr>
            <a:r>
              <a:rPr lang="en-US" dirty="0"/>
              <a:t>	{ tags : red }, </a:t>
            </a:r>
          </a:p>
          <a:p>
            <a:pPr marL="0" indent="0">
              <a:buNone/>
            </a:pPr>
            <a:r>
              <a:rPr lang="en-US" dirty="0"/>
              <a:t>	{_id : 0, </a:t>
            </a:r>
            <a:r>
              <a:rPr lang="en-US" dirty="0" err="1"/>
              <a:t>instock</a:t>
            </a:r>
            <a:r>
              <a:rPr lang="en-US" dirty="0"/>
              <a:t> : 0} )</a:t>
            </a:r>
          </a:p>
          <a:p>
            <a:pPr marL="0" indent="0">
              <a:buNone/>
            </a:pPr>
            <a:r>
              <a:rPr lang="en-US" dirty="0"/>
              <a:t>.sort ( { "dim.0": -1, item: 1 } )</a:t>
            </a:r>
          </a:p>
          <a:p>
            <a:pPr marL="0" indent="0">
              <a:buNone/>
            </a:pPr>
            <a:r>
              <a:rPr lang="en-US" dirty="0"/>
              <a:t>.limit (2)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5893CDC-101F-E447-ABA2-AA040603E98E}"/>
              </a:ext>
            </a:extLst>
          </p:cNvPr>
          <p:cNvSpPr txBox="1"/>
          <p:nvPr/>
        </p:nvSpPr>
        <p:spPr>
          <a:xfrm>
            <a:off x="4572000" y="3435321"/>
            <a:ext cx="15240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WHERE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8FA9FC-8976-3B4D-9C4C-B787319A3CA9}"/>
              </a:ext>
            </a:extLst>
          </p:cNvPr>
          <p:cNvSpPr txBox="1"/>
          <p:nvPr/>
        </p:nvSpPr>
        <p:spPr>
          <a:xfrm>
            <a:off x="4572000" y="3758395"/>
            <a:ext cx="15240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SELECT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89EB86-7B9C-6B4F-BA66-FFA7EE56CC1F}"/>
              </a:ext>
            </a:extLst>
          </p:cNvPr>
          <p:cNvSpPr txBox="1"/>
          <p:nvPr/>
        </p:nvSpPr>
        <p:spPr>
          <a:xfrm>
            <a:off x="4572000" y="4085817"/>
            <a:ext cx="15240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ORDER BY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93ABE3-B995-2A46-A64E-E8F291FF531F}"/>
              </a:ext>
            </a:extLst>
          </p:cNvPr>
          <p:cNvSpPr txBox="1"/>
          <p:nvPr/>
        </p:nvSpPr>
        <p:spPr>
          <a:xfrm>
            <a:off x="4572000" y="4414581"/>
            <a:ext cx="15240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LIMIT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0B92D3-BD8C-C84D-94D4-BBD328FDCA37}"/>
              </a:ext>
            </a:extLst>
          </p:cNvPr>
          <p:cNvSpPr txBox="1"/>
          <p:nvPr/>
        </p:nvSpPr>
        <p:spPr>
          <a:xfrm>
            <a:off x="4572000" y="3121657"/>
            <a:ext cx="15240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FROM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1663B1-8A12-B04E-AF79-A0EBA1373C13}"/>
              </a:ext>
            </a:extLst>
          </p:cNvPr>
          <p:cNvSpPr txBox="1"/>
          <p:nvPr/>
        </p:nvSpPr>
        <p:spPr>
          <a:xfrm>
            <a:off x="6330841" y="6364810"/>
            <a:ext cx="29437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EB641B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Syntax somewhat different when called from within Python3 (using </a:t>
            </a: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EB641B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pymongo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EB641B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51824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106B2C-747A-384E-A0E6-E3524F81C0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did we not cover?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46072C-A3E1-CC4A-83E7-BFC1A86BAD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use of regexes for matching</a:t>
            </a:r>
          </a:p>
          <a:p>
            <a:r>
              <a:rPr lang="en-US" dirty="0"/>
              <a:t>$all : all entries in an array satisfy a condition</a:t>
            </a:r>
          </a:p>
          <a:p>
            <a:r>
              <a:rPr lang="en-US" dirty="0"/>
              <a:t>$in : checking if a value is present in an array of atomic values</a:t>
            </a:r>
          </a:p>
          <a:p>
            <a:r>
              <a:rPr lang="en-US" dirty="0"/>
              <a:t>The presence or absence of fields </a:t>
            </a:r>
          </a:p>
          <a:p>
            <a:pPr lvl="1"/>
            <a:r>
              <a:rPr lang="en-US" dirty="0"/>
              <a:t>Can use special “null” values</a:t>
            </a:r>
          </a:p>
          <a:p>
            <a:pPr lvl="1"/>
            <a:r>
              <a:rPr lang="en-US" dirty="0"/>
              <a:t>{field : null} checks if a field is null or missing</a:t>
            </a:r>
          </a:p>
          <a:p>
            <a:pPr lvl="1"/>
            <a:r>
              <a:rPr lang="en-US" dirty="0"/>
              <a:t>$exists : checking the presence/absence of a field</a:t>
            </a:r>
          </a:p>
          <a:p>
            <a:pPr lvl="1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BEC961-8661-684B-B1A1-EC4F474D1ED4}"/>
              </a:ext>
            </a:extLst>
          </p:cNvPr>
          <p:cNvSpPr txBox="1"/>
          <p:nvPr/>
        </p:nvSpPr>
        <p:spPr>
          <a:xfrm>
            <a:off x="6330841" y="6364810"/>
            <a:ext cx="29437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EB641B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Syntax somewhat different when called from within Python3 (using </a:t>
            </a: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EB641B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pymongo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EB641B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04532538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63B81-CBB5-9247-B257-43AF47E69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MongoDB Query Language (MQL)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55B979-FD3F-EB41-AA0D-69D7A9E60B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9143" y="1288143"/>
            <a:ext cx="8534400" cy="5134427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Input = collections, output = collections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Very similar to Spark</a:t>
            </a:r>
          </a:p>
          <a:p>
            <a:endParaRPr lang="en-US" dirty="0"/>
          </a:p>
          <a:p>
            <a:r>
              <a:rPr lang="en-US" dirty="0"/>
              <a:t>Three main types of queries in the query language</a:t>
            </a:r>
          </a:p>
          <a:p>
            <a:pPr lvl="1"/>
            <a:r>
              <a:rPr lang="en-US" dirty="0"/>
              <a:t>Retrieval: Restricted SELECT-WHERE-ORDER BY-LIMIT type queries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Aggregation: A bit of a misnomer; a general pipeline of operators</a:t>
            </a:r>
          </a:p>
          <a:p>
            <a:pPr lvl="2"/>
            <a:r>
              <a:rPr lang="en-US" dirty="0">
                <a:solidFill>
                  <a:srgbClr val="FF0000"/>
                </a:solidFill>
              </a:rPr>
              <a:t>Can capture Retrieval as a special case</a:t>
            </a:r>
          </a:p>
          <a:p>
            <a:pPr lvl="2"/>
            <a:r>
              <a:rPr lang="en-US" dirty="0">
                <a:solidFill>
                  <a:srgbClr val="FF0000"/>
                </a:solidFill>
              </a:rPr>
              <a:t>But worth understanding Retrieval queries first…</a:t>
            </a:r>
          </a:p>
          <a:p>
            <a:pPr lvl="1"/>
            <a:r>
              <a:rPr lang="en-US" dirty="0"/>
              <a:t>Updates</a:t>
            </a:r>
          </a:p>
          <a:p>
            <a:pPr lvl="1"/>
            <a:endParaRPr lang="en-US" dirty="0"/>
          </a:p>
          <a:p>
            <a:endParaRPr lang="en-US" dirty="0"/>
          </a:p>
          <a:p>
            <a:r>
              <a:rPr lang="en-US" dirty="0"/>
              <a:t>All queries are invoked as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db.collection.operation1(…).operation2(…)…</a:t>
            </a:r>
          </a:p>
          <a:p>
            <a:pPr lvl="2"/>
            <a:r>
              <a:rPr lang="en-US" dirty="0"/>
              <a:t>collection: name of collection</a:t>
            </a:r>
          </a:p>
          <a:p>
            <a:pPr lvl="1"/>
            <a:r>
              <a:rPr lang="en-US" dirty="0"/>
              <a:t>Unlike SQL which lists many tables in a FROM clause, MQL is centered around manipulating a single collection </a:t>
            </a:r>
            <a:r>
              <a:rPr lang="en-US" dirty="0">
                <a:solidFill>
                  <a:schemeClr val="accent3"/>
                </a:solidFill>
              </a:rPr>
              <a:t>(like Spark)</a:t>
            </a:r>
          </a:p>
          <a:p>
            <a:pPr marL="392113" lvl="1" indent="0">
              <a:buNone/>
            </a:pPr>
            <a:endParaRPr lang="en-US" dirty="0"/>
          </a:p>
          <a:p>
            <a:pPr lvl="2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D53F4C-C65E-F246-9D69-F60ED9EADD8F}"/>
              </a:ext>
            </a:extLst>
          </p:cNvPr>
          <p:cNvSpPr txBox="1"/>
          <p:nvPr/>
        </p:nvSpPr>
        <p:spPr>
          <a:xfrm>
            <a:off x="6330841" y="6364810"/>
            <a:ext cx="29437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EB641B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Syntax somewhat different when called from within Python3 (using </a:t>
            </a: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EB641B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pymongo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EB641B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93781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A44BAC-B62A-8A4C-B02E-A0E7092E7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Aggregation Pipelines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974DA3-CB0B-0644-9AC9-B54C98AB04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93" y="1658178"/>
            <a:ext cx="3911600" cy="3737370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Composed of a linear </a:t>
            </a:r>
            <a:r>
              <a:rPr lang="en-US" i="1" dirty="0"/>
              <a:t>pipeline </a:t>
            </a:r>
            <a:r>
              <a:rPr lang="en-US" dirty="0"/>
              <a:t>of </a:t>
            </a:r>
            <a:r>
              <a:rPr lang="en-US" i="1" dirty="0"/>
              <a:t>stages</a:t>
            </a:r>
          </a:p>
          <a:p>
            <a:r>
              <a:rPr lang="en-US" dirty="0"/>
              <a:t>Each stage corresponds to one of:</a:t>
            </a:r>
          </a:p>
          <a:p>
            <a:pPr lvl="1"/>
            <a:r>
              <a:rPr lang="en-US" dirty="0"/>
              <a:t>match </a:t>
            </a:r>
            <a:r>
              <a:rPr lang="en-US" dirty="0">
                <a:solidFill>
                  <a:srgbClr val="FFC000"/>
                </a:solidFill>
              </a:rPr>
              <a:t>// first </a:t>
            </a:r>
            <a:r>
              <a:rPr lang="en-US" dirty="0" err="1">
                <a:solidFill>
                  <a:srgbClr val="FFC000"/>
                </a:solidFill>
              </a:rPr>
              <a:t>arg</a:t>
            </a:r>
            <a:r>
              <a:rPr lang="en-US" dirty="0">
                <a:solidFill>
                  <a:srgbClr val="FFC000"/>
                </a:solidFill>
              </a:rPr>
              <a:t> of find ( )</a:t>
            </a:r>
          </a:p>
          <a:p>
            <a:pPr lvl="1"/>
            <a:r>
              <a:rPr lang="en-US" dirty="0"/>
              <a:t>project </a:t>
            </a:r>
            <a:r>
              <a:rPr lang="en-US" dirty="0">
                <a:solidFill>
                  <a:srgbClr val="FFC000"/>
                </a:solidFill>
              </a:rPr>
              <a:t>// second </a:t>
            </a:r>
            <a:r>
              <a:rPr lang="en-US" dirty="0" err="1">
                <a:solidFill>
                  <a:srgbClr val="FFC000"/>
                </a:solidFill>
              </a:rPr>
              <a:t>arg</a:t>
            </a:r>
            <a:r>
              <a:rPr lang="en-US" dirty="0">
                <a:solidFill>
                  <a:srgbClr val="FFC000"/>
                </a:solidFill>
              </a:rPr>
              <a:t> of find ( ) but more expressiveness</a:t>
            </a:r>
          </a:p>
          <a:p>
            <a:pPr lvl="1"/>
            <a:r>
              <a:rPr lang="en-US" dirty="0"/>
              <a:t>sort/limit </a:t>
            </a:r>
            <a:r>
              <a:rPr lang="en-US" dirty="0">
                <a:solidFill>
                  <a:srgbClr val="FFC000"/>
                </a:solidFill>
              </a:rPr>
              <a:t>// same as retrieval</a:t>
            </a:r>
          </a:p>
          <a:p>
            <a:pPr lvl="1"/>
            <a:r>
              <a:rPr lang="en-US" dirty="0"/>
              <a:t>group</a:t>
            </a:r>
          </a:p>
          <a:p>
            <a:pPr lvl="1"/>
            <a:r>
              <a:rPr lang="en-US" dirty="0"/>
              <a:t>unwind</a:t>
            </a:r>
          </a:p>
          <a:p>
            <a:pPr lvl="1"/>
            <a:r>
              <a:rPr lang="en-US" dirty="0"/>
              <a:t>lookup</a:t>
            </a:r>
          </a:p>
          <a:p>
            <a:pPr lvl="1"/>
            <a:r>
              <a:rPr lang="en-US" dirty="0"/>
              <a:t>… lots more!!</a:t>
            </a:r>
          </a:p>
          <a:p>
            <a:r>
              <a:rPr lang="en-US" dirty="0"/>
              <a:t>Each stage manipulates the existing collection in some way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020E16E-BC97-0140-BD8F-9A32B110DDE2}"/>
              </a:ext>
            </a:extLst>
          </p:cNvPr>
          <p:cNvSpPr/>
          <p:nvPr/>
        </p:nvSpPr>
        <p:spPr>
          <a:xfrm>
            <a:off x="4419600" y="2438400"/>
            <a:ext cx="457200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7707972-B815-9E41-8B5E-0C23B2F3F57E}"/>
              </a:ext>
            </a:extLst>
          </p:cNvPr>
          <p:cNvSpPr/>
          <p:nvPr/>
        </p:nvSpPr>
        <p:spPr>
          <a:xfrm>
            <a:off x="5334000" y="2438400"/>
            <a:ext cx="457200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CB66BEC-6CF5-C645-A4B3-5C8ABC3E7697}"/>
              </a:ext>
            </a:extLst>
          </p:cNvPr>
          <p:cNvSpPr/>
          <p:nvPr/>
        </p:nvSpPr>
        <p:spPr>
          <a:xfrm>
            <a:off x="6248400" y="2438400"/>
            <a:ext cx="457200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A45B127-4A43-EF4D-A8F3-90D339FED28E}"/>
              </a:ext>
            </a:extLst>
          </p:cNvPr>
          <p:cNvSpPr/>
          <p:nvPr/>
        </p:nvSpPr>
        <p:spPr>
          <a:xfrm>
            <a:off x="7188200" y="2438400"/>
            <a:ext cx="457200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3F9D607-DD7A-024F-B847-061D4ED9FE96}"/>
              </a:ext>
            </a:extLst>
          </p:cNvPr>
          <p:cNvSpPr/>
          <p:nvPr/>
        </p:nvSpPr>
        <p:spPr>
          <a:xfrm>
            <a:off x="8128000" y="2438400"/>
            <a:ext cx="457200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416EC9C-4C3D-6D40-BD09-D50F89029C4E}"/>
              </a:ext>
            </a:extLst>
          </p:cNvPr>
          <p:cNvCxnSpPr>
            <a:stCxn id="4" idx="6"/>
            <a:endCxn id="6" idx="2"/>
          </p:cNvCxnSpPr>
          <p:nvPr/>
        </p:nvCxnSpPr>
        <p:spPr>
          <a:xfrm>
            <a:off x="4876800" y="2667000"/>
            <a:ext cx="4572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4FB1D96-3E19-A647-9381-FC6E2D925473}"/>
              </a:ext>
            </a:extLst>
          </p:cNvPr>
          <p:cNvCxnSpPr>
            <a:stCxn id="6" idx="6"/>
            <a:endCxn id="7" idx="2"/>
          </p:cNvCxnSpPr>
          <p:nvPr/>
        </p:nvCxnSpPr>
        <p:spPr>
          <a:xfrm>
            <a:off x="5791200" y="2667000"/>
            <a:ext cx="4572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A0EDF10-B3FB-EB4D-80F7-37FD548CECF4}"/>
              </a:ext>
            </a:extLst>
          </p:cNvPr>
          <p:cNvCxnSpPr>
            <a:stCxn id="7" idx="6"/>
            <a:endCxn id="8" idx="2"/>
          </p:cNvCxnSpPr>
          <p:nvPr/>
        </p:nvCxnSpPr>
        <p:spPr>
          <a:xfrm>
            <a:off x="6705600" y="2667000"/>
            <a:ext cx="482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9C4E484-740A-DC4E-AFDC-9BFED1C216A6}"/>
              </a:ext>
            </a:extLst>
          </p:cNvPr>
          <p:cNvCxnSpPr>
            <a:endCxn id="9" idx="2"/>
          </p:cNvCxnSpPr>
          <p:nvPr/>
        </p:nvCxnSpPr>
        <p:spPr>
          <a:xfrm>
            <a:off x="7696200" y="2667000"/>
            <a:ext cx="4318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30DAA7FB-0A4B-8B47-B170-43F43D179169}"/>
              </a:ext>
            </a:extLst>
          </p:cNvPr>
          <p:cNvSpPr txBox="1"/>
          <p:nvPr/>
        </p:nvSpPr>
        <p:spPr>
          <a:xfrm rot="18992282">
            <a:off x="4428677" y="1912086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match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BDE99B0-00DB-6748-8783-7F137E635149}"/>
              </a:ext>
            </a:extLst>
          </p:cNvPr>
          <p:cNvSpPr txBox="1"/>
          <p:nvPr/>
        </p:nvSpPr>
        <p:spPr>
          <a:xfrm rot="18992282">
            <a:off x="7188199" y="1922044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match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45B6568-25FF-FB48-9B66-BA0E9A9E984A}"/>
              </a:ext>
            </a:extLst>
          </p:cNvPr>
          <p:cNvSpPr txBox="1"/>
          <p:nvPr/>
        </p:nvSpPr>
        <p:spPr>
          <a:xfrm rot="18992282">
            <a:off x="6422845" y="1947242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group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26D1B30-7D9F-C343-9B59-346489E75D09}"/>
              </a:ext>
            </a:extLst>
          </p:cNvPr>
          <p:cNvSpPr txBox="1"/>
          <p:nvPr/>
        </p:nvSpPr>
        <p:spPr>
          <a:xfrm rot="18992282">
            <a:off x="5307464" y="1915896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lookup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D6ADF96-357A-5B44-BB97-AECBCFE1F40E}"/>
              </a:ext>
            </a:extLst>
          </p:cNvPr>
          <p:cNvSpPr txBox="1"/>
          <p:nvPr/>
        </p:nvSpPr>
        <p:spPr>
          <a:xfrm rot="18992282">
            <a:off x="8170640" y="1888956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project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5CAEED0C-E628-1F44-B73B-6CAADA70DE64}"/>
              </a:ext>
            </a:extLst>
          </p:cNvPr>
          <p:cNvSpPr txBox="1">
            <a:spLocks/>
          </p:cNvSpPr>
          <p:nvPr/>
        </p:nvSpPr>
        <p:spPr>
          <a:xfrm>
            <a:off x="5105400" y="3190205"/>
            <a:ext cx="3911600" cy="37373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Helvetica Neue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Helvetica Neue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Helvetica Neue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Syntax:</a:t>
            </a:r>
          </a:p>
          <a:p>
            <a:pPr marL="400050" lvl="1" indent="0">
              <a:buNone/>
            </a:pPr>
            <a:r>
              <a:rPr lang="en-US" dirty="0" err="1"/>
              <a:t>db.collection.aggregate</a:t>
            </a:r>
            <a:r>
              <a:rPr lang="en-US" dirty="0"/>
              <a:t> ( [</a:t>
            </a:r>
          </a:p>
          <a:p>
            <a:pPr marL="400050" lvl="1" indent="0">
              <a:buNone/>
            </a:pPr>
            <a:r>
              <a:rPr lang="en-US" dirty="0"/>
              <a:t> { $stage1Op: { } },</a:t>
            </a:r>
          </a:p>
          <a:p>
            <a:pPr marL="400050" lvl="1" indent="0">
              <a:buNone/>
            </a:pPr>
            <a:r>
              <a:rPr lang="en-US" dirty="0"/>
              <a:t> { $stage2Op: { } },</a:t>
            </a:r>
          </a:p>
          <a:p>
            <a:pPr marL="400050" lvl="1" indent="0">
              <a:buNone/>
            </a:pPr>
            <a:r>
              <a:rPr lang="en-US" dirty="0"/>
              <a:t>  …</a:t>
            </a:r>
          </a:p>
          <a:p>
            <a:pPr marL="400050" lvl="1" indent="0">
              <a:buNone/>
            </a:pPr>
            <a:r>
              <a:rPr lang="en-US" dirty="0"/>
              <a:t> { $</a:t>
            </a:r>
            <a:r>
              <a:rPr lang="en-US" dirty="0" err="1"/>
              <a:t>stageNOp</a:t>
            </a:r>
            <a:r>
              <a:rPr lang="en-US" dirty="0"/>
              <a:t>: { } }</a:t>
            </a:r>
          </a:p>
          <a:p>
            <a:pPr marL="400050" lvl="1" indent="0">
              <a:buNone/>
            </a:pPr>
            <a:r>
              <a:rPr lang="en-US" dirty="0"/>
              <a:t>] )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B6AC2AA1-C54F-434F-B7B0-C50053353515}"/>
              </a:ext>
            </a:extLst>
          </p:cNvPr>
          <p:cNvSpPr/>
          <p:nvPr/>
        </p:nvSpPr>
        <p:spPr>
          <a:xfrm>
            <a:off x="6099829" y="1683376"/>
            <a:ext cx="457200" cy="4572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573694A-ECC2-F34C-8720-6FF6A2D96F03}"/>
              </a:ext>
            </a:extLst>
          </p:cNvPr>
          <p:cNvCxnSpPr>
            <a:cxnSpLocks/>
            <a:stCxn id="6" idx="7"/>
            <a:endCxn id="25" idx="3"/>
          </p:cNvCxnSpPr>
          <p:nvPr/>
        </p:nvCxnSpPr>
        <p:spPr>
          <a:xfrm flipV="1">
            <a:off x="5724246" y="2073621"/>
            <a:ext cx="442539" cy="431734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8123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  <p:bldP spid="9" grpId="0" animBg="1"/>
      <p:bldP spid="18" grpId="0"/>
      <p:bldP spid="19" grpId="0"/>
      <p:bldP spid="20" grpId="0"/>
      <p:bldP spid="21" grpId="0"/>
      <p:bldP spid="22" grpId="0"/>
      <p:bldP spid="24" grpId="0"/>
      <p:bldP spid="2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97ECCD7-4614-6745-A770-2897DB6E77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200" dirty="0"/>
              <a:t>For advertising on mobile platforms, why is analyzing large volumes of non-relational data (e.g., user clickstreams, app usage patterns) using OLAP-like systems preferred?</a:t>
            </a:r>
          </a:p>
          <a:p>
            <a:pPr marL="735013" lvl="1" indent="-342900">
              <a:buFont typeface="+mj-lt"/>
              <a:buAutoNum type="arabicPeriod"/>
            </a:pPr>
            <a:r>
              <a:rPr lang="en-US" sz="1800" dirty="0"/>
              <a:t>Real-time data updates are crucial</a:t>
            </a:r>
          </a:p>
          <a:p>
            <a:pPr marL="735013" lvl="1" indent="-342900">
              <a:buFont typeface="+mj-lt"/>
              <a:buAutoNum type="arabicPeriod"/>
            </a:pPr>
            <a:r>
              <a:rPr lang="en-US" sz="1800" dirty="0"/>
              <a:t>Simple queries with few updates are sufficient</a:t>
            </a:r>
          </a:p>
          <a:p>
            <a:pPr marL="735013" lvl="1" indent="-342900">
              <a:buFont typeface="+mj-lt"/>
              <a:buAutoNum type="arabicPeriod"/>
            </a:pPr>
            <a:r>
              <a:rPr lang="en-US" sz="1800" dirty="0"/>
              <a:t>Complex analysis on large datasets offers deeper insights</a:t>
            </a:r>
          </a:p>
          <a:p>
            <a:pPr marL="735013" lvl="1" indent="-342900">
              <a:buFont typeface="+mj-lt"/>
              <a:buAutoNum type="arabicPeriod"/>
            </a:pPr>
            <a:r>
              <a:rPr lang="en-US" sz="1800" dirty="0"/>
              <a:t>Only relational data models are supported for mobile advertising</a:t>
            </a:r>
          </a:p>
          <a:p>
            <a:endParaRPr lang="en-US" sz="2200" dirty="0"/>
          </a:p>
          <a:p>
            <a:r>
              <a:rPr lang="en-US" sz="2200" dirty="0"/>
              <a:t>In the context of the Internet of Things (IoT), which database feature is most critical for handling data from distributed devices?</a:t>
            </a:r>
          </a:p>
          <a:p>
            <a:pPr marL="735013" lvl="1" indent="-342900">
              <a:buFont typeface="+mj-lt"/>
              <a:buAutoNum type="arabicPeriod"/>
            </a:pPr>
            <a:r>
              <a:rPr lang="en-US" sz="1800" dirty="0"/>
              <a:t>Support for relational data models</a:t>
            </a:r>
          </a:p>
          <a:p>
            <a:pPr marL="735013" lvl="1" indent="-342900">
              <a:buFont typeface="+mj-lt"/>
              <a:buAutoNum type="arabicPeriod"/>
            </a:pPr>
            <a:r>
              <a:rPr lang="en-US" sz="1800" dirty="0"/>
              <a:t>Capability to handle non-relational data such as JSONs and graphs</a:t>
            </a:r>
          </a:p>
          <a:p>
            <a:pPr marL="735013" lvl="1" indent="-342900">
              <a:buFont typeface="+mj-lt"/>
              <a:buAutoNum type="arabicPeriod"/>
            </a:pPr>
            <a:r>
              <a:rPr lang="en-US" sz="1800" dirty="0"/>
              <a:t>Focus on OLAP-like systems for complex analysis</a:t>
            </a:r>
          </a:p>
          <a:p>
            <a:pPr marL="735013" lvl="1" indent="-342900">
              <a:buFont typeface="+mj-lt"/>
              <a:buAutoNum type="arabicPeriod"/>
            </a:pPr>
            <a:r>
              <a:rPr lang="en-US" sz="1800" dirty="0"/>
              <a:t>No need for supporting distributed users</a:t>
            </a:r>
          </a:p>
          <a:p>
            <a:endParaRPr lang="en-US" sz="2200" dirty="0"/>
          </a:p>
          <a:p>
            <a:endParaRPr lang="en-US" sz="2000" dirty="0"/>
          </a:p>
        </p:txBody>
      </p:sp>
      <p:sp>
        <p:nvSpPr>
          <p:cNvPr id="36864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812841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98697-AA55-8746-8C7A-7F907A1D9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Set of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F6C76B-BAFD-F747-B4BF-CE633AA543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	One document per </a:t>
            </a:r>
            <a:r>
              <a:rPr lang="en-US" dirty="0" err="1"/>
              <a:t>zipcode</a:t>
            </a:r>
            <a:r>
              <a:rPr lang="en-US" dirty="0"/>
              <a:t>: 29353 </a:t>
            </a:r>
            <a:r>
              <a:rPr lang="en-US" dirty="0" err="1"/>
              <a:t>zipcodes</a:t>
            </a:r>
            <a:r>
              <a:rPr lang="en-US" dirty="0"/>
              <a:t> 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014C4BD-74E4-E541-B893-36C2E21C40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1920479"/>
            <a:ext cx="7661627" cy="2346721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B83DBEC-6315-D445-B2E4-53C7A38B7600}"/>
              </a:ext>
            </a:extLst>
          </p:cNvPr>
          <p:cNvSpPr txBox="1"/>
          <p:nvPr/>
        </p:nvSpPr>
        <p:spPr>
          <a:xfrm>
            <a:off x="6330841" y="6364810"/>
            <a:ext cx="29437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EB641B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Syntax somewhat different when called from within Python3 (using </a:t>
            </a: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EB641B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pymongo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EB641B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515003657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FDE38-5C6F-7A44-BE3F-6377841DE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229600" cy="857250"/>
          </a:xfrm>
        </p:spPr>
        <p:txBody>
          <a:bodyPr>
            <a:noAutofit/>
          </a:bodyPr>
          <a:lstStyle/>
          <a:p>
            <a:r>
              <a:rPr lang="en-US" sz="3200" dirty="0"/>
              <a:t>Grouping (with match/sort) Simple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15AF62-4BDB-2B40-B49E-6BA17F1186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4446" y="1873266"/>
            <a:ext cx="6019800" cy="3613135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Find states with population &gt; 15M, sort by </a:t>
            </a:r>
            <a:r>
              <a:rPr lang="en-US" dirty="0" err="1"/>
              <a:t>decending</a:t>
            </a:r>
            <a:r>
              <a:rPr lang="en-US" dirty="0"/>
              <a:t> order</a:t>
            </a:r>
          </a:p>
          <a:p>
            <a:pPr marL="0" indent="0">
              <a:buNone/>
            </a:pPr>
            <a:r>
              <a:rPr lang="en-US" dirty="0" err="1"/>
              <a:t>db.zips.aggregate</a:t>
            </a:r>
            <a:r>
              <a:rPr lang="en-US" dirty="0"/>
              <a:t>( [    </a:t>
            </a:r>
          </a:p>
          <a:p>
            <a:pPr marL="0" indent="0">
              <a:buNone/>
            </a:pPr>
            <a:r>
              <a:rPr lang="en-US" dirty="0"/>
              <a:t>{ $group: { _id: "$state", </a:t>
            </a:r>
            <a:r>
              <a:rPr lang="en-US" dirty="0" err="1"/>
              <a:t>totalPop</a:t>
            </a:r>
            <a:r>
              <a:rPr lang="en-US" dirty="0"/>
              <a:t>: { $sum: "$pop" } } },    </a:t>
            </a:r>
          </a:p>
          <a:p>
            <a:pPr marL="0" indent="0">
              <a:buNone/>
            </a:pPr>
            <a:r>
              <a:rPr lang="en-US" dirty="0"/>
              <a:t>{ $match: { </a:t>
            </a:r>
            <a:r>
              <a:rPr lang="en-US" dirty="0" err="1"/>
              <a:t>totalPop</a:t>
            </a:r>
            <a:r>
              <a:rPr lang="en-US" dirty="0"/>
              <a:t>: { $</a:t>
            </a:r>
            <a:r>
              <a:rPr lang="en-US" dirty="0" err="1"/>
              <a:t>gte</a:t>
            </a:r>
            <a:r>
              <a:rPr lang="en-US" dirty="0"/>
              <a:t>: 15000000 } } }, </a:t>
            </a:r>
          </a:p>
          <a:p>
            <a:pPr marL="0" indent="0">
              <a:buNone/>
            </a:pPr>
            <a:r>
              <a:rPr lang="en-US" dirty="0"/>
              <a:t>{ $sort : { </a:t>
            </a:r>
            <a:r>
              <a:rPr lang="en-US" dirty="0" err="1"/>
              <a:t>totalPop</a:t>
            </a:r>
            <a:r>
              <a:rPr lang="en-US" dirty="0"/>
              <a:t> : -1 } }</a:t>
            </a:r>
          </a:p>
          <a:p>
            <a:pPr marL="0" indent="0">
              <a:buNone/>
            </a:pPr>
            <a:r>
              <a:rPr lang="en-US" dirty="0"/>
              <a:t> ] 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{ "_id" : "CA", "</a:t>
            </a:r>
            <a:r>
              <a:rPr lang="en-US" dirty="0" err="1"/>
              <a:t>totalPop</a:t>
            </a:r>
            <a:r>
              <a:rPr lang="en-US" dirty="0"/>
              <a:t>" : 29754890 }</a:t>
            </a:r>
          </a:p>
          <a:p>
            <a:pPr marL="0" indent="0">
              <a:buNone/>
            </a:pPr>
            <a:r>
              <a:rPr lang="en-US" dirty="0"/>
              <a:t>{ "_id" : "NY", "</a:t>
            </a:r>
            <a:r>
              <a:rPr lang="en-US" dirty="0" err="1"/>
              <a:t>totalPop</a:t>
            </a:r>
            <a:r>
              <a:rPr lang="en-US" dirty="0"/>
              <a:t>" : 17990402 }</a:t>
            </a:r>
          </a:p>
          <a:p>
            <a:pPr marL="0" indent="0">
              <a:buNone/>
            </a:pPr>
            <a:r>
              <a:rPr lang="en-US" dirty="0"/>
              <a:t>{ "_id" : "TX", "</a:t>
            </a:r>
            <a:r>
              <a:rPr lang="en-US" dirty="0" err="1"/>
              <a:t>totalPop</a:t>
            </a:r>
            <a:r>
              <a:rPr lang="en-US" dirty="0"/>
              <a:t>" : 16984601 }</a:t>
            </a:r>
          </a:p>
          <a:p>
            <a:pPr marL="0" indent="0">
              <a:buNone/>
            </a:pPr>
            <a:r>
              <a:rPr lang="en-US" dirty="0"/>
              <a:t>…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Q: what would the SQL query for this be?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A9661CB-133C-4D48-8386-7E1C568E76CC}"/>
              </a:ext>
            </a:extLst>
          </p:cNvPr>
          <p:cNvGrpSpPr/>
          <p:nvPr/>
        </p:nvGrpSpPr>
        <p:grpSpPr>
          <a:xfrm>
            <a:off x="5715000" y="2498556"/>
            <a:ext cx="2836640" cy="1006644"/>
            <a:chOff x="5715000" y="1641306"/>
            <a:chExt cx="2836640" cy="1006644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A54CC561-46B7-1240-9FB2-6426C8B3EA57}"/>
                </a:ext>
              </a:extLst>
            </p:cNvPr>
            <p:cNvSpPr/>
            <p:nvPr/>
          </p:nvSpPr>
          <p:spPr>
            <a:xfrm>
              <a:off x="5715000" y="2190750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749843F3-6D61-7843-BD9B-D7FB7E53C51D}"/>
                </a:ext>
              </a:extLst>
            </p:cNvPr>
            <p:cNvSpPr/>
            <p:nvPr/>
          </p:nvSpPr>
          <p:spPr>
            <a:xfrm>
              <a:off x="6654800" y="2190750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B4C647AA-1902-024D-81FC-94A1FBCD5EC7}"/>
                </a:ext>
              </a:extLst>
            </p:cNvPr>
            <p:cNvSpPr/>
            <p:nvPr/>
          </p:nvSpPr>
          <p:spPr>
            <a:xfrm>
              <a:off x="7594600" y="2190750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79A09B9B-8245-B54A-9C5F-A47D4BDAB116}"/>
                </a:ext>
              </a:extLst>
            </p:cNvPr>
            <p:cNvCxnSpPr>
              <a:stCxn id="4" idx="6"/>
              <a:endCxn id="5" idx="2"/>
            </p:cNvCxnSpPr>
            <p:nvPr/>
          </p:nvCxnSpPr>
          <p:spPr>
            <a:xfrm>
              <a:off x="6172200" y="2419350"/>
              <a:ext cx="4826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80B9BAC9-71CE-1B48-9669-9991395CE7A5}"/>
                </a:ext>
              </a:extLst>
            </p:cNvPr>
            <p:cNvCxnSpPr>
              <a:endCxn id="6" idx="2"/>
            </p:cNvCxnSpPr>
            <p:nvPr/>
          </p:nvCxnSpPr>
          <p:spPr>
            <a:xfrm>
              <a:off x="7162800" y="2419350"/>
              <a:ext cx="4318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FA90358-EA73-3043-ACD3-A233A1FE9CF2}"/>
                </a:ext>
              </a:extLst>
            </p:cNvPr>
            <p:cNvSpPr txBox="1"/>
            <p:nvPr/>
          </p:nvSpPr>
          <p:spPr>
            <a:xfrm rot="18992282">
              <a:off x="6654799" y="1674394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match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BD1722F-499A-E14B-A371-7B654CEFA58F}"/>
                </a:ext>
              </a:extLst>
            </p:cNvPr>
            <p:cNvSpPr txBox="1"/>
            <p:nvPr/>
          </p:nvSpPr>
          <p:spPr>
            <a:xfrm rot="18992282">
              <a:off x="5889445" y="169959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group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DB61484-DC75-D14A-A0BE-E48E28D8D124}"/>
                </a:ext>
              </a:extLst>
            </p:cNvPr>
            <p:cNvSpPr txBox="1"/>
            <p:nvPr/>
          </p:nvSpPr>
          <p:spPr>
            <a:xfrm rot="18992282">
              <a:off x="7637240" y="1641306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sort</a:t>
              </a:r>
            </a:p>
          </p:txBody>
        </p:sp>
      </p:grp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97594E78-338F-1048-BCF5-709CD1D22820}"/>
              </a:ext>
            </a:extLst>
          </p:cNvPr>
          <p:cNvSpPr txBox="1">
            <a:spLocks/>
          </p:cNvSpPr>
          <p:nvPr/>
        </p:nvSpPr>
        <p:spPr>
          <a:xfrm>
            <a:off x="4355221" y="3591035"/>
            <a:ext cx="4572000" cy="1809531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Helvetica Neue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Helvetica Neue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Helvetica Neue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SELECT</a:t>
            </a:r>
            <a:r>
              <a:rPr lang="en-US" dirty="0"/>
              <a:t> </a:t>
            </a:r>
            <a:r>
              <a:rPr lang="en-US" b="1" dirty="0"/>
              <a:t>state AS </a:t>
            </a:r>
            <a:r>
              <a:rPr lang="en-US" dirty="0"/>
              <a:t>id, </a:t>
            </a:r>
            <a:r>
              <a:rPr lang="en-US" b="1" dirty="0"/>
              <a:t>SUM</a:t>
            </a:r>
            <a:r>
              <a:rPr lang="en-US" dirty="0"/>
              <a:t>(pop) </a:t>
            </a:r>
            <a:r>
              <a:rPr lang="en-US" b="1" dirty="0"/>
              <a:t>AS</a:t>
            </a:r>
            <a:r>
              <a:rPr lang="en-US" dirty="0"/>
              <a:t> </a:t>
            </a:r>
            <a:r>
              <a:rPr lang="en-US" dirty="0" err="1"/>
              <a:t>totalPop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b="1" dirty="0"/>
              <a:t>FROM</a:t>
            </a:r>
            <a:r>
              <a:rPr lang="en-US" dirty="0"/>
              <a:t> zips </a:t>
            </a:r>
          </a:p>
          <a:p>
            <a:pPr marL="0" indent="0">
              <a:buNone/>
            </a:pPr>
            <a:r>
              <a:rPr lang="en-US" b="1" dirty="0"/>
              <a:t>GROUP</a:t>
            </a:r>
            <a:r>
              <a:rPr lang="en-US" dirty="0"/>
              <a:t> </a:t>
            </a:r>
            <a:r>
              <a:rPr lang="en-US" b="1" dirty="0"/>
              <a:t>BY</a:t>
            </a:r>
            <a:r>
              <a:rPr lang="en-US" dirty="0"/>
              <a:t> </a:t>
            </a:r>
            <a:r>
              <a:rPr lang="en-US" b="1" dirty="0"/>
              <a:t>state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b="1" dirty="0"/>
              <a:t>HAVING</a:t>
            </a:r>
            <a:r>
              <a:rPr lang="en-US" dirty="0"/>
              <a:t> </a:t>
            </a:r>
            <a:r>
              <a:rPr lang="en-US" dirty="0" err="1"/>
              <a:t>totalPop</a:t>
            </a:r>
            <a:r>
              <a:rPr lang="en-US" dirty="0"/>
              <a:t> &gt;= 15000000</a:t>
            </a:r>
          </a:p>
          <a:p>
            <a:pPr marL="0" indent="0">
              <a:buNone/>
            </a:pPr>
            <a:r>
              <a:rPr lang="en-US" b="1" dirty="0"/>
              <a:t>ORDER BY </a:t>
            </a:r>
            <a:r>
              <a:rPr lang="en-US" dirty="0" err="1"/>
              <a:t>totalPop</a:t>
            </a:r>
            <a:r>
              <a:rPr lang="en-US" dirty="0"/>
              <a:t> </a:t>
            </a:r>
            <a:r>
              <a:rPr lang="en-US" b="1" dirty="0"/>
              <a:t>DESCENDING</a:t>
            </a:r>
          </a:p>
          <a:p>
            <a:endParaRPr lang="en-US" dirty="0"/>
          </a:p>
        </p:txBody>
      </p:sp>
      <p:sp>
        <p:nvSpPr>
          <p:cNvPr id="15" name="Rounded Rectangular Callout 14">
            <a:extLst>
              <a:ext uri="{FF2B5EF4-FFF2-40B4-BE49-F238E27FC236}">
                <a16:creationId xmlns:a16="http://schemas.microsoft.com/office/drawing/2014/main" id="{0FCF255C-6545-7140-9F84-9A0EF715C8BB}"/>
              </a:ext>
            </a:extLst>
          </p:cNvPr>
          <p:cNvSpPr/>
          <p:nvPr/>
        </p:nvSpPr>
        <p:spPr>
          <a:xfrm>
            <a:off x="2261822" y="2338187"/>
            <a:ext cx="1160333" cy="291989"/>
          </a:xfrm>
          <a:prstGeom prst="wedgeRoundRectCallout">
            <a:avLst>
              <a:gd name="adj1" fmla="val -63965"/>
              <a:gd name="adj2" fmla="val 57922"/>
              <a:gd name="adj3" fmla="val 16667"/>
            </a:avLst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Helvetica" pitchFamily="2" charset="0"/>
              </a:rPr>
              <a:t>GROUP BY</a:t>
            </a:r>
          </a:p>
        </p:txBody>
      </p:sp>
      <p:sp>
        <p:nvSpPr>
          <p:cNvPr id="16" name="Rounded Rectangular Callout 15">
            <a:extLst>
              <a:ext uri="{FF2B5EF4-FFF2-40B4-BE49-F238E27FC236}">
                <a16:creationId xmlns:a16="http://schemas.microsoft.com/office/drawing/2014/main" id="{2D7EA971-93FC-5A46-B8D4-0F3EE8704F50}"/>
              </a:ext>
            </a:extLst>
          </p:cNvPr>
          <p:cNvSpPr/>
          <p:nvPr/>
        </p:nvSpPr>
        <p:spPr>
          <a:xfrm>
            <a:off x="3678470" y="2338187"/>
            <a:ext cx="887722" cy="291989"/>
          </a:xfrm>
          <a:prstGeom prst="wedgeRoundRectCallout">
            <a:avLst>
              <a:gd name="adj1" fmla="val -30698"/>
              <a:gd name="adj2" fmla="val 68330"/>
              <a:gd name="adj3" fmla="val 16667"/>
            </a:avLst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Helvetica" pitchFamily="2" charset="0"/>
              </a:rPr>
              <a:t>AGGS.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857909A-7FC2-5F4C-AD16-7718AA8F75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511" b="76972"/>
          <a:stretch/>
        </p:blipFill>
        <p:spPr>
          <a:xfrm>
            <a:off x="606491" y="1012704"/>
            <a:ext cx="7162801" cy="540402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Rounded Rectangular Callout 13">
            <a:extLst>
              <a:ext uri="{FF2B5EF4-FFF2-40B4-BE49-F238E27FC236}">
                <a16:creationId xmlns:a16="http://schemas.microsoft.com/office/drawing/2014/main" id="{D70602A3-A8D1-E04D-85A6-5C0917902540}"/>
              </a:ext>
            </a:extLst>
          </p:cNvPr>
          <p:cNvSpPr/>
          <p:nvPr/>
        </p:nvSpPr>
        <p:spPr>
          <a:xfrm>
            <a:off x="4187892" y="3276600"/>
            <a:ext cx="1146108" cy="609599"/>
          </a:xfrm>
          <a:prstGeom prst="wedgeRoundRectCallout">
            <a:avLst>
              <a:gd name="adj1" fmla="val -53491"/>
              <a:gd name="adj2" fmla="val -79841"/>
              <a:gd name="adj3" fmla="val 16667"/>
            </a:avLst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Helvetica" pitchFamily="2" charset="0"/>
              </a:rPr>
              <a:t>match after group = HAVING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9D6F66A-559D-BE40-ACD2-696A46B27F33}"/>
              </a:ext>
            </a:extLst>
          </p:cNvPr>
          <p:cNvSpPr txBox="1"/>
          <p:nvPr/>
        </p:nvSpPr>
        <p:spPr>
          <a:xfrm>
            <a:off x="6330841" y="6364810"/>
            <a:ext cx="29437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EB641B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Syntax somewhat different when called from within Python3 (using </a:t>
            </a: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EB641B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pymongo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EB641B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458374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5" grpId="0" animBg="1"/>
      <p:bldP spid="16" grpId="0" animBg="1"/>
      <p:bldP spid="14" grpId="0" animBg="1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96705A-0487-DC47-8FF5-5E518C9301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458200" cy="731838"/>
          </a:xfrm>
        </p:spPr>
        <p:txBody>
          <a:bodyPr/>
          <a:lstStyle/>
          <a:p>
            <a:r>
              <a:rPr lang="en-US" dirty="0"/>
              <a:t>Grouping Syntax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EF9BF6-3CE8-854B-994F-C0507DEAD1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257" y="1524000"/>
            <a:ext cx="8229600" cy="3809999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/>
              <a:t>$group : { </a:t>
            </a:r>
          </a:p>
          <a:p>
            <a:pPr marL="0" indent="0">
              <a:buNone/>
            </a:pPr>
            <a:r>
              <a:rPr lang="en-US" dirty="0"/>
              <a:t>	_id: &lt;expression&gt;, </a:t>
            </a:r>
            <a:r>
              <a:rPr lang="en-US" i="1" dirty="0"/>
              <a:t>// Group By Expression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/>
              <a:t>	&lt;field1&gt;: { &lt;aggfunc1&gt; : &lt;expression1&gt; }, </a:t>
            </a:r>
          </a:p>
          <a:p>
            <a:pPr marL="0" indent="0">
              <a:buNone/>
            </a:pPr>
            <a:r>
              <a:rPr lang="en-US" dirty="0"/>
              <a:t>	... }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Returns one document per unique group, indexed by _id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Agg.func</a:t>
            </a:r>
            <a:r>
              <a:rPr lang="en-US" dirty="0"/>
              <a:t>. can be standard ops like $sum, $avg, $max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Also MQL specific ones:</a:t>
            </a:r>
          </a:p>
          <a:p>
            <a:r>
              <a:rPr lang="en-US" b="1" dirty="0"/>
              <a:t>$first </a:t>
            </a:r>
            <a:r>
              <a:rPr lang="en-US" dirty="0"/>
              <a:t>: return the first expression value per group </a:t>
            </a:r>
          </a:p>
          <a:p>
            <a:pPr lvl="1"/>
            <a:r>
              <a:rPr lang="en-US" dirty="0"/>
              <a:t>makes sense only if docs are in a specific order [usually done after sort]</a:t>
            </a:r>
          </a:p>
          <a:p>
            <a:r>
              <a:rPr lang="en-US" b="1" dirty="0"/>
              <a:t>$push </a:t>
            </a:r>
            <a:r>
              <a:rPr lang="en-US" dirty="0"/>
              <a:t>: create an array of expression values per group  </a:t>
            </a:r>
          </a:p>
          <a:p>
            <a:pPr lvl="1"/>
            <a:r>
              <a:rPr lang="en-US" dirty="0"/>
              <a:t>didn’t make sense in a relational context because values are atomic</a:t>
            </a:r>
          </a:p>
          <a:p>
            <a:r>
              <a:rPr lang="en-US" b="1" dirty="0"/>
              <a:t>$</a:t>
            </a:r>
            <a:r>
              <a:rPr lang="en-US" b="1" dirty="0" err="1"/>
              <a:t>addToSet</a:t>
            </a:r>
            <a:r>
              <a:rPr lang="en-US" b="1" dirty="0"/>
              <a:t> </a:t>
            </a:r>
            <a:r>
              <a:rPr lang="en-US" dirty="0"/>
              <a:t>: like $push, but eliminates duplicates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6545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FDE38-5C6F-7A44-BE3F-6377841DE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229600" cy="857250"/>
          </a:xfrm>
        </p:spPr>
        <p:txBody>
          <a:bodyPr>
            <a:normAutofit/>
          </a:bodyPr>
          <a:lstStyle/>
          <a:p>
            <a:r>
              <a:rPr lang="en-US" dirty="0"/>
              <a:t>Multiple Attrib. Grouping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15AF62-4BDB-2B40-B49E-6BA17F1186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2522667"/>
            <a:ext cx="8686800" cy="3943349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/>
              <a:t>aggregate( [    </a:t>
            </a:r>
          </a:p>
          <a:p>
            <a:pPr marL="0" indent="0">
              <a:buNone/>
            </a:pPr>
            <a:r>
              <a:rPr lang="en-US" dirty="0"/>
              <a:t>{ $group: { _id: { state: "$state", city: "$city" }, pop: { $sum: "$pop" } } },    </a:t>
            </a:r>
          </a:p>
          <a:p>
            <a:pPr marL="0" indent="0">
              <a:buNone/>
            </a:pPr>
            <a:r>
              <a:rPr lang="en-US" dirty="0"/>
              <a:t>{ $group: { _id: "$_</a:t>
            </a:r>
            <a:r>
              <a:rPr lang="en-US" dirty="0" err="1"/>
              <a:t>id.state</a:t>
            </a:r>
            <a:r>
              <a:rPr lang="en-US" dirty="0"/>
              <a:t>", </a:t>
            </a:r>
            <a:r>
              <a:rPr lang="en-US" dirty="0" err="1"/>
              <a:t>avgCityPop</a:t>
            </a:r>
            <a:r>
              <a:rPr lang="en-US" dirty="0"/>
              <a:t>: { $avg: "$pop" } } } </a:t>
            </a:r>
          </a:p>
          <a:p>
            <a:pPr marL="0" indent="0">
              <a:buNone/>
            </a:pPr>
            <a:r>
              <a:rPr lang="en-US" dirty="0"/>
              <a:t>] 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Q: Guesses on what this might be doing?</a:t>
            </a:r>
          </a:p>
          <a:p>
            <a:pPr marL="0" indent="0">
              <a:buNone/>
            </a:pPr>
            <a:r>
              <a:rPr lang="en-US" dirty="0"/>
              <a:t>A: Find average city population per state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{ "_id" : "GA", "</a:t>
            </a:r>
            <a:r>
              <a:rPr lang="en-US" dirty="0" err="1"/>
              <a:t>avgCityPop</a:t>
            </a:r>
            <a:r>
              <a:rPr lang="en-US" dirty="0"/>
              <a:t>" : 11547.62210338681 }</a:t>
            </a:r>
          </a:p>
          <a:p>
            <a:pPr marL="0" indent="0">
              <a:buNone/>
            </a:pPr>
            <a:r>
              <a:rPr lang="en-US" dirty="0"/>
              <a:t>{ "_id" : "WI", "</a:t>
            </a:r>
            <a:r>
              <a:rPr lang="en-US" dirty="0" err="1"/>
              <a:t>avgCityPop</a:t>
            </a:r>
            <a:r>
              <a:rPr lang="en-US" dirty="0"/>
              <a:t>" : 7323.00748502994 }</a:t>
            </a:r>
          </a:p>
          <a:p>
            <a:pPr marL="0" indent="0">
              <a:buNone/>
            </a:pPr>
            <a:r>
              <a:rPr lang="en-US" dirty="0"/>
              <a:t>{ "_id" : "FL", "</a:t>
            </a:r>
            <a:r>
              <a:rPr lang="en-US" dirty="0" err="1"/>
              <a:t>avgCityPop</a:t>
            </a:r>
            <a:r>
              <a:rPr lang="en-US" dirty="0"/>
              <a:t>" : 27400.958963282937 }</a:t>
            </a:r>
          </a:p>
          <a:p>
            <a:pPr marL="0" indent="0">
              <a:buNone/>
            </a:pPr>
            <a:r>
              <a:rPr lang="en-US" dirty="0"/>
              <a:t>{ "_id" : "OR", "</a:t>
            </a:r>
            <a:r>
              <a:rPr lang="en-US" dirty="0" err="1"/>
              <a:t>avgCityPop</a:t>
            </a:r>
            <a:r>
              <a:rPr lang="en-US" dirty="0"/>
              <a:t>" : 8262.561046511628 }</a:t>
            </a:r>
          </a:p>
          <a:p>
            <a:pPr marL="0" indent="0">
              <a:buNone/>
            </a:pPr>
            <a:r>
              <a:rPr lang="en-US" dirty="0"/>
              <a:t>{ "_id" : "SD", "</a:t>
            </a:r>
            <a:r>
              <a:rPr lang="en-US" dirty="0" err="1"/>
              <a:t>avgCityPop</a:t>
            </a:r>
            <a:r>
              <a:rPr lang="en-US" dirty="0"/>
              <a:t>" : 1839.6746031746031 }</a:t>
            </a:r>
          </a:p>
          <a:p>
            <a:pPr marL="0" indent="0">
              <a:buNone/>
            </a:pPr>
            <a:r>
              <a:rPr lang="en-US" dirty="0"/>
              <a:t>{ "_id" : "NM", "</a:t>
            </a:r>
            <a:r>
              <a:rPr lang="en-US" dirty="0" err="1"/>
              <a:t>avgCityPop</a:t>
            </a:r>
            <a:r>
              <a:rPr lang="en-US" dirty="0"/>
              <a:t>" : 5872.360465116279 }</a:t>
            </a:r>
          </a:p>
          <a:p>
            <a:pPr marL="0" indent="0">
              <a:buNone/>
            </a:pPr>
            <a:r>
              <a:rPr lang="en-US" dirty="0"/>
              <a:t>{ "_id" : "MD", "</a:t>
            </a:r>
            <a:r>
              <a:rPr lang="en-US" dirty="0" err="1"/>
              <a:t>avgCityPop</a:t>
            </a:r>
            <a:r>
              <a:rPr lang="en-US" dirty="0"/>
              <a:t>" : 12615.775725593667 }</a:t>
            </a:r>
          </a:p>
          <a:p>
            <a:pPr marL="0" indent="0">
              <a:buNone/>
            </a:pPr>
            <a:r>
              <a:rPr lang="en-US" dirty="0"/>
              <a:t>…</a:t>
            </a:r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D8F7C58-816F-1E4D-93C0-3AA741AD6305}"/>
              </a:ext>
            </a:extLst>
          </p:cNvPr>
          <p:cNvGrpSpPr/>
          <p:nvPr/>
        </p:nvGrpSpPr>
        <p:grpSpPr>
          <a:xfrm>
            <a:off x="6934201" y="2366695"/>
            <a:ext cx="1854199" cy="973556"/>
            <a:chOff x="5715000" y="1674394"/>
            <a:chExt cx="1854199" cy="973556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FBCD1C74-B750-F04E-B144-F964A5519822}"/>
                </a:ext>
              </a:extLst>
            </p:cNvPr>
            <p:cNvSpPr/>
            <p:nvPr/>
          </p:nvSpPr>
          <p:spPr>
            <a:xfrm>
              <a:off x="5715000" y="2190750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2C3845F9-C192-6642-9DC8-E2BEE430314D}"/>
                </a:ext>
              </a:extLst>
            </p:cNvPr>
            <p:cNvSpPr/>
            <p:nvPr/>
          </p:nvSpPr>
          <p:spPr>
            <a:xfrm>
              <a:off x="6654800" y="2190750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D9ECE5EE-5C43-5648-BB46-CC74441C26FB}"/>
                </a:ext>
              </a:extLst>
            </p:cNvPr>
            <p:cNvCxnSpPr>
              <a:stCxn id="5" idx="6"/>
              <a:endCxn id="6" idx="2"/>
            </p:cNvCxnSpPr>
            <p:nvPr/>
          </p:nvCxnSpPr>
          <p:spPr>
            <a:xfrm>
              <a:off x="6172200" y="2419350"/>
              <a:ext cx="4826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4E57B2D-6CB0-0546-8335-84324EB8ED77}"/>
                </a:ext>
              </a:extLst>
            </p:cNvPr>
            <p:cNvSpPr txBox="1"/>
            <p:nvPr/>
          </p:nvSpPr>
          <p:spPr>
            <a:xfrm rot="18992282">
              <a:off x="6654799" y="1674394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group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BE94FF2-71F2-BC42-A57C-0263927DDAB8}"/>
                </a:ext>
              </a:extLst>
            </p:cNvPr>
            <p:cNvSpPr txBox="1"/>
            <p:nvPr/>
          </p:nvSpPr>
          <p:spPr>
            <a:xfrm rot="18992282">
              <a:off x="5889445" y="169959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group</a:t>
              </a:r>
            </a:p>
          </p:txBody>
        </p:sp>
      </p:grpSp>
      <p:sp>
        <p:nvSpPr>
          <p:cNvPr id="14" name="Rounded Rectangular Callout 13">
            <a:extLst>
              <a:ext uri="{FF2B5EF4-FFF2-40B4-BE49-F238E27FC236}">
                <a16:creationId xmlns:a16="http://schemas.microsoft.com/office/drawing/2014/main" id="{68E2EA69-2F91-3941-BD95-6B7D5FFA865F}"/>
              </a:ext>
            </a:extLst>
          </p:cNvPr>
          <p:cNvSpPr/>
          <p:nvPr/>
        </p:nvSpPr>
        <p:spPr>
          <a:xfrm>
            <a:off x="3928533" y="3322491"/>
            <a:ext cx="1219200" cy="762000"/>
          </a:xfrm>
          <a:prstGeom prst="wedgeRoundRectCallout">
            <a:avLst>
              <a:gd name="adj1" fmla="val -178324"/>
              <a:gd name="adj2" fmla="val -65952"/>
              <a:gd name="adj3" fmla="val 16667"/>
            </a:avLst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Helvetica" pitchFamily="2" charset="0"/>
              </a:rPr>
              <a:t>Group by previously def. </a:t>
            </a:r>
            <a:r>
              <a:rPr lang="en-US" sz="1400" dirty="0" err="1">
                <a:latin typeface="Helvetica" pitchFamily="2" charset="0"/>
              </a:rPr>
              <a:t>id.state</a:t>
            </a:r>
            <a:endParaRPr lang="en-US" sz="1400" dirty="0">
              <a:latin typeface="Helvetica" pitchFamily="2" charset="0"/>
            </a:endParaRPr>
          </a:p>
        </p:txBody>
      </p:sp>
      <p:sp>
        <p:nvSpPr>
          <p:cNvPr id="15" name="Rounded Rectangular Callout 14">
            <a:extLst>
              <a:ext uri="{FF2B5EF4-FFF2-40B4-BE49-F238E27FC236}">
                <a16:creationId xmlns:a16="http://schemas.microsoft.com/office/drawing/2014/main" id="{1BE42E1B-4E35-3E46-9BCE-FBD06A26A4A4}"/>
              </a:ext>
            </a:extLst>
          </p:cNvPr>
          <p:cNvSpPr/>
          <p:nvPr/>
        </p:nvSpPr>
        <p:spPr>
          <a:xfrm>
            <a:off x="6248400" y="3825978"/>
            <a:ext cx="1800005" cy="761995"/>
          </a:xfrm>
          <a:prstGeom prst="wedgeRoundRectCallout">
            <a:avLst>
              <a:gd name="adj1" fmla="val -90987"/>
              <a:gd name="adj2" fmla="val -151636"/>
              <a:gd name="adj3" fmla="val 16667"/>
            </a:avLst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Helvetica" pitchFamily="2" charset="0"/>
              </a:rPr>
              <a:t>Notice use of $ to refer to previously defined fields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24F5097-AA86-2846-B722-38A00391FEB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511" b="76972"/>
          <a:stretch/>
        </p:blipFill>
        <p:spPr>
          <a:xfrm>
            <a:off x="885604" y="1607160"/>
            <a:ext cx="7162801" cy="540402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" name="Rounded Rectangular Callout 12">
            <a:extLst>
              <a:ext uri="{FF2B5EF4-FFF2-40B4-BE49-F238E27FC236}">
                <a16:creationId xmlns:a16="http://schemas.microsoft.com/office/drawing/2014/main" id="{11D572DF-FAFC-EA46-A277-9117E5148B54}"/>
              </a:ext>
            </a:extLst>
          </p:cNvPr>
          <p:cNvSpPr/>
          <p:nvPr/>
        </p:nvSpPr>
        <p:spPr>
          <a:xfrm>
            <a:off x="3166533" y="2210460"/>
            <a:ext cx="1786467" cy="421996"/>
          </a:xfrm>
          <a:prstGeom prst="wedgeRoundRectCallout">
            <a:avLst>
              <a:gd name="adj1" fmla="val -39160"/>
              <a:gd name="adj2" fmla="val 74080"/>
              <a:gd name="adj3" fmla="val 16667"/>
            </a:avLst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Helvetica" pitchFamily="2" charset="0"/>
              </a:rPr>
              <a:t>Group by 2 </a:t>
            </a:r>
            <a:r>
              <a:rPr lang="en-US" sz="1400" dirty="0" err="1">
                <a:latin typeface="Helvetica" pitchFamily="2" charset="0"/>
              </a:rPr>
              <a:t>attribs</a:t>
            </a:r>
            <a:r>
              <a:rPr lang="en-US" sz="1400" dirty="0">
                <a:latin typeface="Helvetica" pitchFamily="2" charset="0"/>
              </a:rPr>
              <a:t>, giving nested id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2DE6BFF-ADBC-EF40-BB18-7F6707B95299}"/>
              </a:ext>
            </a:extLst>
          </p:cNvPr>
          <p:cNvSpPr txBox="1"/>
          <p:nvPr/>
        </p:nvSpPr>
        <p:spPr>
          <a:xfrm>
            <a:off x="6330841" y="6364810"/>
            <a:ext cx="29437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EB641B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Syntax somewhat different when called from within Python3 (using </a:t>
            </a: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EB641B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pymongo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EB641B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75627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3" grpId="0" animBg="1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AC0618-121E-2B44-BC89-BD58E5ADA7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2445"/>
            <a:ext cx="8229600" cy="857250"/>
          </a:xfrm>
        </p:spPr>
        <p:txBody>
          <a:bodyPr/>
          <a:lstStyle/>
          <a:p>
            <a:r>
              <a:rPr lang="en-US" dirty="0"/>
              <a:t>Multiple Agg.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DF1134-03DF-3847-8C90-DAFF972739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2190" y="1814287"/>
            <a:ext cx="8534400" cy="394334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100" dirty="0"/>
              <a:t>Find, for every state, the biggest city and its population</a:t>
            </a:r>
          </a:p>
          <a:p>
            <a:pPr marL="0" indent="0">
              <a:buNone/>
            </a:pPr>
            <a:endParaRPr lang="en-US" sz="1100" dirty="0"/>
          </a:p>
          <a:p>
            <a:pPr marL="0" indent="0">
              <a:buNone/>
            </a:pPr>
            <a:r>
              <a:rPr lang="en-US" sz="1100" dirty="0"/>
              <a:t>aggregate( [ </a:t>
            </a:r>
          </a:p>
          <a:p>
            <a:pPr marL="0" indent="0">
              <a:buNone/>
            </a:pPr>
            <a:r>
              <a:rPr lang="en-US" sz="1100" dirty="0"/>
              <a:t>{ $group: { _id: { state: "$state", city: "$city" }, pop: { $sum: "$pop" } } }, </a:t>
            </a:r>
          </a:p>
          <a:p>
            <a:pPr marL="0" indent="0">
              <a:buNone/>
            </a:pPr>
            <a:r>
              <a:rPr lang="en-US" sz="1100" b="1" dirty="0"/>
              <a:t>{ $sort: { pop: -1 } }, </a:t>
            </a:r>
          </a:p>
          <a:p>
            <a:pPr marL="0" indent="0">
              <a:buNone/>
            </a:pPr>
            <a:r>
              <a:rPr lang="en-US" sz="1100" b="1" dirty="0"/>
              <a:t>{ $group: { _id : "$_</a:t>
            </a:r>
            <a:r>
              <a:rPr lang="en-US" sz="1100" b="1" dirty="0" err="1"/>
              <a:t>id.state</a:t>
            </a:r>
            <a:r>
              <a:rPr lang="en-US" sz="1100" b="1" dirty="0"/>
              <a:t>", </a:t>
            </a:r>
            <a:r>
              <a:rPr lang="en-US" sz="1100" b="1" dirty="0" err="1"/>
              <a:t>bigCity</a:t>
            </a:r>
            <a:r>
              <a:rPr lang="en-US" sz="1100" b="1" dirty="0"/>
              <a:t>: { $first: "$_</a:t>
            </a:r>
            <a:r>
              <a:rPr lang="en-US" sz="1100" b="1" dirty="0" err="1"/>
              <a:t>id.city</a:t>
            </a:r>
            <a:r>
              <a:rPr lang="en-US" sz="1100" b="1" dirty="0"/>
              <a:t>" }, </a:t>
            </a:r>
            <a:r>
              <a:rPr lang="en-US" sz="1100" b="1" dirty="0" err="1"/>
              <a:t>bigPop</a:t>
            </a:r>
            <a:r>
              <a:rPr lang="en-US" sz="1100" b="1" dirty="0"/>
              <a:t>: { $first: "$pop" } } }, </a:t>
            </a:r>
          </a:p>
          <a:p>
            <a:pPr marL="0" indent="0">
              <a:buNone/>
            </a:pPr>
            <a:r>
              <a:rPr lang="en-US" sz="1100" b="1" dirty="0"/>
              <a:t>{ $sort : {</a:t>
            </a:r>
            <a:r>
              <a:rPr lang="en-US" sz="1100" b="1" dirty="0" err="1"/>
              <a:t>bigPop</a:t>
            </a:r>
            <a:r>
              <a:rPr lang="en-US" sz="1100" b="1" dirty="0"/>
              <a:t> : -1} }</a:t>
            </a:r>
          </a:p>
          <a:p>
            <a:pPr marL="0" indent="0">
              <a:buNone/>
            </a:pPr>
            <a:r>
              <a:rPr lang="en-US" sz="1100" dirty="0"/>
              <a:t>] )</a:t>
            </a:r>
          </a:p>
          <a:p>
            <a:pPr marL="0" indent="0">
              <a:buNone/>
            </a:pPr>
            <a:endParaRPr lang="en-US" sz="1100" dirty="0"/>
          </a:p>
          <a:p>
            <a:pPr marL="0" indent="0">
              <a:buNone/>
            </a:pPr>
            <a:r>
              <a:rPr lang="en-US" sz="1100" dirty="0"/>
              <a:t>Approach: </a:t>
            </a:r>
          </a:p>
          <a:p>
            <a:r>
              <a:rPr lang="en-US" sz="1100" dirty="0"/>
              <a:t>Group by pair of city and state, and compute population per city</a:t>
            </a:r>
          </a:p>
          <a:p>
            <a:r>
              <a:rPr lang="en-US" sz="1100" dirty="0"/>
              <a:t>Order by population descending</a:t>
            </a:r>
          </a:p>
          <a:p>
            <a:r>
              <a:rPr lang="en-US" sz="1100" dirty="0"/>
              <a:t>Group by state, and find first city and population per group (i.e., the highest population city)</a:t>
            </a:r>
          </a:p>
          <a:p>
            <a:r>
              <a:rPr lang="en-US" sz="1100" dirty="0"/>
              <a:t>Order by population descending</a:t>
            </a:r>
          </a:p>
          <a:p>
            <a:pPr marL="0" indent="0">
              <a:buNone/>
            </a:pPr>
            <a:endParaRPr lang="en-US" sz="1100" dirty="0"/>
          </a:p>
          <a:p>
            <a:pPr marL="0" indent="0">
              <a:buNone/>
            </a:pPr>
            <a:r>
              <a:rPr lang="en-US" sz="1100" dirty="0"/>
              <a:t>{ ”_id" : "IL", "</a:t>
            </a:r>
            <a:r>
              <a:rPr lang="en-US" sz="1100" dirty="0" err="1"/>
              <a:t>bigCity</a:t>
            </a:r>
            <a:r>
              <a:rPr lang="en-US" sz="1100" dirty="0"/>
              <a:t>" : "CHICAGO", "</a:t>
            </a:r>
            <a:r>
              <a:rPr lang="en-US" sz="1100" dirty="0" err="1"/>
              <a:t>bigPop</a:t>
            </a:r>
            <a:r>
              <a:rPr lang="en-US" sz="1100" dirty="0"/>
              <a:t>" : 2452177 }</a:t>
            </a:r>
          </a:p>
          <a:p>
            <a:pPr marL="0" indent="0">
              <a:buNone/>
            </a:pPr>
            <a:r>
              <a:rPr lang="en-US" sz="1100" dirty="0"/>
              <a:t>{ "_id" : "NY", "</a:t>
            </a:r>
            <a:r>
              <a:rPr lang="en-US" sz="1100" dirty="0" err="1"/>
              <a:t>bigCity</a:t>
            </a:r>
            <a:r>
              <a:rPr lang="en-US" sz="1100" dirty="0"/>
              <a:t>" : "BROOKLYN", "</a:t>
            </a:r>
            <a:r>
              <a:rPr lang="en-US" sz="1100" dirty="0" err="1"/>
              <a:t>bigPop</a:t>
            </a:r>
            <a:r>
              <a:rPr lang="en-US" sz="1100" dirty="0"/>
              <a:t>" : 2300504 }</a:t>
            </a:r>
          </a:p>
          <a:p>
            <a:pPr marL="0" indent="0">
              <a:buNone/>
            </a:pPr>
            <a:r>
              <a:rPr lang="en-US" sz="1100" dirty="0"/>
              <a:t>{ "_id" : "CA", "</a:t>
            </a:r>
            <a:r>
              <a:rPr lang="en-US" sz="1100" dirty="0" err="1"/>
              <a:t>bigCity</a:t>
            </a:r>
            <a:r>
              <a:rPr lang="en-US" sz="1100" dirty="0"/>
              <a:t>" : "LOS ANGELES", "</a:t>
            </a:r>
            <a:r>
              <a:rPr lang="en-US" sz="1100" dirty="0" err="1"/>
              <a:t>bigPop</a:t>
            </a:r>
            <a:r>
              <a:rPr lang="en-US" sz="1100" dirty="0"/>
              <a:t>" : 2102295 }</a:t>
            </a:r>
          </a:p>
          <a:p>
            <a:pPr marL="0" indent="0">
              <a:buNone/>
            </a:pPr>
            <a:r>
              <a:rPr lang="en-US" sz="1100" dirty="0"/>
              <a:t>{ "_id" : "TX", "</a:t>
            </a:r>
            <a:r>
              <a:rPr lang="en-US" sz="1100" dirty="0" err="1"/>
              <a:t>bigCity</a:t>
            </a:r>
            <a:r>
              <a:rPr lang="en-US" sz="1100" dirty="0"/>
              <a:t>" : "HOUSTON", "</a:t>
            </a:r>
            <a:r>
              <a:rPr lang="en-US" sz="1100" dirty="0" err="1"/>
              <a:t>bigPop</a:t>
            </a:r>
            <a:r>
              <a:rPr lang="en-US" sz="1100" dirty="0"/>
              <a:t>" : 2095918 }</a:t>
            </a:r>
          </a:p>
          <a:p>
            <a:pPr marL="0" indent="0">
              <a:buNone/>
            </a:pPr>
            <a:r>
              <a:rPr lang="en-US" sz="1100" dirty="0"/>
              <a:t>{ "_id" : "PA", "</a:t>
            </a:r>
            <a:r>
              <a:rPr lang="en-US" sz="1100" dirty="0" err="1"/>
              <a:t>bigCity</a:t>
            </a:r>
            <a:r>
              <a:rPr lang="en-US" sz="1100" dirty="0"/>
              <a:t>" : "PHILADELPHIA", "</a:t>
            </a:r>
            <a:r>
              <a:rPr lang="en-US" sz="1100" dirty="0" err="1"/>
              <a:t>bigPop</a:t>
            </a:r>
            <a:r>
              <a:rPr lang="en-US" sz="1100" dirty="0"/>
              <a:t>" : 1610956 }</a:t>
            </a:r>
          </a:p>
          <a:p>
            <a:pPr marL="0" indent="0">
              <a:buNone/>
            </a:pPr>
            <a:r>
              <a:rPr lang="en-US" sz="1100" dirty="0"/>
              <a:t>{ "_id" : "MI", "</a:t>
            </a:r>
            <a:r>
              <a:rPr lang="en-US" sz="1100" dirty="0" err="1"/>
              <a:t>bigCity</a:t>
            </a:r>
            <a:r>
              <a:rPr lang="en-US" sz="1100" dirty="0"/>
              <a:t>" : "DETROIT", "</a:t>
            </a:r>
            <a:r>
              <a:rPr lang="en-US" sz="1100" dirty="0" err="1"/>
              <a:t>bigPop</a:t>
            </a:r>
            <a:r>
              <a:rPr lang="en-US" sz="1100" dirty="0"/>
              <a:t>" : 963243 }</a:t>
            </a:r>
          </a:p>
          <a:p>
            <a:pPr marL="0" indent="0">
              <a:buNone/>
            </a:pPr>
            <a:r>
              <a:rPr lang="en-US" sz="1100" dirty="0"/>
              <a:t>…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C8C951C-2B24-D04B-8D6D-B6CF099CD955}"/>
              </a:ext>
            </a:extLst>
          </p:cNvPr>
          <p:cNvGrpSpPr/>
          <p:nvPr/>
        </p:nvGrpSpPr>
        <p:grpSpPr>
          <a:xfrm>
            <a:off x="5775942" y="2236912"/>
            <a:ext cx="3520459" cy="894164"/>
            <a:chOff x="5408524" y="513660"/>
            <a:chExt cx="3682999" cy="1006769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1607BBF3-67C5-C74B-945D-34AFDE062E00}"/>
                </a:ext>
              </a:extLst>
            </p:cNvPr>
            <p:cNvSpPr/>
            <p:nvPr/>
          </p:nvSpPr>
          <p:spPr>
            <a:xfrm>
              <a:off x="5408524" y="1063229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EF6C4AA9-FB79-E745-BE06-5A491705F2F4}"/>
                </a:ext>
              </a:extLst>
            </p:cNvPr>
            <p:cNvSpPr/>
            <p:nvPr/>
          </p:nvSpPr>
          <p:spPr>
            <a:xfrm>
              <a:off x="6322924" y="1063229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62376524-6680-9843-B497-A580B224F791}"/>
                </a:ext>
              </a:extLst>
            </p:cNvPr>
            <p:cNvSpPr/>
            <p:nvPr/>
          </p:nvSpPr>
          <p:spPr>
            <a:xfrm>
              <a:off x="7237324" y="1063229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0EEA9CE3-5141-9B4F-BDEC-2526E0489E79}"/>
                </a:ext>
              </a:extLst>
            </p:cNvPr>
            <p:cNvSpPr/>
            <p:nvPr/>
          </p:nvSpPr>
          <p:spPr>
            <a:xfrm>
              <a:off x="8177124" y="1063229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EA73E113-D181-6E48-BFDC-748CDA8A699A}"/>
                </a:ext>
              </a:extLst>
            </p:cNvPr>
            <p:cNvCxnSpPr>
              <a:stCxn id="13" idx="6"/>
              <a:endCxn id="14" idx="2"/>
            </p:cNvCxnSpPr>
            <p:nvPr/>
          </p:nvCxnSpPr>
          <p:spPr>
            <a:xfrm>
              <a:off x="5865724" y="1291829"/>
              <a:ext cx="4572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B7E2D098-11E8-F64A-93AE-A1F306480AAF}"/>
                </a:ext>
              </a:extLst>
            </p:cNvPr>
            <p:cNvCxnSpPr>
              <a:stCxn id="14" idx="6"/>
              <a:endCxn id="15" idx="2"/>
            </p:cNvCxnSpPr>
            <p:nvPr/>
          </p:nvCxnSpPr>
          <p:spPr>
            <a:xfrm>
              <a:off x="6780124" y="1291829"/>
              <a:ext cx="4572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08AB850E-B135-1F47-9F88-C830116CE046}"/>
                </a:ext>
              </a:extLst>
            </p:cNvPr>
            <p:cNvCxnSpPr>
              <a:stCxn id="15" idx="6"/>
              <a:endCxn id="16" idx="2"/>
            </p:cNvCxnSpPr>
            <p:nvPr/>
          </p:nvCxnSpPr>
          <p:spPr>
            <a:xfrm>
              <a:off x="7694524" y="1291829"/>
              <a:ext cx="4826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6A21EAE-CDD6-DE43-A8FB-F27B9B78F7C9}"/>
                </a:ext>
              </a:extLst>
            </p:cNvPr>
            <p:cNvSpPr txBox="1"/>
            <p:nvPr/>
          </p:nvSpPr>
          <p:spPr>
            <a:xfrm rot="18992282">
              <a:off x="5417601" y="513660"/>
              <a:ext cx="914400" cy="4158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group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A498250-F062-CB45-B022-FF2A57A6654A}"/>
                </a:ext>
              </a:extLst>
            </p:cNvPr>
            <p:cNvSpPr txBox="1"/>
            <p:nvPr/>
          </p:nvSpPr>
          <p:spPr>
            <a:xfrm rot="18992282">
              <a:off x="8177123" y="523618"/>
              <a:ext cx="914400" cy="4158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sort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304D84B-69B2-6F44-B295-38D9B079A0A1}"/>
                </a:ext>
              </a:extLst>
            </p:cNvPr>
            <p:cNvSpPr txBox="1"/>
            <p:nvPr/>
          </p:nvSpPr>
          <p:spPr>
            <a:xfrm rot="18992282">
              <a:off x="7411769" y="548816"/>
              <a:ext cx="914400" cy="4158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group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92DD162-79C4-D043-AFDB-6CF90D78B581}"/>
                </a:ext>
              </a:extLst>
            </p:cNvPr>
            <p:cNvSpPr txBox="1"/>
            <p:nvPr/>
          </p:nvSpPr>
          <p:spPr>
            <a:xfrm rot="18992282">
              <a:off x="6296388" y="517470"/>
              <a:ext cx="914400" cy="4158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sort</a:t>
              </a:r>
            </a:p>
          </p:txBody>
        </p:sp>
      </p:grpSp>
      <p:sp>
        <p:nvSpPr>
          <p:cNvPr id="30" name="Rounded Rectangular Callout 29">
            <a:extLst>
              <a:ext uri="{FF2B5EF4-FFF2-40B4-BE49-F238E27FC236}">
                <a16:creationId xmlns:a16="http://schemas.microsoft.com/office/drawing/2014/main" id="{05DB8F0D-2AF3-8649-8BAB-89348ABA58C2}"/>
              </a:ext>
            </a:extLst>
          </p:cNvPr>
          <p:cNvSpPr/>
          <p:nvPr/>
        </p:nvSpPr>
        <p:spPr>
          <a:xfrm>
            <a:off x="6934201" y="3538165"/>
            <a:ext cx="1623625" cy="652836"/>
          </a:xfrm>
          <a:prstGeom prst="wedgeRoundRectCallout">
            <a:avLst>
              <a:gd name="adj1" fmla="val -100372"/>
              <a:gd name="adj2" fmla="val -79890"/>
              <a:gd name="adj3" fmla="val 16667"/>
            </a:avLst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Helvetica" pitchFamily="2" charset="0"/>
              </a:rPr>
              <a:t>Can list multiple aggregations after grouping id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C67667AA-B9BC-CB4C-BE79-D446595462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511" b="76972"/>
          <a:stretch/>
        </p:blipFill>
        <p:spPr>
          <a:xfrm>
            <a:off x="579742" y="988040"/>
            <a:ext cx="7162801" cy="540402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1590DA6-2ECD-DD48-8980-B0ACC57764A3}"/>
              </a:ext>
            </a:extLst>
          </p:cNvPr>
          <p:cNvSpPr txBox="1"/>
          <p:nvPr/>
        </p:nvSpPr>
        <p:spPr>
          <a:xfrm>
            <a:off x="6330841" y="6364810"/>
            <a:ext cx="29437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EB641B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Syntax somewhat different when called from within Python3 (using </a:t>
            </a: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EB641B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pymongo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EB641B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484962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AC0618-121E-2B44-BC89-BD58E5ADA7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566"/>
            <a:ext cx="8686800" cy="857250"/>
          </a:xfrm>
        </p:spPr>
        <p:txBody>
          <a:bodyPr>
            <a:normAutofit fontScale="90000"/>
          </a:bodyPr>
          <a:lstStyle/>
          <a:p>
            <a:r>
              <a:rPr lang="en-US" dirty="0"/>
              <a:t>Multiple Agg. with Vanilla Projection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DF1134-03DF-3847-8C90-DAFF972739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286000"/>
            <a:ext cx="8534400" cy="3394472"/>
          </a:xfrm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US" dirty="0"/>
              <a:t>If we only want to keep the state and city …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aggregate( [ </a:t>
            </a:r>
          </a:p>
          <a:p>
            <a:pPr marL="0" indent="0">
              <a:buNone/>
            </a:pPr>
            <a:r>
              <a:rPr lang="en-US" dirty="0"/>
              <a:t>{ $group: { _id: { state: "$state", city: "$city" }, pop: { $sum: "$pop" } } }, </a:t>
            </a:r>
          </a:p>
          <a:p>
            <a:pPr marL="0" indent="0">
              <a:buNone/>
            </a:pPr>
            <a:r>
              <a:rPr lang="en-US" dirty="0"/>
              <a:t>{ $sort: { pop: -1 } }, </a:t>
            </a:r>
          </a:p>
          <a:p>
            <a:pPr marL="0" indent="0">
              <a:buNone/>
            </a:pPr>
            <a:r>
              <a:rPr lang="en-US" dirty="0"/>
              <a:t>{ $group: { _id : "$_</a:t>
            </a:r>
            <a:r>
              <a:rPr lang="en-US" dirty="0" err="1"/>
              <a:t>id.state</a:t>
            </a:r>
            <a:r>
              <a:rPr lang="en-US" dirty="0"/>
              <a:t>", </a:t>
            </a:r>
            <a:r>
              <a:rPr lang="en-US" dirty="0" err="1"/>
              <a:t>bigCity</a:t>
            </a:r>
            <a:r>
              <a:rPr lang="en-US" dirty="0"/>
              <a:t>: { $first: "$_</a:t>
            </a:r>
            <a:r>
              <a:rPr lang="en-US" dirty="0" err="1"/>
              <a:t>id.city</a:t>
            </a:r>
            <a:r>
              <a:rPr lang="en-US" dirty="0"/>
              <a:t>" }, </a:t>
            </a:r>
            <a:r>
              <a:rPr lang="en-US" dirty="0" err="1"/>
              <a:t>bigPop</a:t>
            </a:r>
            <a:r>
              <a:rPr lang="en-US" dirty="0"/>
              <a:t>: { $first: "$pop" } } }, </a:t>
            </a:r>
          </a:p>
          <a:p>
            <a:pPr marL="0" indent="0">
              <a:buNone/>
            </a:pPr>
            <a:r>
              <a:rPr lang="en-US" dirty="0"/>
              <a:t>{ $sort : {</a:t>
            </a:r>
            <a:r>
              <a:rPr lang="en-US" dirty="0" err="1"/>
              <a:t>bigPop</a:t>
            </a:r>
            <a:r>
              <a:rPr lang="en-US" dirty="0"/>
              <a:t> : -1} }</a:t>
            </a:r>
          </a:p>
          <a:p>
            <a:pPr marL="0" indent="0">
              <a:buNone/>
            </a:pPr>
            <a:r>
              <a:rPr lang="en-US" b="1" dirty="0"/>
              <a:t>{ $project : {</a:t>
            </a:r>
            <a:r>
              <a:rPr lang="en-US" b="1" dirty="0" err="1"/>
              <a:t>bigPop</a:t>
            </a:r>
            <a:r>
              <a:rPr lang="en-US" b="1" dirty="0"/>
              <a:t> : 0} }</a:t>
            </a:r>
          </a:p>
          <a:p>
            <a:pPr marL="0" indent="0">
              <a:buNone/>
            </a:pPr>
            <a:r>
              <a:rPr lang="en-US" dirty="0"/>
              <a:t>] )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{ "_id" : "IL", "</a:t>
            </a:r>
            <a:r>
              <a:rPr lang="en-US" dirty="0" err="1"/>
              <a:t>bigCity</a:t>
            </a:r>
            <a:r>
              <a:rPr lang="en-US" dirty="0"/>
              <a:t>" : "CHICAGO" }</a:t>
            </a:r>
          </a:p>
          <a:p>
            <a:pPr marL="0" indent="0">
              <a:buNone/>
            </a:pPr>
            <a:r>
              <a:rPr lang="en-US" dirty="0"/>
              <a:t>{ "_id" : "NY", "</a:t>
            </a:r>
            <a:r>
              <a:rPr lang="en-US" dirty="0" err="1"/>
              <a:t>bigCity</a:t>
            </a:r>
            <a:r>
              <a:rPr lang="en-US" dirty="0"/>
              <a:t>" : "BROOKLYN" }</a:t>
            </a:r>
          </a:p>
          <a:p>
            <a:pPr marL="0" indent="0">
              <a:buNone/>
            </a:pPr>
            <a:r>
              <a:rPr lang="en-US" dirty="0"/>
              <a:t>{ "_id" : "CA", "</a:t>
            </a:r>
            <a:r>
              <a:rPr lang="en-US" dirty="0" err="1"/>
              <a:t>bigCity</a:t>
            </a:r>
            <a:r>
              <a:rPr lang="en-US" dirty="0"/>
              <a:t>" : "LOS ANGELES" }</a:t>
            </a:r>
          </a:p>
          <a:p>
            <a:pPr marL="0" indent="0">
              <a:buNone/>
            </a:pPr>
            <a:r>
              <a:rPr lang="en-US" dirty="0"/>
              <a:t>{ "_id" : "TX", "</a:t>
            </a:r>
            <a:r>
              <a:rPr lang="en-US" dirty="0" err="1"/>
              <a:t>bigCity</a:t>
            </a:r>
            <a:r>
              <a:rPr lang="en-US" dirty="0"/>
              <a:t>" : "HOUSTON" }</a:t>
            </a:r>
          </a:p>
          <a:p>
            <a:pPr marL="0" indent="0">
              <a:buNone/>
            </a:pPr>
            <a:r>
              <a:rPr lang="en-US" dirty="0"/>
              <a:t>{ "_id" : "PA", "</a:t>
            </a:r>
            <a:r>
              <a:rPr lang="en-US" dirty="0" err="1"/>
              <a:t>bigCity</a:t>
            </a:r>
            <a:r>
              <a:rPr lang="en-US" dirty="0"/>
              <a:t>" : "PHILADELPHIA" }</a:t>
            </a:r>
          </a:p>
          <a:p>
            <a:pPr marL="0" indent="0">
              <a:buNone/>
            </a:pPr>
            <a:r>
              <a:rPr lang="en-US" dirty="0"/>
              <a:t>…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BB7AF4A-E7B2-0043-B78C-FE583F2F4D11}"/>
              </a:ext>
            </a:extLst>
          </p:cNvPr>
          <p:cNvGrpSpPr/>
          <p:nvPr/>
        </p:nvGrpSpPr>
        <p:grpSpPr>
          <a:xfrm>
            <a:off x="4307550" y="4022555"/>
            <a:ext cx="4665440" cy="1006644"/>
            <a:chOff x="4307550" y="3165305"/>
            <a:chExt cx="4665440" cy="1006644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C4C94289-A654-4346-A88B-FCE58AC1FB94}"/>
                </a:ext>
              </a:extLst>
            </p:cNvPr>
            <p:cNvSpPr/>
            <p:nvPr/>
          </p:nvSpPr>
          <p:spPr>
            <a:xfrm>
              <a:off x="4307550" y="3714749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9D72BA5E-1333-7848-9B5C-5F38F4DD32CC}"/>
                </a:ext>
              </a:extLst>
            </p:cNvPr>
            <p:cNvSpPr/>
            <p:nvPr/>
          </p:nvSpPr>
          <p:spPr>
            <a:xfrm>
              <a:off x="5221950" y="3714749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A496CC3E-01A3-6643-8FCE-A315E74FA686}"/>
                </a:ext>
              </a:extLst>
            </p:cNvPr>
            <p:cNvSpPr/>
            <p:nvPr/>
          </p:nvSpPr>
          <p:spPr>
            <a:xfrm>
              <a:off x="6136350" y="3714749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D3378348-34A4-AD4F-8A9F-C3DD69BF3658}"/>
                </a:ext>
              </a:extLst>
            </p:cNvPr>
            <p:cNvSpPr/>
            <p:nvPr/>
          </p:nvSpPr>
          <p:spPr>
            <a:xfrm>
              <a:off x="7076150" y="3714749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30FE5EF2-44A2-D040-BB99-B13AF4AF29C3}"/>
                </a:ext>
              </a:extLst>
            </p:cNvPr>
            <p:cNvSpPr/>
            <p:nvPr/>
          </p:nvSpPr>
          <p:spPr>
            <a:xfrm>
              <a:off x="8015950" y="3714749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C1889480-5724-714F-BCB6-E99DA60E874D}"/>
                </a:ext>
              </a:extLst>
            </p:cNvPr>
            <p:cNvCxnSpPr>
              <a:stCxn id="4" idx="6"/>
              <a:endCxn id="5" idx="2"/>
            </p:cNvCxnSpPr>
            <p:nvPr/>
          </p:nvCxnSpPr>
          <p:spPr>
            <a:xfrm>
              <a:off x="4764750" y="3943349"/>
              <a:ext cx="4572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68AC587F-932D-B640-9CA4-46D59FA29DF3}"/>
                </a:ext>
              </a:extLst>
            </p:cNvPr>
            <p:cNvCxnSpPr>
              <a:stCxn id="5" idx="6"/>
              <a:endCxn id="6" idx="2"/>
            </p:cNvCxnSpPr>
            <p:nvPr/>
          </p:nvCxnSpPr>
          <p:spPr>
            <a:xfrm>
              <a:off x="5679150" y="3943349"/>
              <a:ext cx="4572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284ACF36-0715-CE4F-A30A-445F2586A59E}"/>
                </a:ext>
              </a:extLst>
            </p:cNvPr>
            <p:cNvCxnSpPr>
              <a:stCxn id="6" idx="6"/>
              <a:endCxn id="7" idx="2"/>
            </p:cNvCxnSpPr>
            <p:nvPr/>
          </p:nvCxnSpPr>
          <p:spPr>
            <a:xfrm>
              <a:off x="6593550" y="3943349"/>
              <a:ext cx="4826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90F00786-463F-4541-9CD0-6874ABB75C23}"/>
                </a:ext>
              </a:extLst>
            </p:cNvPr>
            <p:cNvCxnSpPr>
              <a:endCxn id="8" idx="2"/>
            </p:cNvCxnSpPr>
            <p:nvPr/>
          </p:nvCxnSpPr>
          <p:spPr>
            <a:xfrm>
              <a:off x="7584150" y="3943349"/>
              <a:ext cx="4318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6BFA431-CFF4-6F43-81A2-E1543A672F7D}"/>
                </a:ext>
              </a:extLst>
            </p:cNvPr>
            <p:cNvSpPr txBox="1"/>
            <p:nvPr/>
          </p:nvSpPr>
          <p:spPr>
            <a:xfrm rot="18992282">
              <a:off x="4316627" y="3188435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group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DDED208-941C-9843-879C-C1A619CE6435}"/>
                </a:ext>
              </a:extLst>
            </p:cNvPr>
            <p:cNvSpPr txBox="1"/>
            <p:nvPr/>
          </p:nvSpPr>
          <p:spPr>
            <a:xfrm rot="18992282">
              <a:off x="7076149" y="3198393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sort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57C854B-99B7-F846-A901-57F110E6C957}"/>
                </a:ext>
              </a:extLst>
            </p:cNvPr>
            <p:cNvSpPr txBox="1"/>
            <p:nvPr/>
          </p:nvSpPr>
          <p:spPr>
            <a:xfrm rot="18992282">
              <a:off x="6310795" y="3223591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group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DBBE5AC-E98B-254A-BAD8-E206232DF347}"/>
                </a:ext>
              </a:extLst>
            </p:cNvPr>
            <p:cNvSpPr txBox="1"/>
            <p:nvPr/>
          </p:nvSpPr>
          <p:spPr>
            <a:xfrm rot="18992282">
              <a:off x="5195414" y="3192245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sort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CBE3F94-1EFB-714A-9C4A-4510A39B2C3A}"/>
                </a:ext>
              </a:extLst>
            </p:cNvPr>
            <p:cNvSpPr txBox="1"/>
            <p:nvPr/>
          </p:nvSpPr>
          <p:spPr>
            <a:xfrm rot="18992282">
              <a:off x="8058590" y="3165305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project</a:t>
              </a:r>
            </a:p>
          </p:txBody>
        </p:sp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1EECF022-FD43-B044-AACB-882523CF7B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511" b="76972"/>
          <a:stretch/>
        </p:blipFill>
        <p:spPr>
          <a:xfrm>
            <a:off x="885604" y="1607160"/>
            <a:ext cx="7162801" cy="540402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8347EF5B-DD1E-8442-99CD-B6DCE8D7A013}"/>
              </a:ext>
            </a:extLst>
          </p:cNvPr>
          <p:cNvSpPr txBox="1"/>
          <p:nvPr/>
        </p:nvSpPr>
        <p:spPr>
          <a:xfrm>
            <a:off x="6330841" y="6364810"/>
            <a:ext cx="29437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EB641B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Syntax somewhat different when called from within Python3 (using </a:t>
            </a: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EB641B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pymongo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EB641B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8093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AC0618-121E-2B44-BC89-BD58E5ADA7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686800" cy="857250"/>
          </a:xfrm>
        </p:spPr>
        <p:txBody>
          <a:bodyPr>
            <a:normAutofit fontScale="90000"/>
          </a:bodyPr>
          <a:lstStyle/>
          <a:p>
            <a:r>
              <a:rPr lang="en-US" dirty="0"/>
              <a:t>Multiple Agg. with Adv. Projection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DF1134-03DF-3847-8C90-DAFF972739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067" y="2362200"/>
            <a:ext cx="8534400" cy="3394472"/>
          </a:xfrm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US" dirty="0"/>
              <a:t>If we wanted to nest the name of the city and population into a nested doc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aggregate( [ </a:t>
            </a:r>
          </a:p>
          <a:p>
            <a:pPr marL="0" indent="0">
              <a:buNone/>
            </a:pPr>
            <a:r>
              <a:rPr lang="en-US" dirty="0"/>
              <a:t>{ $group: { _id: { state: "$state", city: "$city" }, pop: { $sum: "$pop" } } }, </a:t>
            </a:r>
          </a:p>
          <a:p>
            <a:pPr marL="0" indent="0">
              <a:buNone/>
            </a:pPr>
            <a:r>
              <a:rPr lang="en-US" dirty="0"/>
              <a:t>{ $sort: { pop: -1 } }, </a:t>
            </a:r>
          </a:p>
          <a:p>
            <a:pPr marL="0" indent="0">
              <a:buNone/>
            </a:pPr>
            <a:r>
              <a:rPr lang="en-US" dirty="0"/>
              <a:t>{ $group: { _id : "$_</a:t>
            </a:r>
            <a:r>
              <a:rPr lang="en-US" dirty="0" err="1"/>
              <a:t>id.state</a:t>
            </a:r>
            <a:r>
              <a:rPr lang="en-US" dirty="0"/>
              <a:t>", </a:t>
            </a:r>
            <a:r>
              <a:rPr lang="en-US" dirty="0" err="1"/>
              <a:t>bigCity</a:t>
            </a:r>
            <a:r>
              <a:rPr lang="en-US" dirty="0"/>
              <a:t>: { $first: "$_</a:t>
            </a:r>
            <a:r>
              <a:rPr lang="en-US" dirty="0" err="1"/>
              <a:t>id.city</a:t>
            </a:r>
            <a:r>
              <a:rPr lang="en-US" dirty="0"/>
              <a:t>" }, </a:t>
            </a:r>
            <a:r>
              <a:rPr lang="en-US" dirty="0" err="1"/>
              <a:t>bigPop</a:t>
            </a:r>
            <a:r>
              <a:rPr lang="en-US" dirty="0"/>
              <a:t>: { $first: "$pop" } } }, </a:t>
            </a:r>
          </a:p>
          <a:p>
            <a:pPr marL="0" indent="0">
              <a:buNone/>
            </a:pPr>
            <a:r>
              <a:rPr lang="en-US" dirty="0"/>
              <a:t>{ $sort : {</a:t>
            </a:r>
            <a:r>
              <a:rPr lang="en-US" dirty="0" err="1"/>
              <a:t>bigPop</a:t>
            </a:r>
            <a:r>
              <a:rPr lang="en-US" dirty="0"/>
              <a:t> : -1} },</a:t>
            </a:r>
          </a:p>
          <a:p>
            <a:pPr marL="0" indent="0">
              <a:buNone/>
            </a:pPr>
            <a:r>
              <a:rPr lang="en-US" b="1" dirty="0"/>
              <a:t>{ $project : { _id : 0, state : "$_id", </a:t>
            </a:r>
            <a:r>
              <a:rPr lang="en-US" b="1" dirty="0" err="1"/>
              <a:t>bigCityDeets</a:t>
            </a:r>
            <a:r>
              <a:rPr lang="en-US" b="1" dirty="0"/>
              <a:t>: { name: "$</a:t>
            </a:r>
            <a:r>
              <a:rPr lang="en-US" b="1" dirty="0" err="1"/>
              <a:t>bigCity</a:t>
            </a:r>
            <a:r>
              <a:rPr lang="en-US" b="1" dirty="0"/>
              <a:t>", pop: "$</a:t>
            </a:r>
            <a:r>
              <a:rPr lang="en-US" b="1" dirty="0" err="1"/>
              <a:t>bigPop</a:t>
            </a:r>
            <a:r>
              <a:rPr lang="en-US" b="1" dirty="0"/>
              <a:t>" } } }</a:t>
            </a:r>
          </a:p>
          <a:p>
            <a:pPr marL="0" indent="0">
              <a:buNone/>
            </a:pPr>
            <a:r>
              <a:rPr lang="en-US" dirty="0"/>
              <a:t>] 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{ "state" : "IL", "</a:t>
            </a:r>
            <a:r>
              <a:rPr lang="en-US" dirty="0" err="1"/>
              <a:t>bigCityDeets</a:t>
            </a:r>
            <a:r>
              <a:rPr lang="en-US" dirty="0"/>
              <a:t>" : { "name" : "CHICAGO", "pop" : 2452177 } }</a:t>
            </a:r>
          </a:p>
          <a:p>
            <a:pPr marL="0" indent="0">
              <a:buNone/>
            </a:pPr>
            <a:r>
              <a:rPr lang="en-US" dirty="0"/>
              <a:t>{ "state" : "NY", "</a:t>
            </a:r>
            <a:r>
              <a:rPr lang="en-US" dirty="0" err="1"/>
              <a:t>bigCityDeets</a:t>
            </a:r>
            <a:r>
              <a:rPr lang="en-US" dirty="0"/>
              <a:t>" : { "name" : "BROOKLYN", "pop" : 2300504 } }</a:t>
            </a:r>
          </a:p>
          <a:p>
            <a:pPr marL="0" indent="0">
              <a:buNone/>
            </a:pPr>
            <a:r>
              <a:rPr lang="en-US" dirty="0"/>
              <a:t>{ "state" : "CA", "</a:t>
            </a:r>
            <a:r>
              <a:rPr lang="en-US" dirty="0" err="1"/>
              <a:t>bigCityDeets</a:t>
            </a:r>
            <a:r>
              <a:rPr lang="en-US" dirty="0"/>
              <a:t>" : { "name" : "LOS ANGELES", "pop" : 2102295 } }</a:t>
            </a:r>
          </a:p>
          <a:p>
            <a:pPr marL="0" indent="0">
              <a:buNone/>
            </a:pPr>
            <a:r>
              <a:rPr lang="en-US" dirty="0"/>
              <a:t>{ "state" : "TX", "</a:t>
            </a:r>
            <a:r>
              <a:rPr lang="en-US" dirty="0" err="1"/>
              <a:t>bigCityDeets</a:t>
            </a:r>
            <a:r>
              <a:rPr lang="en-US" dirty="0"/>
              <a:t>" : { "name" : "HOUSTON", "pop" : 2095918 } }</a:t>
            </a:r>
          </a:p>
          <a:p>
            <a:pPr marL="0" indent="0">
              <a:buNone/>
            </a:pPr>
            <a:r>
              <a:rPr lang="en-US" dirty="0"/>
              <a:t>{ "state" : "PA", "</a:t>
            </a:r>
            <a:r>
              <a:rPr lang="en-US" dirty="0" err="1"/>
              <a:t>bigCityDeets</a:t>
            </a:r>
            <a:r>
              <a:rPr lang="en-US" dirty="0"/>
              <a:t>" : { "name" : "PHILADELPHIA", "pop" : 1610956 } }</a:t>
            </a:r>
          </a:p>
          <a:p>
            <a:pPr marL="0" indent="0">
              <a:buNone/>
            </a:pPr>
            <a:r>
              <a:rPr lang="en-US" dirty="0"/>
              <a:t>…</a:t>
            </a:r>
          </a:p>
          <a:p>
            <a:endParaRPr lang="en-US" dirty="0"/>
          </a:p>
        </p:txBody>
      </p:sp>
      <p:sp>
        <p:nvSpPr>
          <p:cNvPr id="4" name="Rounded Rectangular Callout 3">
            <a:extLst>
              <a:ext uri="{FF2B5EF4-FFF2-40B4-BE49-F238E27FC236}">
                <a16:creationId xmlns:a16="http://schemas.microsoft.com/office/drawing/2014/main" id="{2E27F4A9-70C2-7B46-9BE3-7090105317AC}"/>
              </a:ext>
            </a:extLst>
          </p:cNvPr>
          <p:cNvSpPr/>
          <p:nvPr/>
        </p:nvSpPr>
        <p:spPr>
          <a:xfrm>
            <a:off x="7145027" y="2358508"/>
            <a:ext cx="1806754" cy="873509"/>
          </a:xfrm>
          <a:prstGeom prst="wedgeRoundRectCallout">
            <a:avLst>
              <a:gd name="adj1" fmla="val -50393"/>
              <a:gd name="adj2" fmla="val 106579"/>
              <a:gd name="adj3" fmla="val 16667"/>
            </a:avLst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Helvetica" pitchFamily="2" charset="0"/>
              </a:rPr>
              <a:t>Can construct new nested documents in output, unlike vanilla projection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B529F1-B65C-A34B-8C4F-4B70746A48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511" b="76972"/>
          <a:stretch/>
        </p:blipFill>
        <p:spPr>
          <a:xfrm>
            <a:off x="885604" y="1607160"/>
            <a:ext cx="7162801" cy="540402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9E57B58-9CF3-094D-AA13-2EEF8B5E811C}"/>
              </a:ext>
            </a:extLst>
          </p:cNvPr>
          <p:cNvSpPr txBox="1"/>
          <p:nvPr/>
        </p:nvSpPr>
        <p:spPr>
          <a:xfrm>
            <a:off x="6330841" y="6364810"/>
            <a:ext cx="29437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EB641B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Syntax somewhat different when called from within Python3 (using </a:t>
            </a: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EB641B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pymongo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EB641B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441355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49BB87-DCE9-2449-8227-9669B85D76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Advanced Projection vs. Vanilla Projection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F64DC2-57F4-5F4B-9B23-287B44468F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addition to excluding/including fields like in projection during retrieval (find), projection in the aggregation pipeline allows you to:</a:t>
            </a:r>
          </a:p>
          <a:p>
            <a:pPr lvl="1"/>
            <a:r>
              <a:rPr lang="en-US" dirty="0"/>
              <a:t>Rename fields</a:t>
            </a:r>
          </a:p>
          <a:p>
            <a:pPr lvl="1"/>
            <a:r>
              <a:rPr lang="en-US" dirty="0"/>
              <a:t>Redefine new fields using complex expressions on old fields</a:t>
            </a:r>
          </a:p>
          <a:p>
            <a:pPr lvl="1"/>
            <a:r>
              <a:rPr lang="en-US" dirty="0"/>
              <a:t>Reorganize fields into </a:t>
            </a:r>
            <a:r>
              <a:rPr lang="en-US" dirty="0" err="1"/>
              <a:t>nestings</a:t>
            </a:r>
            <a:r>
              <a:rPr lang="en-US" dirty="0"/>
              <a:t> or </a:t>
            </a:r>
            <a:r>
              <a:rPr lang="en-US" dirty="0" err="1"/>
              <a:t>unnestings</a:t>
            </a:r>
            <a:endParaRPr lang="en-US" dirty="0"/>
          </a:p>
          <a:p>
            <a:pPr lvl="1"/>
            <a:r>
              <a:rPr lang="en-US" dirty="0"/>
              <a:t>Reorganize fields into arrays or break down arrays</a:t>
            </a:r>
          </a:p>
          <a:p>
            <a:r>
              <a:rPr lang="en-US" dirty="0"/>
              <a:t>Try them at home!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6145223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A44BAC-B62A-8A4C-B02E-A0E7092E7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Aggregation Pipelines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974DA3-CB0B-0644-9AC9-B54C98AB04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59" y="1911976"/>
            <a:ext cx="3911600" cy="3737370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Composed of a linear </a:t>
            </a:r>
            <a:r>
              <a:rPr lang="en-US" i="1" dirty="0"/>
              <a:t>pipeline </a:t>
            </a:r>
            <a:r>
              <a:rPr lang="en-US" dirty="0"/>
              <a:t>of </a:t>
            </a:r>
            <a:r>
              <a:rPr lang="en-US" i="1" dirty="0"/>
              <a:t>stages</a:t>
            </a:r>
          </a:p>
          <a:p>
            <a:r>
              <a:rPr lang="en-US" dirty="0"/>
              <a:t>Each stage corresponds to one of:</a:t>
            </a:r>
          </a:p>
          <a:p>
            <a:pPr lvl="1"/>
            <a:r>
              <a:rPr lang="en-US" dirty="0"/>
              <a:t>match // first </a:t>
            </a:r>
            <a:r>
              <a:rPr lang="en-US" dirty="0" err="1"/>
              <a:t>arg</a:t>
            </a:r>
            <a:r>
              <a:rPr lang="en-US" dirty="0"/>
              <a:t> of find ( )</a:t>
            </a:r>
          </a:p>
          <a:p>
            <a:pPr lvl="1"/>
            <a:r>
              <a:rPr lang="en-US" dirty="0"/>
              <a:t>project // second </a:t>
            </a:r>
            <a:r>
              <a:rPr lang="en-US" dirty="0" err="1"/>
              <a:t>arg</a:t>
            </a:r>
            <a:r>
              <a:rPr lang="en-US" dirty="0"/>
              <a:t> of find ( ) but more expressiveness</a:t>
            </a:r>
          </a:p>
          <a:p>
            <a:pPr lvl="1"/>
            <a:r>
              <a:rPr lang="en-US" dirty="0"/>
              <a:t>sort/limit // same </a:t>
            </a:r>
          </a:p>
          <a:p>
            <a:pPr lvl="1"/>
            <a:r>
              <a:rPr lang="en-US" dirty="0"/>
              <a:t>group</a:t>
            </a:r>
          </a:p>
          <a:p>
            <a:pPr lvl="1"/>
            <a:r>
              <a:rPr lang="en-US" b="1" dirty="0"/>
              <a:t>unwind</a:t>
            </a:r>
          </a:p>
          <a:p>
            <a:pPr lvl="1"/>
            <a:r>
              <a:rPr lang="en-US" b="1" dirty="0"/>
              <a:t>lookup</a:t>
            </a:r>
          </a:p>
          <a:p>
            <a:pPr lvl="1"/>
            <a:r>
              <a:rPr lang="en-US" dirty="0"/>
              <a:t>… lots more!!</a:t>
            </a:r>
          </a:p>
          <a:p>
            <a:r>
              <a:rPr lang="en-US" dirty="0"/>
              <a:t>Each stage manipulates the existing collection in some way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5CAEED0C-E628-1F44-B73B-6CAADA70DE64}"/>
              </a:ext>
            </a:extLst>
          </p:cNvPr>
          <p:cNvSpPr txBox="1">
            <a:spLocks/>
          </p:cNvSpPr>
          <p:nvPr/>
        </p:nvSpPr>
        <p:spPr>
          <a:xfrm>
            <a:off x="5105400" y="3190205"/>
            <a:ext cx="3911600" cy="37373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Helvetica Neue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Helvetica Neue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Helvetica Neue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Syntax:</a:t>
            </a:r>
          </a:p>
          <a:p>
            <a:pPr marL="400050" lvl="1" indent="0">
              <a:buNone/>
            </a:pPr>
            <a:r>
              <a:rPr lang="en-US" dirty="0" err="1"/>
              <a:t>db.collection.aggregate</a:t>
            </a:r>
            <a:r>
              <a:rPr lang="en-US" dirty="0"/>
              <a:t> ( [</a:t>
            </a:r>
          </a:p>
          <a:p>
            <a:pPr marL="400050" lvl="1" indent="0">
              <a:buNone/>
            </a:pPr>
            <a:r>
              <a:rPr lang="en-US" dirty="0"/>
              <a:t> { $stage1Op: { } },</a:t>
            </a:r>
          </a:p>
          <a:p>
            <a:pPr marL="400050" lvl="1" indent="0">
              <a:buNone/>
            </a:pPr>
            <a:r>
              <a:rPr lang="en-US" dirty="0"/>
              <a:t> { $stage2Op: { } },</a:t>
            </a:r>
          </a:p>
          <a:p>
            <a:pPr marL="400050" lvl="1" indent="0">
              <a:buNone/>
            </a:pPr>
            <a:r>
              <a:rPr lang="en-US" dirty="0"/>
              <a:t>  …</a:t>
            </a:r>
          </a:p>
          <a:p>
            <a:pPr marL="400050" lvl="1" indent="0">
              <a:buNone/>
            </a:pPr>
            <a:r>
              <a:rPr lang="en-US" dirty="0"/>
              <a:t> { $</a:t>
            </a:r>
            <a:r>
              <a:rPr lang="en-US" dirty="0" err="1"/>
              <a:t>stageNOp</a:t>
            </a:r>
            <a:r>
              <a:rPr lang="en-US" dirty="0"/>
              <a:t>: { } }</a:t>
            </a:r>
          </a:p>
          <a:p>
            <a:pPr marL="400050" lvl="1" indent="0">
              <a:buNone/>
            </a:pPr>
            <a:r>
              <a:rPr lang="en-US" dirty="0"/>
              <a:t>] }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9717E0C-7EA9-3C4C-8DD0-5BEAE7A74134}"/>
              </a:ext>
            </a:extLst>
          </p:cNvPr>
          <p:cNvGrpSpPr/>
          <p:nvPr/>
        </p:nvGrpSpPr>
        <p:grpSpPr>
          <a:xfrm>
            <a:off x="4419600" y="1683376"/>
            <a:ext cx="4665440" cy="1212224"/>
            <a:chOff x="4419600" y="826126"/>
            <a:chExt cx="4665440" cy="1212224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B020E16E-BC97-0140-BD8F-9A32B110DDE2}"/>
                </a:ext>
              </a:extLst>
            </p:cNvPr>
            <p:cNvSpPr/>
            <p:nvPr/>
          </p:nvSpPr>
          <p:spPr>
            <a:xfrm>
              <a:off x="4419600" y="1581150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17707972-B815-9E41-8B5E-0C23B2F3F57E}"/>
                </a:ext>
              </a:extLst>
            </p:cNvPr>
            <p:cNvSpPr/>
            <p:nvPr/>
          </p:nvSpPr>
          <p:spPr>
            <a:xfrm>
              <a:off x="5334000" y="1581150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CB66BEC-6CF5-C645-A4B3-5C8ABC3E7697}"/>
                </a:ext>
              </a:extLst>
            </p:cNvPr>
            <p:cNvSpPr/>
            <p:nvPr/>
          </p:nvSpPr>
          <p:spPr>
            <a:xfrm>
              <a:off x="6248400" y="1581150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2A45B127-4A43-EF4D-A8F3-90D339FED28E}"/>
                </a:ext>
              </a:extLst>
            </p:cNvPr>
            <p:cNvSpPr/>
            <p:nvPr/>
          </p:nvSpPr>
          <p:spPr>
            <a:xfrm>
              <a:off x="7188200" y="1581150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3F9D607-DD7A-024F-B847-061D4ED9FE96}"/>
                </a:ext>
              </a:extLst>
            </p:cNvPr>
            <p:cNvSpPr/>
            <p:nvPr/>
          </p:nvSpPr>
          <p:spPr>
            <a:xfrm>
              <a:off x="8128000" y="1581150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B416EC9C-4C3D-6D40-BD09-D50F89029C4E}"/>
                </a:ext>
              </a:extLst>
            </p:cNvPr>
            <p:cNvCxnSpPr>
              <a:stCxn id="4" idx="6"/>
              <a:endCxn id="6" idx="2"/>
            </p:cNvCxnSpPr>
            <p:nvPr/>
          </p:nvCxnSpPr>
          <p:spPr>
            <a:xfrm>
              <a:off x="4876800" y="1809750"/>
              <a:ext cx="4572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B4FB1D96-3E19-A647-9381-FC6E2D925473}"/>
                </a:ext>
              </a:extLst>
            </p:cNvPr>
            <p:cNvCxnSpPr>
              <a:stCxn id="6" idx="6"/>
              <a:endCxn id="7" idx="2"/>
            </p:cNvCxnSpPr>
            <p:nvPr/>
          </p:nvCxnSpPr>
          <p:spPr>
            <a:xfrm>
              <a:off x="5791200" y="1809750"/>
              <a:ext cx="4572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6A0EDF10-B3FB-EB4D-80F7-37FD548CECF4}"/>
                </a:ext>
              </a:extLst>
            </p:cNvPr>
            <p:cNvCxnSpPr>
              <a:stCxn id="7" idx="6"/>
              <a:endCxn id="8" idx="2"/>
            </p:cNvCxnSpPr>
            <p:nvPr/>
          </p:nvCxnSpPr>
          <p:spPr>
            <a:xfrm>
              <a:off x="6705600" y="1809750"/>
              <a:ext cx="4826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09C4E484-740A-DC4E-AFDC-9BFED1C216A6}"/>
                </a:ext>
              </a:extLst>
            </p:cNvPr>
            <p:cNvCxnSpPr>
              <a:endCxn id="9" idx="2"/>
            </p:cNvCxnSpPr>
            <p:nvPr/>
          </p:nvCxnSpPr>
          <p:spPr>
            <a:xfrm>
              <a:off x="7696200" y="1809750"/>
              <a:ext cx="4318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0DAA7FB-0A4B-8B47-B170-43F43D179169}"/>
                </a:ext>
              </a:extLst>
            </p:cNvPr>
            <p:cNvSpPr txBox="1"/>
            <p:nvPr/>
          </p:nvSpPr>
          <p:spPr>
            <a:xfrm rot="18992282">
              <a:off x="4428677" y="1054836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match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BDE99B0-00DB-6748-8783-7F137E635149}"/>
                </a:ext>
              </a:extLst>
            </p:cNvPr>
            <p:cNvSpPr txBox="1"/>
            <p:nvPr/>
          </p:nvSpPr>
          <p:spPr>
            <a:xfrm rot="18992282">
              <a:off x="7188199" y="1064794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match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45B6568-25FF-FB48-9B66-BA0E9A9E984A}"/>
                </a:ext>
              </a:extLst>
            </p:cNvPr>
            <p:cNvSpPr txBox="1"/>
            <p:nvPr/>
          </p:nvSpPr>
          <p:spPr>
            <a:xfrm rot="18992282">
              <a:off x="6422845" y="108999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group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26D1B30-7D9F-C343-9B59-346489E75D09}"/>
                </a:ext>
              </a:extLst>
            </p:cNvPr>
            <p:cNvSpPr txBox="1"/>
            <p:nvPr/>
          </p:nvSpPr>
          <p:spPr>
            <a:xfrm rot="18992282">
              <a:off x="5307464" y="1058646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lookup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D6ADF96-357A-5B44-BB97-AECBCFE1F40E}"/>
                </a:ext>
              </a:extLst>
            </p:cNvPr>
            <p:cNvSpPr txBox="1"/>
            <p:nvPr/>
          </p:nvSpPr>
          <p:spPr>
            <a:xfrm rot="18992282">
              <a:off x="8170640" y="1031706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project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B6AC2AA1-C54F-434F-B7B0-C50053353515}"/>
                </a:ext>
              </a:extLst>
            </p:cNvPr>
            <p:cNvSpPr/>
            <p:nvPr/>
          </p:nvSpPr>
          <p:spPr>
            <a:xfrm>
              <a:off x="6099829" y="826126"/>
              <a:ext cx="457200" cy="4572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5573694A-ECC2-F34C-8720-6FF6A2D96F03}"/>
                </a:ext>
              </a:extLst>
            </p:cNvPr>
            <p:cNvCxnSpPr>
              <a:cxnSpLocks/>
              <a:stCxn id="6" idx="7"/>
              <a:endCxn id="25" idx="3"/>
            </p:cNvCxnSpPr>
            <p:nvPr/>
          </p:nvCxnSpPr>
          <p:spPr>
            <a:xfrm flipV="1">
              <a:off x="5724245" y="1216371"/>
              <a:ext cx="442539" cy="431734"/>
            </a:xfrm>
            <a:prstGeom prst="straightConnector1">
              <a:avLst/>
            </a:prstGeom>
            <a:ln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2B5A024F-1487-E644-A758-287F35BDFBE1}"/>
              </a:ext>
            </a:extLst>
          </p:cNvPr>
          <p:cNvSpPr txBox="1"/>
          <p:nvPr/>
        </p:nvSpPr>
        <p:spPr>
          <a:xfrm>
            <a:off x="6330841" y="6364810"/>
            <a:ext cx="29437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EB641B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Syntax somewhat different when called from within Python3 (using </a:t>
            </a: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EB641B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pymongo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EB641B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060661590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5A8BC-A148-BB4B-9947-750184E08C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229600" cy="857250"/>
          </a:xfrm>
        </p:spPr>
        <p:txBody>
          <a:bodyPr>
            <a:normAutofit/>
          </a:bodyPr>
          <a:lstStyle/>
          <a:p>
            <a:r>
              <a:rPr lang="en-US" dirty="0"/>
              <a:t>Unwinding Arrays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5E9F42-1CD6-1440-B770-35748FB70C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514600"/>
            <a:ext cx="4080934" cy="3394472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/>
              <a:t>Unwind expands an array by constructing documents one per element of the array</a:t>
            </a:r>
          </a:p>
          <a:p>
            <a:pPr marL="0" indent="0">
              <a:buNone/>
            </a:pPr>
            <a:r>
              <a:rPr lang="en-US" dirty="0"/>
              <a:t>    </a:t>
            </a:r>
            <a:r>
              <a:rPr lang="en-US" dirty="0">
                <a:solidFill>
                  <a:srgbClr val="FF0000"/>
                </a:solidFill>
              </a:rPr>
              <a:t>Somewhat like </a:t>
            </a:r>
            <a:r>
              <a:rPr lang="en-US" dirty="0" err="1">
                <a:solidFill>
                  <a:srgbClr val="FF0000"/>
                </a:solidFill>
              </a:rPr>
              <a:t>flatMap</a:t>
            </a:r>
            <a:r>
              <a:rPr lang="en-US" dirty="0">
                <a:solidFill>
                  <a:srgbClr val="FF0000"/>
                </a:solidFill>
              </a:rPr>
              <a:t> in Spark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Going back to our old example with an array of tags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Notice no relational analog here: no arrays so no unwinding</a:t>
            </a:r>
          </a:p>
          <a:p>
            <a:pPr marL="0" indent="0">
              <a:buNone/>
            </a:pPr>
            <a:r>
              <a:rPr lang="en-US" dirty="0"/>
              <a:t>[in fact, some RDBMSs do support arrays, but not in the rel. model]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444DBE-583C-C747-8A78-9209B3FA34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8" y="1339247"/>
            <a:ext cx="9144000" cy="55179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B7461CC-3535-354E-A71A-725F1DDA52AA}"/>
              </a:ext>
            </a:extLst>
          </p:cNvPr>
          <p:cNvSpPr txBox="1">
            <a:spLocks/>
          </p:cNvSpPr>
          <p:nvPr/>
        </p:nvSpPr>
        <p:spPr>
          <a:xfrm>
            <a:off x="4580468" y="2514600"/>
            <a:ext cx="4605867" cy="3394472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Helvetica Neue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Helvetica Neue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Helvetica Neue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900" dirty="0"/>
              <a:t>aggregate( [ </a:t>
            </a:r>
          </a:p>
          <a:p>
            <a:pPr marL="400050" lvl="1" indent="0">
              <a:buNone/>
            </a:pPr>
            <a:r>
              <a:rPr lang="en-US" sz="2200" dirty="0"/>
              <a:t>{ $unwind : "$tags" }, </a:t>
            </a:r>
          </a:p>
          <a:p>
            <a:pPr marL="400050" lvl="1" indent="0">
              <a:buNone/>
            </a:pPr>
            <a:r>
              <a:rPr lang="en-US" sz="2200" dirty="0"/>
              <a:t>{ $project : {_id : 0, </a:t>
            </a:r>
            <a:r>
              <a:rPr lang="en-US" sz="2200" dirty="0" err="1"/>
              <a:t>instock</a:t>
            </a:r>
            <a:r>
              <a:rPr lang="en-US" sz="2200" dirty="0"/>
              <a:t>: 0}}  </a:t>
            </a:r>
          </a:p>
          <a:p>
            <a:pPr marL="0" indent="0">
              <a:buNone/>
            </a:pPr>
            <a:r>
              <a:rPr lang="en-US" sz="2400" dirty="0"/>
              <a:t>] )</a:t>
            </a:r>
          </a:p>
          <a:p>
            <a:pPr marL="0" indent="0">
              <a:buNone/>
            </a:pPr>
            <a:endParaRPr lang="en-US" sz="2900" dirty="0"/>
          </a:p>
          <a:p>
            <a:pPr marL="0" indent="0">
              <a:buNone/>
            </a:pPr>
            <a:r>
              <a:rPr lang="en-US" sz="2400" dirty="0"/>
              <a:t>{ "item" : "journal", "tags" : "blank", "dim" : [ 14, 21 ] }</a:t>
            </a:r>
          </a:p>
          <a:p>
            <a:pPr marL="0" indent="0">
              <a:buNone/>
            </a:pPr>
            <a:r>
              <a:rPr lang="en-US" sz="2400" dirty="0"/>
              <a:t>{ "item" : "journal", "tags" : "red", "dim" : [ 14, 21 ] }</a:t>
            </a:r>
          </a:p>
          <a:p>
            <a:pPr marL="0" indent="0">
              <a:buNone/>
            </a:pPr>
            <a:r>
              <a:rPr lang="en-US" sz="2400" dirty="0"/>
              <a:t>{ "item" : "notebook", "tags" : "red", "dim" : [ 14, 21 ] }</a:t>
            </a:r>
          </a:p>
          <a:p>
            <a:pPr marL="0" indent="0">
              <a:buNone/>
            </a:pPr>
            <a:r>
              <a:rPr lang="en-US" sz="2400" dirty="0"/>
              <a:t>{ "item" : "notebook", "tags" : "blank", "dim" : [ 14, 21 ] }</a:t>
            </a:r>
          </a:p>
          <a:p>
            <a:pPr marL="0" indent="0">
              <a:buNone/>
            </a:pPr>
            <a:r>
              <a:rPr lang="en-US" sz="2400" dirty="0"/>
              <a:t>{ "item" : "paper", "tags" : "red", "dim" : [ 14, 21 ] }</a:t>
            </a:r>
          </a:p>
          <a:p>
            <a:pPr marL="0" indent="0">
              <a:buNone/>
            </a:pPr>
            <a:r>
              <a:rPr lang="en-US" sz="2400" dirty="0"/>
              <a:t>{ "item" : "paper", "tags" : "blank", "dim" : [ 14, 21 ] }</a:t>
            </a:r>
          </a:p>
          <a:p>
            <a:pPr marL="0" indent="0">
              <a:buNone/>
            </a:pPr>
            <a:r>
              <a:rPr lang="en-US" sz="2400" dirty="0"/>
              <a:t>{ "item" : "paper", "tags" : "plain", "dim" : [ 14, 21 ] }</a:t>
            </a:r>
          </a:p>
          <a:p>
            <a:pPr marL="0" indent="0">
              <a:buNone/>
            </a:pPr>
            <a:r>
              <a:rPr lang="en-US" sz="2400" dirty="0"/>
              <a:t>{ "item" : "planner", "tags" : "blank", "dim" : [ 22.85, 30 ] }</a:t>
            </a:r>
          </a:p>
          <a:p>
            <a:pPr marL="0" indent="0">
              <a:buNone/>
            </a:pPr>
            <a:r>
              <a:rPr lang="en-US" sz="2400" dirty="0"/>
              <a:t>{ "item" : "planner", "tags" : "red", "dim" : [ 22.85, 30 ] }</a:t>
            </a:r>
          </a:p>
          <a:p>
            <a:pPr marL="0" indent="0">
              <a:buNone/>
            </a:pPr>
            <a:r>
              <a:rPr lang="en-US" sz="2400" dirty="0"/>
              <a:t>{ "item" : "postcard", "tags" : "blue", "dim" : [ 10, 15.25 ] 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59239B-9D45-0E43-A0A8-11599F6FCC44}"/>
              </a:ext>
            </a:extLst>
          </p:cNvPr>
          <p:cNvSpPr txBox="1"/>
          <p:nvPr/>
        </p:nvSpPr>
        <p:spPr>
          <a:xfrm>
            <a:off x="6330841" y="6364810"/>
            <a:ext cx="29437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EB641B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Syntax somewhat different when called from within Python3 (using </a:t>
            </a: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EB641B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pymongo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EB641B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776753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97ECCD7-4614-6745-A770-2897DB6E77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200" dirty="0"/>
              <a:t>Why might parallel databases be considered ineffective for analyzing social network data?</a:t>
            </a:r>
          </a:p>
          <a:p>
            <a:pPr marL="735013" lvl="1" indent="-342900">
              <a:buFont typeface="+mj-lt"/>
              <a:buAutoNum type="arabicPeriod"/>
            </a:pPr>
            <a:r>
              <a:rPr lang="en-US" sz="1800" dirty="0"/>
              <a:t>Social network analysis relies solely on relational data models</a:t>
            </a:r>
          </a:p>
          <a:p>
            <a:pPr marL="735013" lvl="1" indent="-342900">
              <a:buFont typeface="+mj-lt"/>
              <a:buAutoNum type="arabicPeriod"/>
            </a:pPr>
            <a:r>
              <a:rPr lang="en-US" sz="1800" dirty="0"/>
              <a:t>The analysis often requires interleaving relational-like operations with non-relational tasks, such as data cleaning</a:t>
            </a:r>
          </a:p>
          <a:p>
            <a:pPr marL="735013" lvl="1" indent="-342900">
              <a:buFont typeface="+mj-lt"/>
              <a:buAutoNum type="arabicPeriod"/>
            </a:pPr>
            <a:r>
              <a:rPr lang="en-US" sz="1800" dirty="0"/>
              <a:t>User-defined functions are not helpful in social network analysis</a:t>
            </a:r>
          </a:p>
          <a:p>
            <a:pPr marL="735013" lvl="1" indent="-342900">
              <a:buFont typeface="+mj-lt"/>
              <a:buAutoNum type="arabicPeriod"/>
            </a:pPr>
            <a:r>
              <a:rPr lang="en-US" sz="1800" dirty="0"/>
              <a:t>Parallel databases are specifically designed for social network analysis</a:t>
            </a:r>
          </a:p>
          <a:p>
            <a:endParaRPr lang="en-US" sz="2200" dirty="0"/>
          </a:p>
          <a:p>
            <a:r>
              <a:rPr lang="en-US" sz="2200" dirty="0"/>
              <a:t>Considering the need for interoperability among different systems, which of the following is an increasingly important requirement?</a:t>
            </a:r>
          </a:p>
          <a:p>
            <a:pPr marL="735013" lvl="1" indent="-342900">
              <a:buFont typeface="+mj-lt"/>
              <a:buAutoNum type="arabicPeriod"/>
            </a:pPr>
            <a:r>
              <a:rPr lang="en-US" sz="1800" dirty="0"/>
              <a:t>Reducing the variety of data models supported</a:t>
            </a:r>
          </a:p>
          <a:p>
            <a:pPr marL="735013" lvl="1" indent="-342900">
              <a:buFont typeface="+mj-lt"/>
              <a:buAutoNum type="arabicPeriod"/>
            </a:pPr>
            <a:r>
              <a:rPr lang="en-US" sz="1800" dirty="0"/>
              <a:t>Limiting systems to either SQL or NoSQL query languages</a:t>
            </a:r>
          </a:p>
          <a:p>
            <a:pPr marL="735013" lvl="1" indent="-342900">
              <a:buFont typeface="+mj-lt"/>
              <a:buAutoNum type="arabicPeriod"/>
            </a:pPr>
            <a:r>
              <a:rPr lang="en-US" sz="1800" dirty="0"/>
              <a:t>Ensuring that systems can work with each other, like Spark reading data from various storage systems</a:t>
            </a:r>
          </a:p>
          <a:p>
            <a:pPr marL="735013" lvl="1" indent="-342900">
              <a:buFont typeface="+mj-lt"/>
              <a:buAutoNum type="arabicPeriod"/>
            </a:pPr>
            <a:r>
              <a:rPr lang="en-US" sz="1800" dirty="0"/>
              <a:t>Focusing solely on parallel databases for all use cases</a:t>
            </a:r>
          </a:p>
          <a:p>
            <a:endParaRPr lang="en-US" sz="2200" dirty="0"/>
          </a:p>
          <a:p>
            <a:endParaRPr lang="en-US" sz="2000" dirty="0"/>
          </a:p>
        </p:txBody>
      </p:sp>
      <p:sp>
        <p:nvSpPr>
          <p:cNvPr id="36864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2465439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5A8BC-A148-BB4B-9947-750184E08C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229600" cy="857250"/>
          </a:xfrm>
        </p:spPr>
        <p:txBody>
          <a:bodyPr>
            <a:normAutofit/>
          </a:bodyPr>
          <a:lstStyle/>
          <a:p>
            <a:r>
              <a:rPr lang="en-US" dirty="0"/>
              <a:t>Unwind: A Common Template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5E9F42-1CD6-1440-B770-35748FB70C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43" y="2289628"/>
            <a:ext cx="8229600" cy="3394472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r>
              <a:rPr lang="en-US" dirty="0"/>
              <a:t>Q: Imagine if we want to find sum of </a:t>
            </a:r>
            <a:r>
              <a:rPr lang="en-US" dirty="0" err="1"/>
              <a:t>qtys</a:t>
            </a:r>
            <a:r>
              <a:rPr lang="en-US" dirty="0"/>
              <a:t> across items. How would we do this?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 common recipe in MQL queries is to </a:t>
            </a:r>
            <a:r>
              <a:rPr lang="en-US" i="1" dirty="0"/>
              <a:t>unwind</a:t>
            </a:r>
            <a:r>
              <a:rPr lang="en-US" dirty="0"/>
              <a:t> and then </a:t>
            </a:r>
            <a:r>
              <a:rPr lang="en-US" i="1" dirty="0"/>
              <a:t>group by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aggregate( [ </a:t>
            </a:r>
          </a:p>
          <a:p>
            <a:pPr marL="0" indent="0">
              <a:buNone/>
            </a:pPr>
            <a:r>
              <a:rPr lang="en-US" dirty="0"/>
              <a:t>	{ $unwind : "$</a:t>
            </a:r>
            <a:r>
              <a:rPr lang="en-US" dirty="0" err="1"/>
              <a:t>instock</a:t>
            </a:r>
            <a:r>
              <a:rPr lang="en-US" dirty="0"/>
              <a:t>" },  </a:t>
            </a:r>
          </a:p>
          <a:p>
            <a:pPr marL="0" indent="0">
              <a:buNone/>
            </a:pPr>
            <a:r>
              <a:rPr lang="en-US" dirty="0"/>
              <a:t>	{ $group : {_id : "$item", </a:t>
            </a:r>
            <a:r>
              <a:rPr lang="en-US" dirty="0" err="1"/>
              <a:t>totalqty</a:t>
            </a:r>
            <a:r>
              <a:rPr lang="en-US" dirty="0"/>
              <a:t> : {$sum : "$</a:t>
            </a:r>
            <a:r>
              <a:rPr lang="en-US" dirty="0" err="1"/>
              <a:t>instock.qty</a:t>
            </a:r>
            <a:r>
              <a:rPr lang="en-US" dirty="0"/>
              <a:t>"}}} </a:t>
            </a:r>
          </a:p>
          <a:p>
            <a:pPr marL="0" indent="0">
              <a:buNone/>
            </a:pPr>
            <a:r>
              <a:rPr lang="en-US" dirty="0"/>
              <a:t>] )</a:t>
            </a:r>
          </a:p>
          <a:p>
            <a:pPr marL="400050" lvl="1" indent="0">
              <a:buNone/>
            </a:pPr>
            <a:endParaRPr lang="en-US" sz="1700" dirty="0"/>
          </a:p>
          <a:p>
            <a:pPr marL="400050" lvl="1" indent="0">
              <a:buNone/>
            </a:pPr>
            <a:r>
              <a:rPr lang="en-US" sz="1700" dirty="0"/>
              <a:t>{ "_id" : "notebook", "</a:t>
            </a:r>
            <a:r>
              <a:rPr lang="en-US" sz="1700" dirty="0" err="1"/>
              <a:t>totalqty</a:t>
            </a:r>
            <a:r>
              <a:rPr lang="en-US" sz="1700" dirty="0"/>
              <a:t>" : 5 }</a:t>
            </a:r>
          </a:p>
          <a:p>
            <a:pPr marL="400050" lvl="1" indent="0">
              <a:buNone/>
            </a:pPr>
            <a:r>
              <a:rPr lang="en-US" sz="1700" dirty="0"/>
              <a:t>{ "_id" : "postcard", "</a:t>
            </a:r>
            <a:r>
              <a:rPr lang="en-US" sz="1700" dirty="0" err="1"/>
              <a:t>totalqty</a:t>
            </a:r>
            <a:r>
              <a:rPr lang="en-US" sz="1700" dirty="0"/>
              <a:t>" : 50 }</a:t>
            </a:r>
          </a:p>
          <a:p>
            <a:pPr marL="400050" lvl="1" indent="0">
              <a:buNone/>
            </a:pPr>
            <a:r>
              <a:rPr lang="en-US" sz="1700" dirty="0"/>
              <a:t>{ "_id" : "journal", "</a:t>
            </a:r>
            <a:r>
              <a:rPr lang="en-US" sz="1700" dirty="0" err="1"/>
              <a:t>totalqty</a:t>
            </a:r>
            <a:r>
              <a:rPr lang="en-US" sz="1700" dirty="0"/>
              <a:t>" : 20 }</a:t>
            </a:r>
          </a:p>
          <a:p>
            <a:pPr marL="400050" lvl="1" indent="0">
              <a:buNone/>
            </a:pPr>
            <a:r>
              <a:rPr lang="en-US" sz="1700" dirty="0"/>
              <a:t>{ "_id" : "planner", "</a:t>
            </a:r>
            <a:r>
              <a:rPr lang="en-US" sz="1700" dirty="0" err="1"/>
              <a:t>totalqty</a:t>
            </a:r>
            <a:r>
              <a:rPr lang="en-US" sz="1700" dirty="0"/>
              <a:t>" : 45 }</a:t>
            </a:r>
          </a:p>
          <a:p>
            <a:pPr marL="400050" lvl="1" indent="0">
              <a:buNone/>
            </a:pPr>
            <a:r>
              <a:rPr lang="en-US" sz="1700" dirty="0"/>
              <a:t>{ "_id" : "paper", "</a:t>
            </a:r>
            <a:r>
              <a:rPr lang="en-US" sz="1700" dirty="0" err="1"/>
              <a:t>totalqty</a:t>
            </a:r>
            <a:r>
              <a:rPr lang="en-US" sz="1700" dirty="0"/>
              <a:t>" : 75 }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444DBE-583C-C747-8A78-9209B3FA34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10028"/>
            <a:ext cx="9144000" cy="55179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7E8A890-0E59-D241-AD93-1CD8C2CC08F0}"/>
              </a:ext>
            </a:extLst>
          </p:cNvPr>
          <p:cNvSpPr txBox="1"/>
          <p:nvPr/>
        </p:nvSpPr>
        <p:spPr>
          <a:xfrm>
            <a:off x="6330841" y="6364810"/>
            <a:ext cx="29437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EB641B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Syntax somewhat different when called from within Python3 (using </a:t>
            </a: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EB641B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pymongo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EB641B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523604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8E6ACA-94DC-F447-BD21-FC6AEE8C3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5421"/>
            <a:ext cx="8229600" cy="857250"/>
          </a:xfrm>
        </p:spPr>
        <p:txBody>
          <a:bodyPr/>
          <a:lstStyle/>
          <a:p>
            <a:r>
              <a:rPr lang="en-US" dirty="0"/>
              <a:t>Looking Up Other Collections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A1B76C-AB5D-EF45-8562-3755229313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0867" y="2133600"/>
            <a:ext cx="4267200" cy="3733800"/>
          </a:xfrm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US" sz="1600" dirty="0"/>
              <a:t>{ $lookup: { </a:t>
            </a:r>
          </a:p>
          <a:p>
            <a:pPr marL="800100" lvl="2" indent="0">
              <a:buNone/>
            </a:pPr>
            <a:r>
              <a:rPr lang="en-US" dirty="0"/>
              <a:t>from: &lt;collection to join&gt;, </a:t>
            </a:r>
          </a:p>
          <a:p>
            <a:pPr marL="800100" lvl="2" indent="0">
              <a:buNone/>
            </a:pPr>
            <a:r>
              <a:rPr lang="en-US" dirty="0" err="1"/>
              <a:t>localField</a:t>
            </a:r>
            <a:r>
              <a:rPr lang="en-US" dirty="0"/>
              <a:t>: &lt;referencing field&gt;, </a:t>
            </a:r>
          </a:p>
          <a:p>
            <a:pPr marL="800100" lvl="2" indent="0">
              <a:buNone/>
            </a:pPr>
            <a:r>
              <a:rPr lang="en-US" dirty="0" err="1"/>
              <a:t>foreignField</a:t>
            </a:r>
            <a:r>
              <a:rPr lang="en-US" dirty="0"/>
              <a:t>: &lt;referenced field&gt;, </a:t>
            </a:r>
          </a:p>
          <a:p>
            <a:pPr marL="800100" lvl="2" indent="0">
              <a:buNone/>
            </a:pPr>
            <a:r>
              <a:rPr lang="en-US" dirty="0"/>
              <a:t>as: &lt;output array field&gt; </a:t>
            </a:r>
          </a:p>
          <a:p>
            <a:pPr marL="400050" lvl="1" indent="0">
              <a:buNone/>
            </a:pPr>
            <a:r>
              <a:rPr lang="en-US" dirty="0"/>
              <a:t>} }</a:t>
            </a:r>
          </a:p>
          <a:p>
            <a:pPr marL="400050" lvl="1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Conceptually, for each document</a:t>
            </a:r>
          </a:p>
          <a:p>
            <a:r>
              <a:rPr lang="en-US" dirty="0"/>
              <a:t>find documents in other </a:t>
            </a:r>
            <a:r>
              <a:rPr lang="en-US" dirty="0" err="1"/>
              <a:t>coll</a:t>
            </a:r>
            <a:r>
              <a:rPr lang="en-US" dirty="0"/>
              <a:t> that join (equijoin)</a:t>
            </a:r>
          </a:p>
          <a:p>
            <a:pPr lvl="1"/>
            <a:r>
              <a:rPr lang="en-US" dirty="0"/>
              <a:t>local field must match foreign field</a:t>
            </a:r>
          </a:p>
          <a:p>
            <a:r>
              <a:rPr lang="en-US" dirty="0"/>
              <a:t>place each of them in an array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Thus, a left outer </a:t>
            </a:r>
            <a:r>
              <a:rPr lang="en-US" dirty="0" err="1"/>
              <a:t>equi</a:t>
            </a:r>
            <a:r>
              <a:rPr lang="en-US" dirty="0"/>
              <a:t>-join, with the join results stored in an array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Straightforward, but </a:t>
            </a:r>
            <a:r>
              <a:rPr lang="en-US" dirty="0" err="1"/>
              <a:t>kinda</a:t>
            </a:r>
            <a:r>
              <a:rPr lang="en-US" dirty="0"/>
              <a:t> gross. Let’s see…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Say, for each item, I want to find other items located in the same location = self-join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8651A07-E6D0-A44F-BB68-6D8CA46C13AB}"/>
              </a:ext>
            </a:extLst>
          </p:cNvPr>
          <p:cNvSpPr txBox="1">
            <a:spLocks/>
          </p:cNvSpPr>
          <p:nvPr/>
        </p:nvSpPr>
        <p:spPr>
          <a:xfrm>
            <a:off x="4258733" y="2133600"/>
            <a:ext cx="4724400" cy="386715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Helvetica Neue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Helvetica Neue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Helvetica Neue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dirty="0" err="1"/>
              <a:t>db.inventory.aggregate</a:t>
            </a:r>
            <a:r>
              <a:rPr lang="en-US" sz="1200" dirty="0"/>
              <a:t>( [ </a:t>
            </a:r>
          </a:p>
          <a:p>
            <a:pPr marL="400050" lvl="1" indent="0">
              <a:buNone/>
            </a:pPr>
            <a:r>
              <a:rPr lang="en-US" sz="1200" dirty="0"/>
              <a:t>{ $lookup : {from : "inventory", </a:t>
            </a:r>
            <a:r>
              <a:rPr lang="en-US" sz="1200" dirty="0" err="1"/>
              <a:t>localField</a:t>
            </a:r>
            <a:r>
              <a:rPr lang="en-US" sz="1200" dirty="0"/>
              <a:t>: "</a:t>
            </a:r>
            <a:r>
              <a:rPr lang="en-US" sz="1200" dirty="0" err="1"/>
              <a:t>instock.loc</a:t>
            </a:r>
            <a:r>
              <a:rPr lang="en-US" sz="1200" dirty="0"/>
              <a:t>", </a:t>
            </a:r>
            <a:r>
              <a:rPr lang="en-US" sz="1200" dirty="0" err="1"/>
              <a:t>foreignField</a:t>
            </a:r>
            <a:r>
              <a:rPr lang="en-US" sz="1200" dirty="0"/>
              <a:t>: "</a:t>
            </a:r>
            <a:r>
              <a:rPr lang="en-US" sz="1200" dirty="0" err="1"/>
              <a:t>instock.loc</a:t>
            </a:r>
            <a:r>
              <a:rPr lang="en-US" sz="1200" dirty="0"/>
              <a:t>", as:"</a:t>
            </a:r>
            <a:r>
              <a:rPr lang="en-US" sz="1200" dirty="0" err="1"/>
              <a:t>otheritems</a:t>
            </a:r>
            <a:r>
              <a:rPr lang="en-US" sz="1200" dirty="0"/>
              <a:t>"}},  </a:t>
            </a:r>
          </a:p>
          <a:p>
            <a:pPr marL="400050" lvl="1" indent="0">
              <a:buNone/>
            </a:pPr>
            <a:r>
              <a:rPr lang="en-US" sz="1200" dirty="0"/>
              <a:t>{ $project : {_id : 0, tags : 0, dim : 0}} </a:t>
            </a:r>
          </a:p>
          <a:p>
            <a:pPr marL="0" indent="0">
              <a:buNone/>
            </a:pPr>
            <a:r>
              <a:rPr lang="en-US" sz="1200" dirty="0"/>
              <a:t>] )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{ "item" : "journal", "</a:t>
            </a:r>
            <a:r>
              <a:rPr lang="en-US" sz="1200" dirty="0" err="1"/>
              <a:t>instock</a:t>
            </a:r>
            <a:r>
              <a:rPr lang="en-US" sz="1200" dirty="0"/>
              <a:t>" : [ { "loc" : "A", "qty" : 5 }, { "loc" : "C", "qty" : 15 } ], "</a:t>
            </a:r>
            <a:r>
              <a:rPr lang="en-US" sz="1200" dirty="0" err="1"/>
              <a:t>otheritems</a:t>
            </a:r>
            <a:r>
              <a:rPr lang="en-US" sz="1200" dirty="0"/>
              <a:t>" : [ </a:t>
            </a:r>
          </a:p>
          <a:p>
            <a:pPr marL="400050" lvl="1" indent="0">
              <a:buNone/>
            </a:pPr>
            <a:r>
              <a:rPr lang="en-US" sz="1200" dirty="0"/>
              <a:t>{ "_id" : </a:t>
            </a:r>
            <a:r>
              <a:rPr lang="en-US" sz="1200" dirty="0" err="1"/>
              <a:t>ObjectId</a:t>
            </a:r>
            <a:r>
              <a:rPr lang="en-US" sz="1200" dirty="0"/>
              <a:t>("5fb6f9605f0594e0227d3c24"), "item" : "journal", "</a:t>
            </a:r>
            <a:r>
              <a:rPr lang="en-US" sz="1200" dirty="0" err="1"/>
              <a:t>instock</a:t>
            </a:r>
            <a:r>
              <a:rPr lang="en-US" sz="1200" dirty="0"/>
              <a:t>" : [ { "loc" : "A", "qty" : 5 }, { "loc" : "C", "qty" : 15 } ], "tags" : [ "blank", "red" ], "dim" : [ 14, 21 ] }, </a:t>
            </a:r>
          </a:p>
          <a:p>
            <a:pPr marL="400050" lvl="1" indent="0">
              <a:buNone/>
            </a:pPr>
            <a:r>
              <a:rPr lang="en-US" sz="1200" dirty="0"/>
              <a:t>{ "_id" : </a:t>
            </a:r>
            <a:r>
              <a:rPr lang="en-US" sz="1200" dirty="0" err="1"/>
              <a:t>ObjectId</a:t>
            </a:r>
            <a:r>
              <a:rPr lang="en-US" sz="1200" dirty="0"/>
              <a:t>("5fb6f9605f0594e0227d3c25"), "item" : "notebook", "</a:t>
            </a:r>
            <a:r>
              <a:rPr lang="en-US" sz="1200" dirty="0" err="1"/>
              <a:t>instock</a:t>
            </a:r>
            <a:r>
              <a:rPr lang="en-US" sz="1200" dirty="0"/>
              <a:t>" : [ { "loc" : "C", "qty" : 5 } ], "tags" : [ "red", "blank" ], "dim" : [ 14, 21 ] }, </a:t>
            </a:r>
          </a:p>
          <a:p>
            <a:pPr marL="400050" lvl="1" indent="0">
              <a:buNone/>
            </a:pPr>
            <a:r>
              <a:rPr lang="en-US" sz="1200" dirty="0"/>
              <a:t>{ "_id" : </a:t>
            </a:r>
            <a:r>
              <a:rPr lang="en-US" sz="1200" dirty="0" err="1"/>
              <a:t>ObjectId</a:t>
            </a:r>
            <a:r>
              <a:rPr lang="en-US" sz="1200" dirty="0"/>
              <a:t>("5fb6f9605f0594e0227d3c26"), "item" : "paper", "</a:t>
            </a:r>
            <a:r>
              <a:rPr lang="en-US" sz="1200" dirty="0" err="1"/>
              <a:t>instock</a:t>
            </a:r>
            <a:r>
              <a:rPr lang="en-US" sz="1200" dirty="0"/>
              <a:t>" : [ { "loc" : "A", "qty" : 60 }, { "loc" : "B", "qty" : 15 } ], "tags" : [ "red", "blank", "plain" ], "dim" : [ 14, 21 ] }, </a:t>
            </a:r>
          </a:p>
          <a:p>
            <a:pPr marL="400050" lvl="1" indent="0">
              <a:buNone/>
            </a:pPr>
            <a:r>
              <a:rPr lang="en-US" sz="1200" dirty="0"/>
              <a:t>…</a:t>
            </a:r>
          </a:p>
          <a:p>
            <a:pPr marL="400050" lvl="1" indent="0">
              <a:buNone/>
            </a:pPr>
            <a:r>
              <a:rPr lang="en-US" sz="1200" dirty="0"/>
              <a:t>] }</a:t>
            </a:r>
          </a:p>
          <a:p>
            <a:pPr marL="0" indent="0">
              <a:buNone/>
            </a:pPr>
            <a:r>
              <a:rPr lang="en-US" sz="1200" dirty="0"/>
              <a:t>And many other records!</a:t>
            </a:r>
          </a:p>
          <a:p>
            <a:pPr marL="0" indent="0">
              <a:buNone/>
            </a:pPr>
            <a:endParaRPr lang="en-US" sz="1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83422A8-E00B-B947-AB6C-5F315F9C10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37678"/>
            <a:ext cx="9144000" cy="55179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B1DEF7D-FFCA-1D46-A447-ACA8799B87F8}"/>
              </a:ext>
            </a:extLst>
          </p:cNvPr>
          <p:cNvSpPr txBox="1"/>
          <p:nvPr/>
        </p:nvSpPr>
        <p:spPr>
          <a:xfrm>
            <a:off x="6330841" y="6364810"/>
            <a:ext cx="29437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EB641B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Syntax somewhat different when called from within Python3 (using </a:t>
            </a: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EB641B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pymongo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EB641B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742913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3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6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CB5A11-15E8-FD46-AF80-05823C1CF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Lookup… after some more projection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CBC2ED-39D2-7145-B786-4046480CAD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601" y="2720586"/>
            <a:ext cx="7882467" cy="3886199"/>
          </a:xfrm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US" dirty="0" err="1"/>
              <a:t>db.inventory.aggregate</a:t>
            </a:r>
            <a:r>
              <a:rPr lang="en-US" dirty="0"/>
              <a:t>( [ </a:t>
            </a:r>
          </a:p>
          <a:p>
            <a:pPr marL="0" indent="0">
              <a:buNone/>
            </a:pPr>
            <a:r>
              <a:rPr lang="en-US" dirty="0"/>
              <a:t>{ $lookup : {</a:t>
            </a:r>
            <a:r>
              <a:rPr lang="en-US" dirty="0" err="1"/>
              <a:t>from:"inventory</a:t>
            </a:r>
            <a:r>
              <a:rPr lang="en-US" dirty="0"/>
              <a:t>", </a:t>
            </a:r>
            <a:r>
              <a:rPr lang="en-US" dirty="0" err="1"/>
              <a:t>localField</a:t>
            </a:r>
            <a:r>
              <a:rPr lang="en-US" dirty="0"/>
              <a:t>:"</a:t>
            </a:r>
            <a:r>
              <a:rPr lang="en-US" dirty="0" err="1"/>
              <a:t>instock.loc</a:t>
            </a:r>
            <a:r>
              <a:rPr lang="en-US" dirty="0"/>
              <a:t>", </a:t>
            </a:r>
            <a:r>
              <a:rPr lang="en-US" dirty="0" err="1"/>
              <a:t>foreignField</a:t>
            </a:r>
            <a:r>
              <a:rPr lang="en-US" dirty="0"/>
              <a:t>:"</a:t>
            </a:r>
            <a:r>
              <a:rPr lang="en-US" dirty="0" err="1"/>
              <a:t>instock.loc</a:t>
            </a:r>
            <a:r>
              <a:rPr lang="en-US" dirty="0"/>
              <a:t>", as:"</a:t>
            </a:r>
            <a:r>
              <a:rPr lang="en-US" dirty="0" err="1"/>
              <a:t>otheritems</a:t>
            </a:r>
            <a:r>
              <a:rPr lang="en-US" dirty="0"/>
              <a:t>"}},  </a:t>
            </a:r>
          </a:p>
          <a:p>
            <a:pPr marL="0" indent="0">
              <a:buNone/>
            </a:pPr>
            <a:r>
              <a:rPr lang="en-US" dirty="0"/>
              <a:t>{$project : {_id : 0, tags :0, dim :0, </a:t>
            </a:r>
            <a:r>
              <a:rPr lang="en-US" b="1" dirty="0"/>
              <a:t>"otheritems._id":0, "otheritems.tags":0, "otheritems.dim":0, "otheritems.instock.qty":0</a:t>
            </a:r>
            <a:r>
              <a:rPr lang="en-US" dirty="0"/>
              <a:t>}} ] 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{ "item" : "journal", "</a:t>
            </a:r>
            <a:r>
              <a:rPr lang="en-US" dirty="0" err="1"/>
              <a:t>instock</a:t>
            </a:r>
            <a:r>
              <a:rPr lang="en-US" dirty="0"/>
              <a:t>" : [ { "loc" : "A", "qty" : 5 }, { "loc" : "C", "qty" : 15 } ], "</a:t>
            </a:r>
            <a:r>
              <a:rPr lang="en-US" dirty="0" err="1"/>
              <a:t>otheritems</a:t>
            </a:r>
            <a:r>
              <a:rPr lang="en-US" dirty="0"/>
              <a:t>" : [ </a:t>
            </a:r>
          </a:p>
          <a:p>
            <a:pPr marL="400050" lvl="1" indent="0">
              <a:buNone/>
            </a:pPr>
            <a:r>
              <a:rPr lang="en-US" dirty="0"/>
              <a:t>{ "item" : "journal", "</a:t>
            </a:r>
            <a:r>
              <a:rPr lang="en-US" dirty="0" err="1"/>
              <a:t>instock</a:t>
            </a:r>
            <a:r>
              <a:rPr lang="en-US" dirty="0"/>
              <a:t>" : [ { "loc" : "A" }, { "loc" : "C" } ] }, </a:t>
            </a:r>
          </a:p>
          <a:p>
            <a:pPr marL="400050" lvl="1" indent="0">
              <a:buNone/>
            </a:pPr>
            <a:r>
              <a:rPr lang="en-US" dirty="0"/>
              <a:t>{ "item" : "notebook", "</a:t>
            </a:r>
            <a:r>
              <a:rPr lang="en-US" dirty="0" err="1"/>
              <a:t>instock</a:t>
            </a:r>
            <a:r>
              <a:rPr lang="en-US" dirty="0"/>
              <a:t>" : [ { "loc" : "C" } ] }, </a:t>
            </a:r>
          </a:p>
          <a:p>
            <a:pPr marL="400050" lvl="1" indent="0">
              <a:buNone/>
            </a:pPr>
            <a:r>
              <a:rPr lang="en-US" dirty="0"/>
              <a:t>{ "item" : "paper", "</a:t>
            </a:r>
            <a:r>
              <a:rPr lang="en-US" dirty="0" err="1"/>
              <a:t>instock</a:t>
            </a:r>
            <a:r>
              <a:rPr lang="en-US" dirty="0"/>
              <a:t>" : [ { "loc" : "A" }, { "loc" : "B" } ] }, </a:t>
            </a:r>
          </a:p>
          <a:p>
            <a:pPr marL="400050" lvl="1" indent="0">
              <a:buNone/>
            </a:pPr>
            <a:r>
              <a:rPr lang="en-US" dirty="0"/>
              <a:t>{ "item" : "planner", "</a:t>
            </a:r>
            <a:r>
              <a:rPr lang="en-US" dirty="0" err="1"/>
              <a:t>instock</a:t>
            </a:r>
            <a:r>
              <a:rPr lang="en-US" dirty="0"/>
              <a:t>" : [ { "loc" : "A" }, { "loc" : "B" } ] }, </a:t>
            </a:r>
          </a:p>
          <a:p>
            <a:pPr marL="400050" lvl="1" indent="0">
              <a:buNone/>
            </a:pPr>
            <a:r>
              <a:rPr lang="en-US" dirty="0"/>
              <a:t>{ "item" : "postcard", "</a:t>
            </a:r>
            <a:r>
              <a:rPr lang="en-US" dirty="0" err="1"/>
              <a:t>instock</a:t>
            </a:r>
            <a:r>
              <a:rPr lang="en-US" dirty="0"/>
              <a:t>" : [ { "loc" : "B" }, { "loc" : "C" } ] } ] }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{ "item" : "notebook", "</a:t>
            </a:r>
            <a:r>
              <a:rPr lang="en-US" dirty="0" err="1"/>
              <a:t>instock</a:t>
            </a:r>
            <a:r>
              <a:rPr lang="en-US" dirty="0"/>
              <a:t>" : [ { "loc" : "C", "qty" : 5 } ], "</a:t>
            </a:r>
            <a:r>
              <a:rPr lang="en-US" dirty="0" err="1"/>
              <a:t>otheritems</a:t>
            </a:r>
            <a:r>
              <a:rPr lang="en-US" dirty="0"/>
              <a:t>" : [ </a:t>
            </a:r>
          </a:p>
          <a:p>
            <a:pPr marL="400050" lvl="1" indent="0">
              <a:buNone/>
            </a:pPr>
            <a:r>
              <a:rPr lang="en-US" dirty="0"/>
              <a:t>{ "item" : "journal", "</a:t>
            </a:r>
            <a:r>
              <a:rPr lang="en-US" dirty="0" err="1"/>
              <a:t>instock</a:t>
            </a:r>
            <a:r>
              <a:rPr lang="en-US" dirty="0"/>
              <a:t>" : [ { "loc" : "A" }, { "loc" : "C" } ] }, </a:t>
            </a:r>
          </a:p>
          <a:p>
            <a:pPr marL="400050" lvl="1" indent="0">
              <a:buNone/>
            </a:pPr>
            <a:r>
              <a:rPr lang="en-US" dirty="0"/>
              <a:t>{ "item" : "notebook", "</a:t>
            </a:r>
            <a:r>
              <a:rPr lang="en-US" dirty="0" err="1"/>
              <a:t>instock</a:t>
            </a:r>
            <a:r>
              <a:rPr lang="en-US" dirty="0"/>
              <a:t>" : [ { "loc" : "C" } ] }, </a:t>
            </a:r>
          </a:p>
          <a:p>
            <a:pPr marL="400050" lvl="1" indent="0">
              <a:buNone/>
            </a:pPr>
            <a:r>
              <a:rPr lang="en-US" dirty="0"/>
              <a:t>{ "item" : "postcard", "</a:t>
            </a:r>
            <a:r>
              <a:rPr lang="en-US" dirty="0" err="1"/>
              <a:t>instock</a:t>
            </a:r>
            <a:r>
              <a:rPr lang="en-US" dirty="0"/>
              <a:t>" : [ { "loc" : "B" }, { "loc" : "C" } ] } ] }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…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6D7B50-2CCC-A34E-B626-E53E19C4F2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9897"/>
            <a:ext cx="9144000" cy="55179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84EF59D-9A7B-8541-9F06-965CF3159428}"/>
              </a:ext>
            </a:extLst>
          </p:cNvPr>
          <p:cNvSpPr txBox="1"/>
          <p:nvPr/>
        </p:nvSpPr>
        <p:spPr>
          <a:xfrm>
            <a:off x="6330841" y="6364810"/>
            <a:ext cx="29437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EB641B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Syntax somewhat different when called from within Python3 (using </a:t>
            </a: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EB641B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pymongo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EB641B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18297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2F0A46-BDF0-A546-A8E7-31C915F0C1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971" y="206639"/>
            <a:ext cx="8458200" cy="731838"/>
          </a:xfrm>
        </p:spPr>
        <p:txBody>
          <a:bodyPr>
            <a:normAutofit fontScale="90000"/>
          </a:bodyPr>
          <a:lstStyle/>
          <a:p>
            <a:r>
              <a:rPr lang="en-US" dirty="0"/>
              <a:t>Some Rules of Thumb when Writing Queries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EDBD85-E748-C442-B4D6-F19718515C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FC64CDB-57EB-4E48-B3E2-0C8A4BA8B2EC}"/>
              </a:ext>
            </a:extLst>
          </p:cNvPr>
          <p:cNvSpPr txBox="1">
            <a:spLocks/>
          </p:cNvSpPr>
          <p:nvPr/>
        </p:nvSpPr>
        <p:spPr>
          <a:xfrm>
            <a:off x="457200" y="2055284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Helvetica Neue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Helvetica Neue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Helvetica Neue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i="1" dirty="0"/>
          </a:p>
          <a:p>
            <a:r>
              <a:rPr lang="en-US" dirty="0"/>
              <a:t>$project is helpful if you want to construct or deconstruct </a:t>
            </a:r>
            <a:r>
              <a:rPr lang="en-US" dirty="0" err="1"/>
              <a:t>nestings</a:t>
            </a:r>
            <a:r>
              <a:rPr lang="en-US" dirty="0"/>
              <a:t> (in addition to removing fields or creating new ones)</a:t>
            </a:r>
          </a:p>
          <a:p>
            <a:r>
              <a:rPr lang="en-US" dirty="0"/>
              <a:t>$group is helpful to construct arrays (using $push or $</a:t>
            </a:r>
            <a:r>
              <a:rPr lang="en-US" dirty="0" err="1"/>
              <a:t>addToSet</a:t>
            </a:r>
            <a:r>
              <a:rPr lang="en-US" dirty="0"/>
              <a:t>)</a:t>
            </a:r>
          </a:p>
          <a:p>
            <a:r>
              <a:rPr lang="en-US" dirty="0"/>
              <a:t>$unwind is helpful for unwinding arrays</a:t>
            </a:r>
          </a:p>
          <a:p>
            <a:r>
              <a:rPr lang="en-US" dirty="0"/>
              <a:t>$lookup is your only hope for joins. Be prepared for a mess. Lots of $project needed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4713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63B81-CBB5-9247-B257-43AF47E69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MongoDB Query Language (MQL)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55B979-FD3F-EB41-AA0D-69D7A9E60B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9143" y="1288143"/>
            <a:ext cx="8534400" cy="5134427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Input = collections, output = collections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Very similar to Spark</a:t>
            </a:r>
          </a:p>
          <a:p>
            <a:endParaRPr lang="en-US" dirty="0"/>
          </a:p>
          <a:p>
            <a:r>
              <a:rPr lang="en-US" dirty="0"/>
              <a:t>Three main types of queries in the query language</a:t>
            </a:r>
          </a:p>
          <a:p>
            <a:pPr lvl="1"/>
            <a:r>
              <a:rPr lang="en-US" dirty="0"/>
              <a:t>Retrieval: Restricted SELECT-WHERE-ORDER BY-LIMIT type queries</a:t>
            </a:r>
          </a:p>
          <a:p>
            <a:pPr lvl="1"/>
            <a:r>
              <a:rPr lang="en-US" dirty="0"/>
              <a:t>Aggregation: A bit of a misnomer; a general pipeline of operators</a:t>
            </a:r>
          </a:p>
          <a:p>
            <a:pPr lvl="2"/>
            <a:r>
              <a:rPr lang="en-US" dirty="0"/>
              <a:t>Can capture Retrieval as a special case</a:t>
            </a:r>
          </a:p>
          <a:p>
            <a:pPr lvl="2"/>
            <a:r>
              <a:rPr lang="en-US" dirty="0"/>
              <a:t>But worth understanding Retrieval queries first…</a:t>
            </a:r>
          </a:p>
          <a:p>
            <a:pPr lvl="1"/>
            <a:r>
              <a:rPr lang="en-US" dirty="0">
                <a:solidFill>
                  <a:schemeClr val="accent2"/>
                </a:solidFill>
              </a:rPr>
              <a:t>Updates</a:t>
            </a:r>
          </a:p>
          <a:p>
            <a:pPr lvl="1"/>
            <a:endParaRPr lang="en-US" dirty="0"/>
          </a:p>
          <a:p>
            <a:endParaRPr lang="en-US" dirty="0"/>
          </a:p>
          <a:p>
            <a:r>
              <a:rPr lang="en-US" dirty="0"/>
              <a:t>All queries are invoked as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db.collection.operation1(…).operation2(…)…</a:t>
            </a:r>
          </a:p>
          <a:p>
            <a:pPr lvl="2"/>
            <a:r>
              <a:rPr lang="en-US" dirty="0"/>
              <a:t>collection: name of collection</a:t>
            </a:r>
          </a:p>
          <a:p>
            <a:pPr lvl="1"/>
            <a:r>
              <a:rPr lang="en-US" dirty="0"/>
              <a:t>Unlike SQL which lists many tables in a FROM clause, MQL is centered around manipulating a single collection </a:t>
            </a:r>
            <a:r>
              <a:rPr lang="en-US" dirty="0">
                <a:solidFill>
                  <a:schemeClr val="accent3"/>
                </a:solidFill>
              </a:rPr>
              <a:t>(like Spark)</a:t>
            </a:r>
          </a:p>
          <a:p>
            <a:pPr marL="392113" lvl="1" indent="0">
              <a:buNone/>
            </a:pPr>
            <a:endParaRPr lang="en-US" dirty="0"/>
          </a:p>
          <a:p>
            <a:pPr lvl="2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D53F4C-C65E-F246-9D69-F60ED9EADD8F}"/>
              </a:ext>
            </a:extLst>
          </p:cNvPr>
          <p:cNvSpPr txBox="1"/>
          <p:nvPr/>
        </p:nvSpPr>
        <p:spPr>
          <a:xfrm>
            <a:off x="6330841" y="6364810"/>
            <a:ext cx="29437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EB641B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Syntax somewhat different when called from within Python3 (using </a:t>
            </a: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EB641B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pymongo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EB641B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084862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F7F76D-8B41-6045-A57F-A8C3CD6E0C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229600" cy="857250"/>
          </a:xfrm>
        </p:spPr>
        <p:txBody>
          <a:bodyPr/>
          <a:lstStyle/>
          <a:p>
            <a:r>
              <a:rPr lang="en-US" dirty="0"/>
              <a:t>Update Queries: </a:t>
            </a:r>
            <a:r>
              <a:rPr lang="en-US" dirty="0" err="1"/>
              <a:t>InsertMany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07CFB4-DC8B-C343-97DD-34608617C1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3542" y="1752600"/>
            <a:ext cx="8229600" cy="3733800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/>
              <a:t>[Insert/Delete/Update] [One/Many]</a:t>
            </a:r>
          </a:p>
          <a:p>
            <a:pPr lvl="1"/>
            <a:r>
              <a:rPr lang="en-US" dirty="0"/>
              <a:t>Many is more general, so we’ll discuss that instead</a:t>
            </a:r>
          </a:p>
          <a:p>
            <a:pPr marL="457200" lvl="1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1600" dirty="0" err="1"/>
              <a:t>db.inventory.insertMany</a:t>
            </a:r>
            <a:r>
              <a:rPr lang="en-US" sz="1600" dirty="0"/>
              <a:t>( [    </a:t>
            </a:r>
          </a:p>
          <a:p>
            <a:pPr marL="0" indent="0">
              <a:buNone/>
            </a:pPr>
            <a:r>
              <a:rPr lang="en-US" sz="1600" dirty="0"/>
              <a:t>{ item: "journal", </a:t>
            </a:r>
            <a:r>
              <a:rPr lang="en-US" sz="1600" dirty="0" err="1"/>
              <a:t>instock</a:t>
            </a:r>
            <a:r>
              <a:rPr lang="en-US" sz="1600" dirty="0"/>
              <a:t>: [ { loc: "A", qty: 5 }, { loc: "C", qty: 15 } ], tags: ["blank", "red"], dim: [ 14, 21 ] },    </a:t>
            </a:r>
          </a:p>
          <a:p>
            <a:pPr marL="0" indent="0">
              <a:buNone/>
            </a:pPr>
            <a:r>
              <a:rPr lang="en-US" sz="1600" dirty="0"/>
              <a:t>{ item: "notebook", </a:t>
            </a:r>
            <a:r>
              <a:rPr lang="en-US" sz="1600" dirty="0" err="1"/>
              <a:t>instock</a:t>
            </a:r>
            <a:r>
              <a:rPr lang="en-US" sz="1600" dirty="0"/>
              <a:t>: [ { loc: "C", qty: 5 } ], tags: ["red", "blank"] , dim: [ 14, 21 ]},    </a:t>
            </a:r>
          </a:p>
          <a:p>
            <a:pPr marL="0" indent="0">
              <a:buNone/>
            </a:pPr>
            <a:r>
              <a:rPr lang="en-US" sz="1600" dirty="0"/>
              <a:t>{ item: "paper", </a:t>
            </a:r>
            <a:r>
              <a:rPr lang="en-US" sz="1600" dirty="0" err="1"/>
              <a:t>instock</a:t>
            </a:r>
            <a:r>
              <a:rPr lang="en-US" sz="1600" dirty="0"/>
              <a:t>: [ { loc: "A", qty: 60 }, { loc: "B", qty: 15 } ], tags: ["red", "blank", "plain"] , dim: [ 14, 21 ]},    </a:t>
            </a:r>
          </a:p>
          <a:p>
            <a:pPr marL="0" indent="0">
              <a:buNone/>
            </a:pPr>
            <a:r>
              <a:rPr lang="en-US" sz="1600" dirty="0"/>
              <a:t>{ item: "planner", </a:t>
            </a:r>
            <a:r>
              <a:rPr lang="en-US" sz="1600" dirty="0" err="1"/>
              <a:t>instock</a:t>
            </a:r>
            <a:r>
              <a:rPr lang="en-US" sz="1600" dirty="0"/>
              <a:t>: [ { loc: "A", qty: 40 }, { loc: "B", qty: 5 } ], tags: ["blank", "red"], dim: [ 22.85, 30 ] },    </a:t>
            </a:r>
          </a:p>
          <a:p>
            <a:pPr marL="0" indent="0">
              <a:buNone/>
            </a:pPr>
            <a:r>
              <a:rPr lang="en-US" sz="1600" dirty="0"/>
              <a:t>{ item: "postcard", </a:t>
            </a:r>
            <a:r>
              <a:rPr lang="en-US" sz="1600" dirty="0" err="1"/>
              <a:t>instock</a:t>
            </a:r>
            <a:r>
              <a:rPr lang="en-US" sz="1600" dirty="0"/>
              <a:t>: [ {loc: "B", qty: 15 }, { loc: "C", qty: 35 } ], tags: ["blue"] , dim: [ 10, 15.25 ] } </a:t>
            </a:r>
          </a:p>
          <a:p>
            <a:pPr marL="0" indent="0">
              <a:buNone/>
            </a:pPr>
            <a:r>
              <a:rPr lang="en-US" sz="1600" dirty="0"/>
              <a:t>] );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57150" indent="0">
              <a:buNone/>
            </a:pPr>
            <a:r>
              <a:rPr lang="en-US" dirty="0"/>
              <a:t>Several actions will be taken as part of this insert:</a:t>
            </a:r>
          </a:p>
          <a:p>
            <a:r>
              <a:rPr lang="en-US" dirty="0"/>
              <a:t>Will create inventory collection if absent [No schema specification/DDL needed!]</a:t>
            </a:r>
          </a:p>
          <a:p>
            <a:r>
              <a:rPr lang="en-US" dirty="0"/>
              <a:t>Will add the _id </a:t>
            </a:r>
            <a:r>
              <a:rPr lang="en-US" dirty="0" err="1"/>
              <a:t>attrib</a:t>
            </a:r>
            <a:r>
              <a:rPr lang="en-US" dirty="0"/>
              <a:t> to each document added (since it isn’t there)</a:t>
            </a:r>
          </a:p>
          <a:p>
            <a:r>
              <a:rPr lang="en-US" dirty="0"/>
              <a:t>_id will be the first field for each document by default</a:t>
            </a:r>
          </a:p>
          <a:p>
            <a:pPr marL="57150" indent="0">
              <a:buNone/>
            </a:pPr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8663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F7F76D-8B41-6045-A57F-A8C3CD6E0C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229600" cy="857250"/>
          </a:xfrm>
        </p:spPr>
        <p:txBody>
          <a:bodyPr/>
          <a:lstStyle/>
          <a:p>
            <a:r>
              <a:rPr lang="en-US" dirty="0"/>
              <a:t>Update Queries: </a:t>
            </a:r>
            <a:r>
              <a:rPr lang="en-US" dirty="0" err="1"/>
              <a:t>UpdateMany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07CFB4-DC8B-C343-97DD-34608617C1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3542" y="1752600"/>
            <a:ext cx="8229600" cy="3733800"/>
          </a:xfrm>
        </p:spPr>
        <p:txBody>
          <a:bodyPr>
            <a:normAutofit fontScale="92500" lnSpcReduction="20000"/>
          </a:bodyPr>
          <a:lstStyle/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Syntax: </a:t>
            </a:r>
            <a:r>
              <a:rPr lang="en-US" dirty="0" err="1"/>
              <a:t>updateMany</a:t>
            </a:r>
            <a:r>
              <a:rPr lang="en-US" dirty="0"/>
              <a:t> ( {&lt;condition&gt;}, {&lt;change&gt;}) </a:t>
            </a:r>
          </a:p>
          <a:p>
            <a:pPr marL="457200" lvl="1" indent="0">
              <a:buNone/>
            </a:pPr>
            <a:r>
              <a:rPr lang="en-US" dirty="0" err="1"/>
              <a:t>db.inventory.updateMany</a:t>
            </a:r>
            <a:r>
              <a:rPr lang="en-US" dirty="0"/>
              <a:t> ( </a:t>
            </a:r>
          </a:p>
          <a:p>
            <a:pPr marL="457200" lvl="1" indent="0">
              <a:buNone/>
            </a:pPr>
            <a:r>
              <a:rPr lang="en-US" dirty="0"/>
              <a:t>	{"dim.0": { $</a:t>
            </a:r>
            <a:r>
              <a:rPr lang="en-US" dirty="0" err="1"/>
              <a:t>lt</a:t>
            </a:r>
            <a:r>
              <a:rPr lang="en-US" dirty="0"/>
              <a:t>: 15 } }, </a:t>
            </a:r>
          </a:p>
          <a:p>
            <a:pPr marL="457200" lvl="1" indent="0">
              <a:buNone/>
            </a:pPr>
            <a:r>
              <a:rPr lang="en-US" dirty="0"/>
              <a:t>	{ $set: { "dim.0": 15, status: "</a:t>
            </a:r>
            <a:r>
              <a:rPr lang="en-US" dirty="0" err="1"/>
              <a:t>InvalidWidth</a:t>
            </a:r>
            <a:r>
              <a:rPr lang="en-US" dirty="0"/>
              <a:t>"} }</a:t>
            </a:r>
          </a:p>
          <a:p>
            <a:pPr marL="457200" lvl="1" indent="0">
              <a:buNone/>
            </a:pPr>
            <a:r>
              <a:rPr lang="en-US" dirty="0"/>
              <a:t>) // if any width &lt;15, set it to 15 and set status to </a:t>
            </a:r>
            <a:r>
              <a:rPr lang="en-US" dirty="0" err="1"/>
              <a:t>InvalidWidth</a:t>
            </a:r>
            <a:r>
              <a:rPr lang="en-US" dirty="0"/>
              <a:t>.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Analogous to: UPDATE R SET &lt;change&gt; WHERE &lt;condition&gt;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81EC09-A090-7846-9329-ED41B42191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71" y="1752601"/>
            <a:ext cx="9031458" cy="65735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BCC205D-37C4-FD4F-B7D7-FCAF2791F7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" y="4307627"/>
            <a:ext cx="8915400" cy="63174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03793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F7F76D-8B41-6045-A57F-A8C3CD6E0C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229600" cy="857250"/>
          </a:xfrm>
        </p:spPr>
        <p:txBody>
          <a:bodyPr/>
          <a:lstStyle/>
          <a:p>
            <a:r>
              <a:rPr lang="en-US" dirty="0"/>
              <a:t>Update Queries: </a:t>
            </a:r>
            <a:r>
              <a:rPr lang="en-US" dirty="0" err="1"/>
              <a:t>UpdateMany</a:t>
            </a:r>
            <a:r>
              <a:rPr lang="en-US" dirty="0"/>
              <a:t>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07CFB4-DC8B-C343-97DD-34608617C1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3542" y="1752600"/>
            <a:ext cx="8229600" cy="3733800"/>
          </a:xfrm>
        </p:spPr>
        <p:txBody>
          <a:bodyPr>
            <a:normAutofit fontScale="92500" lnSpcReduction="20000"/>
          </a:bodyPr>
          <a:lstStyle/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Syntax: </a:t>
            </a:r>
            <a:r>
              <a:rPr lang="en-US" dirty="0" err="1"/>
              <a:t>updateMany</a:t>
            </a:r>
            <a:r>
              <a:rPr lang="en-US" dirty="0"/>
              <a:t> ( {&lt;condition&gt;}, {&lt;change&gt;}) </a:t>
            </a:r>
          </a:p>
          <a:p>
            <a:pPr marL="400050" lvl="1" indent="0">
              <a:buNone/>
            </a:pPr>
            <a:r>
              <a:rPr lang="en-US" sz="1600" dirty="0" err="1"/>
              <a:t>db.inventory.updateMany</a:t>
            </a:r>
            <a:r>
              <a:rPr lang="en-US" sz="1600" dirty="0"/>
              <a:t> ( </a:t>
            </a:r>
          </a:p>
          <a:p>
            <a:pPr marL="400050" lvl="1" indent="0">
              <a:buNone/>
            </a:pPr>
            <a:r>
              <a:rPr lang="en-US" sz="1600" dirty="0"/>
              <a:t>{"dim.0": { $</a:t>
            </a:r>
            <a:r>
              <a:rPr lang="en-US" sz="1600" dirty="0" err="1"/>
              <a:t>lt</a:t>
            </a:r>
            <a:r>
              <a:rPr lang="en-US" sz="1600" dirty="0"/>
              <a:t>: 15 } },  </a:t>
            </a:r>
          </a:p>
          <a:p>
            <a:pPr marL="400050" lvl="1" indent="0">
              <a:buNone/>
            </a:pPr>
            <a:r>
              <a:rPr lang="en-US" sz="1600" dirty="0"/>
              <a:t>{ </a:t>
            </a:r>
            <a:r>
              <a:rPr lang="en-US" sz="1600" b="1" dirty="0"/>
              <a:t>$</a:t>
            </a:r>
            <a:r>
              <a:rPr lang="en-US" sz="1600" b="1" dirty="0" err="1"/>
              <a:t>inc</a:t>
            </a:r>
            <a:r>
              <a:rPr lang="en-US" sz="1600" b="1" dirty="0"/>
              <a:t>: { "dim.0":  5},</a:t>
            </a:r>
            <a:r>
              <a:rPr lang="en-US" sz="1600" dirty="0"/>
              <a:t> </a:t>
            </a:r>
          </a:p>
          <a:p>
            <a:pPr marL="400050" lvl="1" indent="0">
              <a:buNone/>
            </a:pPr>
            <a:r>
              <a:rPr lang="en-US" sz="1600" dirty="0"/>
              <a:t>  $set: {status: "</a:t>
            </a:r>
            <a:r>
              <a:rPr lang="en-US" sz="1600" dirty="0" err="1"/>
              <a:t>InvalidWidth</a:t>
            </a:r>
            <a:r>
              <a:rPr lang="en-US" sz="1600" dirty="0"/>
              <a:t>"} } )</a:t>
            </a:r>
          </a:p>
          <a:p>
            <a:pPr marL="457200" lvl="1" indent="0">
              <a:buNone/>
            </a:pPr>
            <a:r>
              <a:rPr lang="en-US" dirty="0"/>
              <a:t>// if any width &lt;15, increment by 5 and set status to </a:t>
            </a:r>
            <a:r>
              <a:rPr lang="en-US" dirty="0" err="1"/>
              <a:t>InvalidWidth</a:t>
            </a:r>
            <a:r>
              <a:rPr lang="en-US" dirty="0"/>
              <a:t>.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Analogous to: UPDATE R SET &lt;change&gt; WHERE &lt;condition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81EC09-A090-7846-9329-ED41B42191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71" y="1752601"/>
            <a:ext cx="9031458" cy="65735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A6C973E-909A-8F43-8123-EAA82D5F0A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258" y="4215714"/>
            <a:ext cx="8839200" cy="64745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29421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63B81-CBB5-9247-B257-43AF47E69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MongoDB Internals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55B979-FD3F-EB41-AA0D-69D7A9E60B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288143"/>
            <a:ext cx="8534400" cy="373737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MongoDB is a distributed NoSQL database</a:t>
            </a:r>
          </a:p>
          <a:p>
            <a:r>
              <a:rPr lang="en-US" dirty="0"/>
              <a:t>Collections are partitioned/sharded based on a field [range-based]</a:t>
            </a:r>
          </a:p>
          <a:p>
            <a:pPr lvl="1"/>
            <a:r>
              <a:rPr lang="en-US" dirty="0"/>
              <a:t>Each partition stores a subset of documents</a:t>
            </a:r>
          </a:p>
          <a:p>
            <a:r>
              <a:rPr lang="en-US" dirty="0"/>
              <a:t>Each partition is replicated to help with failures</a:t>
            </a:r>
          </a:p>
          <a:p>
            <a:pPr lvl="1"/>
            <a:r>
              <a:rPr lang="en-US" dirty="0"/>
              <a:t>The replication is done asynchronously</a:t>
            </a:r>
          </a:p>
          <a:p>
            <a:pPr lvl="1"/>
            <a:r>
              <a:rPr lang="en-US" dirty="0"/>
              <a:t>Failures of the main partition that haven’t been propagated will be lost</a:t>
            </a:r>
          </a:p>
          <a:p>
            <a:r>
              <a:rPr lang="en-US" dirty="0"/>
              <a:t>Limited heuristic-based query optimization (will discuss later)</a:t>
            </a:r>
          </a:p>
          <a:p>
            <a:r>
              <a:rPr lang="en-US" dirty="0"/>
              <a:t>Atomic writes to documents within collections by default. Multi-document txns are discouraged (but now supported). 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5828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63B81-CBB5-9247-B257-43AF47E69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MongoDB Internals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55B979-FD3F-EB41-AA0D-69D7A9E60B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375230"/>
            <a:ext cx="8534400" cy="3737370"/>
          </a:xfrm>
        </p:spPr>
        <p:txBody>
          <a:bodyPr>
            <a:noAutofit/>
          </a:bodyPr>
          <a:lstStyle/>
          <a:p>
            <a:r>
              <a:rPr lang="en-US" sz="2000" dirty="0"/>
              <a:t>Weird constraint: intermediate results of aggregations must not be too large (100MB)</a:t>
            </a:r>
          </a:p>
          <a:p>
            <a:pPr lvl="1"/>
            <a:r>
              <a:rPr lang="en-US" sz="1800" dirty="0"/>
              <a:t>Else will end up spilling to disk</a:t>
            </a:r>
          </a:p>
          <a:p>
            <a:pPr lvl="1"/>
            <a:r>
              <a:rPr lang="en-US" sz="1800" dirty="0"/>
              <a:t>Not clear if they perform any pipelining across aggregation operators</a:t>
            </a:r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Optimization heuristics</a:t>
            </a:r>
          </a:p>
          <a:p>
            <a:pPr lvl="1"/>
            <a:r>
              <a:rPr lang="en-US" sz="1800" dirty="0"/>
              <a:t>Will use indexes for $match if early in the pipeline [user can explicitly declare]</a:t>
            </a:r>
          </a:p>
          <a:p>
            <a:pPr lvl="1"/>
            <a:r>
              <a:rPr lang="en-US" sz="1800" dirty="0"/>
              <a:t>$match will be merged with other $match if possible</a:t>
            </a:r>
          </a:p>
          <a:p>
            <a:pPr lvl="2"/>
            <a:r>
              <a:rPr lang="en-US" sz="1600" dirty="0"/>
              <a:t>Selection fusion</a:t>
            </a:r>
          </a:p>
          <a:p>
            <a:pPr lvl="1"/>
            <a:r>
              <a:rPr lang="en-US" sz="1800" dirty="0"/>
              <a:t>$match will be moved early in the pipeline sometimes </a:t>
            </a:r>
          </a:p>
          <a:p>
            <a:pPr lvl="2"/>
            <a:r>
              <a:rPr lang="en-US" sz="1600" dirty="0"/>
              <a:t>Selection pushdown</a:t>
            </a:r>
          </a:p>
          <a:p>
            <a:pPr lvl="2"/>
            <a:r>
              <a:rPr lang="en-US" sz="1600" dirty="0"/>
              <a:t>But: not done always (e.g., not pushed before $lookup)</a:t>
            </a:r>
          </a:p>
          <a:p>
            <a:pPr lvl="1"/>
            <a:r>
              <a:rPr lang="en-US" sz="1800" dirty="0"/>
              <a:t>No cost-based optimization as far as one can tell</a:t>
            </a:r>
          </a:p>
        </p:txBody>
      </p:sp>
    </p:spTree>
    <p:extLst>
      <p:ext uri="{BB962C8B-B14F-4D97-AF65-F5344CB8AC3E}">
        <p14:creationId xmlns:p14="http://schemas.microsoft.com/office/powerpoint/2010/main" val="1243109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97ECCD7-4614-6745-A770-2897DB6E77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Why are databases that support fast schema changes and distributed users critical for 3-tier web applications?</a:t>
            </a:r>
          </a:p>
          <a:p>
            <a:pPr marL="735013" lvl="1" indent="-342900">
              <a:buFont typeface="+mj-lt"/>
              <a:buAutoNum type="arabicPeriod"/>
            </a:pPr>
            <a:r>
              <a:rPr lang="en-US" sz="1600" dirty="0"/>
              <a:t>They ensure data is stored in a centralized location for easy access</a:t>
            </a:r>
          </a:p>
          <a:p>
            <a:pPr marL="735013" lvl="1" indent="-342900">
              <a:buFont typeface="+mj-lt"/>
              <a:buAutoNum type="arabicPeriod"/>
            </a:pPr>
            <a:r>
              <a:rPr lang="en-US" sz="1600" dirty="0"/>
              <a:t>They provide consistency guarantees in a distributed setting</a:t>
            </a:r>
          </a:p>
          <a:p>
            <a:pPr marL="735013" lvl="1" indent="-342900">
              <a:buFont typeface="+mj-lt"/>
              <a:buAutoNum type="arabicPeriod"/>
            </a:pPr>
            <a:r>
              <a:rPr lang="en-US" sz="1600" dirty="0"/>
              <a:t>They facilitate the rapid development and scaling of web applications by adapting to changing data models and user bases</a:t>
            </a:r>
          </a:p>
          <a:p>
            <a:pPr marL="735013" lvl="1" indent="-342900">
              <a:buFont typeface="+mj-lt"/>
              <a:buAutoNum type="arabicPeriod"/>
            </a:pPr>
            <a:r>
              <a:rPr lang="en-US" sz="1600" dirty="0"/>
              <a:t>They limit the application to relational data models for simplicity</a:t>
            </a:r>
          </a:p>
          <a:p>
            <a:endParaRPr lang="en-US" sz="2000" dirty="0"/>
          </a:p>
          <a:p>
            <a:r>
              <a:rPr lang="en-US" sz="2000" dirty="0"/>
              <a:t>Why are domain users, especially those working with big data and non-relational databases, more inclined towards systems that allow procedural languages and user-defined functions?</a:t>
            </a:r>
          </a:p>
          <a:p>
            <a:pPr marL="735013" lvl="1" indent="-342900">
              <a:buFont typeface="+mj-lt"/>
              <a:buAutoNum type="arabicPeriod"/>
            </a:pPr>
            <a:r>
              <a:rPr lang="en-US" sz="1600" dirty="0"/>
              <a:t>Procedural languages are less powerful and versatile than SQL</a:t>
            </a:r>
          </a:p>
          <a:p>
            <a:pPr marL="735013" lvl="1" indent="-342900">
              <a:buFont typeface="+mj-lt"/>
              <a:buAutoNum type="arabicPeriod"/>
            </a:pPr>
            <a:r>
              <a:rPr lang="en-US" sz="1600" dirty="0"/>
              <a:t>These features offer a way to perform customized, complex analyses that go beyond traditional relational operations, including data cleaning and machine learning</a:t>
            </a:r>
          </a:p>
          <a:p>
            <a:pPr marL="735013" lvl="1" indent="-342900">
              <a:buFont typeface="+mj-lt"/>
              <a:buAutoNum type="arabicPeriod"/>
            </a:pPr>
            <a:r>
              <a:rPr lang="en-US" sz="1600" dirty="0"/>
              <a:t>Relational databases provide all the necessary constructs for big data analysis</a:t>
            </a:r>
          </a:p>
          <a:p>
            <a:pPr marL="735013" lvl="1" indent="-342900">
              <a:buFont typeface="+mj-lt"/>
              <a:buAutoNum type="arabicPeriod"/>
            </a:pPr>
            <a:r>
              <a:rPr lang="en-US" sz="1600" dirty="0"/>
              <a:t>Parallel databases are too cost-effective and efficient to consider alternatives</a:t>
            </a:r>
          </a:p>
          <a:p>
            <a:endParaRPr lang="en-US" sz="2000" dirty="0"/>
          </a:p>
        </p:txBody>
      </p:sp>
      <p:sp>
        <p:nvSpPr>
          <p:cNvPr id="36864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3715475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CA792-49E5-F148-AE80-434538BC9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MongoDB: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F4E279-C92C-AA44-91A3-F520E27769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Bottomline:</a:t>
            </a:r>
          </a:p>
          <a:p>
            <a:pPr marL="0" indent="0">
              <a:buNone/>
            </a:pPr>
            <a:r>
              <a:rPr lang="en-US" i="1" dirty="0"/>
              <a:t>MongoDB has now evolved into a mature "DBMS" with some different design decisions, and relearning many of the canonical DBMS lessons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MongoDB has a flexible data model and a powerful (if confusing) query language.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Many of the internal design decisions as well as the query &amp; data model can be understood when compared with DBMSs</a:t>
            </a:r>
          </a:p>
          <a:p>
            <a:r>
              <a:rPr lang="en-US" dirty="0"/>
              <a:t>DBMSs provide a </a:t>
            </a:r>
            <a:r>
              <a:rPr lang="en-US" i="1" dirty="0"/>
              <a:t>"</a:t>
            </a:r>
            <a:r>
              <a:rPr lang="en-US" dirty="0"/>
              <a:t>gold standard</a:t>
            </a:r>
            <a:r>
              <a:rPr lang="en-US" i="1" dirty="0"/>
              <a:t>" </a:t>
            </a:r>
            <a:r>
              <a:rPr lang="en-US" dirty="0"/>
              <a:t>to compare against.</a:t>
            </a:r>
          </a:p>
          <a:p>
            <a:r>
              <a:rPr lang="en-US" dirty="0"/>
              <a:t>In the </a:t>
            </a:r>
            <a:r>
              <a:rPr lang="en-US" i="1" dirty="0"/>
              <a:t>"</a:t>
            </a:r>
            <a:r>
              <a:rPr lang="en-US" dirty="0"/>
              <a:t>wild</a:t>
            </a:r>
            <a:r>
              <a:rPr lang="en-US" i="1" dirty="0"/>
              <a:t>"</a:t>
            </a:r>
            <a:r>
              <a:rPr lang="en-US" dirty="0"/>
              <a:t> you’ll encounter many more NoSQL systems, and you’ll need to do the same thing that we did here!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2279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6200" y="1279079"/>
            <a:ext cx="8991600" cy="1470025"/>
          </a:xfrm>
        </p:spPr>
        <p:txBody>
          <a:bodyPr>
            <a:normAutofit fontScale="90000"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dirty="0">
                <a:ea typeface="+mj-ea"/>
                <a:cs typeface="+mj-cs"/>
              </a:rPr>
              <a:t>CMSC424: Database Design</a:t>
            </a:r>
            <a:br>
              <a:rPr lang="en-US" dirty="0">
                <a:ea typeface="+mj-ea"/>
                <a:cs typeface="+mj-cs"/>
              </a:rPr>
            </a:br>
            <a:br>
              <a:rPr lang="en-US" dirty="0">
                <a:ea typeface="+mj-ea"/>
                <a:cs typeface="+mj-cs"/>
              </a:rPr>
            </a:br>
            <a:r>
              <a:rPr lang="en-US" dirty="0">
                <a:ea typeface="+mj-ea"/>
                <a:cs typeface="+mj-cs"/>
              </a:rPr>
              <a:t>Module: </a:t>
            </a:r>
            <a:r>
              <a:rPr lang="en-US" u="sng" dirty="0">
                <a:ea typeface="+mj-ea"/>
                <a:cs typeface="+mj-cs"/>
              </a:rPr>
              <a:t>NoSQL; Big Data Systems</a:t>
            </a:r>
          </a:p>
        </p:txBody>
      </p:sp>
      <p:sp>
        <p:nvSpPr>
          <p:cNvPr id="14339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0" y="5638800"/>
            <a:ext cx="4267200" cy="1219200"/>
          </a:xfrm>
        </p:spPr>
        <p:txBody>
          <a:bodyPr/>
          <a:lstStyle/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Instructor: Amol Deshpande</a:t>
            </a:r>
          </a:p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                   </a:t>
            </a:r>
            <a:r>
              <a:rPr lang="en-US" sz="2400" dirty="0" err="1">
                <a:solidFill>
                  <a:schemeClr val="bg1"/>
                </a:solidFill>
                <a:latin typeface="Calibri" charset="0"/>
              </a:rPr>
              <a:t>amol@umd.edu</a:t>
            </a:r>
            <a:endParaRPr lang="en-US" sz="2400" dirty="0">
              <a:solidFill>
                <a:schemeClr val="bg1"/>
              </a:solidFill>
              <a:latin typeface="Calibri" charset="0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CE8B5310-7A08-8446-8C05-5E0096C91A19}"/>
              </a:ext>
            </a:extLst>
          </p:cNvPr>
          <p:cNvSpPr txBox="1">
            <a:spLocks/>
          </p:cNvSpPr>
          <p:nvPr/>
        </p:nvSpPr>
        <p:spPr bwMode="auto">
          <a:xfrm>
            <a:off x="958645" y="3091434"/>
            <a:ext cx="7256207" cy="1470024"/>
          </a:xfrm>
          <a:prstGeom prst="rect">
            <a:avLst/>
          </a:prstGeom>
          <a:ln w="55000" cap="flat" cmpd="thickThin" algn="ctr">
            <a:solidFill>
              <a:schemeClr val="accent1"/>
            </a:solidFill>
            <a:prstDash val="solid"/>
            <a:miter lim="800000"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45720" tIns="45720" rIns="45720" bIns="45720" numCol="1" anchor="ctr" anchorCtr="0" compatLnSpc="1">
            <a:prstTxWarp prst="textNoShape">
              <a:avLst/>
            </a:prstTxWarp>
          </a:bodyPr>
          <a:lstStyle>
            <a:lvl1pPr marL="0" marR="64008" indent="0" algn="r" rtl="0" eaLnBrk="0" fontAlgn="base" hangingPunct="0">
              <a:spcBef>
                <a:spcPts val="400"/>
              </a:spcBef>
              <a:spcAft>
                <a:spcPct val="0"/>
              </a:spcAft>
              <a:buClr>
                <a:schemeClr val="accent1"/>
              </a:buClr>
              <a:buSzPct val="68000"/>
              <a:buFont typeface="Wingdings 3" charset="2"/>
              <a:buNone/>
              <a:defRPr sz="2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spcBef>
                <a:spcPts val="325"/>
              </a:spcBef>
              <a:spcAft>
                <a:spcPct val="0"/>
              </a:spcAft>
              <a:buClr>
                <a:schemeClr val="accent1"/>
              </a:buClr>
              <a:buFont typeface="Verdana" charset="0"/>
              <a:buNone/>
              <a:defRPr sz="2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SzPct val="100000"/>
              <a:buFont typeface="Wingdings 2" charset="2"/>
              <a:buNone/>
              <a:defRPr sz="2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None/>
              <a:defRPr sz="19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None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64008" lvl="0" indent="0" algn="ctr" defTabSz="914400" rtl="0" eaLnBrk="0" fontAlgn="base" latinLnBrk="0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2DA2BF"/>
              </a:buClr>
              <a:buSzPct val="68000"/>
              <a:buFont typeface="Wingdings 3" charset="2"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46464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Other Storage Systems; </a:t>
            </a:r>
            <a:r>
              <a:rPr kumimoji="0" lang="en-US" sz="4400" b="0" i="0" u="none" strike="noStrike" kern="1200" cap="none" spc="0" normalizeH="0" baseline="0" noProof="0" dirty="0" err="1">
                <a:ln>
                  <a:noFill/>
                </a:ln>
                <a:solidFill>
                  <a:srgbClr val="46464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Wrapup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rgbClr val="464646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840292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2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Big Data Storage Options</a:t>
            </a:r>
          </a:p>
        </p:txBody>
      </p:sp>
      <p:sp>
        <p:nvSpPr>
          <p:cNvPr id="7170" name="Rectangle 3"/>
          <p:cNvSpPr>
            <a:spLocks noGrp="1" noChangeArrowheads="1"/>
          </p:cNvSpPr>
          <p:nvPr>
            <p:ph idx="1"/>
          </p:nvPr>
        </p:nvSpPr>
        <p:spPr>
          <a:xfrm>
            <a:off x="768351" y="1111828"/>
            <a:ext cx="7619869" cy="3898711"/>
          </a:xfrm>
        </p:spPr>
        <p:txBody>
          <a:bodyPr lIns="91440"/>
          <a:lstStyle/>
          <a:p>
            <a:pPr marL="265113" indent="-265113" eaLnBrk="1" hangingPunct="1">
              <a:lnSpc>
                <a:spcPct val="90000"/>
              </a:lnSpc>
              <a:spcAft>
                <a:spcPts val="300"/>
              </a:spcAft>
            </a:pPr>
            <a:r>
              <a:rPr lang="en-US" altLang="en-US" sz="2400" dirty="0"/>
              <a:t>Parallel or distributed databases</a:t>
            </a:r>
          </a:p>
          <a:p>
            <a:pPr marL="665163" lvl="1" indent="-265113" eaLnBrk="1" hangingPunct="1">
              <a:lnSpc>
                <a:spcPct val="90000"/>
              </a:lnSpc>
              <a:spcAft>
                <a:spcPts val="300"/>
              </a:spcAft>
            </a:pPr>
            <a:r>
              <a:rPr lang="en-US" altLang="en-US" sz="2000" dirty="0"/>
              <a:t>Suffer from the issues discussed earlier</a:t>
            </a:r>
            <a:endParaRPr lang="en-US" altLang="en-US" sz="2400" dirty="0"/>
          </a:p>
          <a:p>
            <a:pPr marL="265113" indent="-265113" eaLnBrk="1" hangingPunct="1">
              <a:lnSpc>
                <a:spcPct val="90000"/>
              </a:lnSpc>
              <a:spcAft>
                <a:spcPts val="300"/>
              </a:spcAft>
            </a:pPr>
            <a:r>
              <a:rPr lang="en-US" altLang="en-US" sz="2400" dirty="0"/>
              <a:t>Distributed File Systems </a:t>
            </a:r>
          </a:p>
          <a:p>
            <a:pPr marL="665163" lvl="1" indent="-265113" eaLnBrk="1" hangingPunct="1">
              <a:lnSpc>
                <a:spcPct val="90000"/>
              </a:lnSpc>
              <a:spcAft>
                <a:spcPts val="300"/>
              </a:spcAft>
            </a:pPr>
            <a:r>
              <a:rPr lang="en-US" altLang="en-US" sz="2000" dirty="0"/>
              <a:t>Also called object stores</a:t>
            </a:r>
          </a:p>
          <a:p>
            <a:pPr marL="665163" lvl="1" indent="-265113" eaLnBrk="1" hangingPunct="1">
              <a:lnSpc>
                <a:spcPct val="90000"/>
              </a:lnSpc>
              <a:spcAft>
                <a:spcPts val="300"/>
              </a:spcAft>
            </a:pPr>
            <a:r>
              <a:rPr lang="en-US" altLang="en-US" sz="2000" dirty="0"/>
              <a:t>A “data lake” is basically a collection of files in a </a:t>
            </a:r>
            <a:r>
              <a:rPr lang="en-US" altLang="en-US" sz="2000" dirty="0" err="1"/>
              <a:t>dfs</a:t>
            </a:r>
            <a:endParaRPr lang="en-US" altLang="en-US" sz="2000" dirty="0"/>
          </a:p>
          <a:p>
            <a:pPr marL="665163" lvl="1" indent="-265113" eaLnBrk="1" hangingPunct="1">
              <a:lnSpc>
                <a:spcPct val="90000"/>
              </a:lnSpc>
              <a:spcAft>
                <a:spcPts val="300"/>
              </a:spcAft>
            </a:pPr>
            <a:r>
              <a:rPr lang="en-US" altLang="en-US" sz="2000" dirty="0"/>
              <a:t>Structured data (relational-like) stored in files (more sophisticated “csv” files)</a:t>
            </a:r>
          </a:p>
          <a:p>
            <a:pPr marL="265113" indent="-265113" eaLnBrk="1" hangingPunct="1">
              <a:lnSpc>
                <a:spcPct val="90000"/>
              </a:lnSpc>
              <a:spcAft>
                <a:spcPts val="300"/>
              </a:spcAft>
            </a:pPr>
            <a:r>
              <a:rPr lang="en-US" altLang="en-US" sz="2400" dirty="0"/>
              <a:t>Key-value Storage Systems</a:t>
            </a:r>
          </a:p>
          <a:p>
            <a:pPr marL="665163" lvl="1" indent="-265113" eaLnBrk="1" hangingPunct="1">
              <a:lnSpc>
                <a:spcPct val="90000"/>
              </a:lnSpc>
              <a:spcAft>
                <a:spcPts val="300"/>
              </a:spcAft>
            </a:pPr>
            <a:r>
              <a:rPr lang="en-US" altLang="en-US" sz="2000" dirty="0"/>
              <a:t>Document stores (MongoDB, </a:t>
            </a:r>
            <a:r>
              <a:rPr lang="en-US" altLang="en-US" sz="2000" dirty="0" err="1"/>
              <a:t>etc</a:t>
            </a:r>
            <a:r>
              <a:rPr lang="en-US" altLang="en-US" sz="2000" dirty="0"/>
              <a:t>)</a:t>
            </a:r>
          </a:p>
          <a:p>
            <a:pPr marL="665163" lvl="1" indent="-265113" eaLnBrk="1" hangingPunct="1">
              <a:lnSpc>
                <a:spcPct val="90000"/>
              </a:lnSpc>
              <a:spcAft>
                <a:spcPts val="300"/>
              </a:spcAft>
            </a:pPr>
            <a:r>
              <a:rPr lang="en-US" altLang="en-US" sz="2000" dirty="0"/>
              <a:t>Wide column stores (HBase, Cassandra)</a:t>
            </a:r>
          </a:p>
          <a:p>
            <a:pPr marL="665163" lvl="1" indent="-265113" eaLnBrk="1" hangingPunct="1">
              <a:lnSpc>
                <a:spcPct val="90000"/>
              </a:lnSpc>
              <a:spcAft>
                <a:spcPts val="300"/>
              </a:spcAft>
            </a:pPr>
            <a:r>
              <a:rPr lang="en-US" altLang="en-US" sz="2000" dirty="0"/>
              <a:t>Graph Stores (Neo4j)</a:t>
            </a:r>
          </a:p>
          <a:p>
            <a:pPr marL="665163" lvl="1" indent="-265113" eaLnBrk="1" hangingPunct="1">
              <a:lnSpc>
                <a:spcPct val="90000"/>
              </a:lnSpc>
              <a:spcAft>
                <a:spcPts val="300"/>
              </a:spcAft>
            </a:pPr>
            <a:r>
              <a:rPr lang="en-US" altLang="en-US" sz="2000" dirty="0"/>
              <a:t>And many others…</a:t>
            </a:r>
          </a:p>
        </p:txBody>
      </p:sp>
    </p:spTree>
    <p:extLst>
      <p:ext uri="{BB962C8B-B14F-4D97-AF65-F5344CB8AC3E}">
        <p14:creationId xmlns:p14="http://schemas.microsoft.com/office/powerpoint/2010/main" val="3830253404"/>
      </p:ext>
    </p:extLst>
  </p:cSld>
  <p:clrMapOvr>
    <a:masterClrMapping/>
  </p:clrMapOvr>
  <p:transition spd="slow"/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Distributed File Systems</a:t>
            </a:r>
            <a:endParaRPr lang="en-US" altLang="en-US" sz="3200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7170" name="Rectangle 3"/>
          <p:cNvSpPr>
            <a:spLocks noGrp="1" noChangeArrowheads="1"/>
          </p:cNvSpPr>
          <p:nvPr>
            <p:ph idx="1"/>
          </p:nvPr>
        </p:nvSpPr>
        <p:spPr>
          <a:xfrm>
            <a:off x="768351" y="1111828"/>
            <a:ext cx="7619869" cy="3898711"/>
          </a:xfrm>
        </p:spPr>
        <p:txBody>
          <a:bodyPr lIns="91440"/>
          <a:lstStyle/>
          <a:p>
            <a:pPr marL="265113" indent="-265113" eaLnBrk="1" hangingPunct="1">
              <a:lnSpc>
                <a:spcPct val="90000"/>
              </a:lnSpc>
              <a:spcAft>
                <a:spcPts val="300"/>
              </a:spcAft>
            </a:pPr>
            <a:r>
              <a:rPr lang="en-US" altLang="en-US" dirty="0"/>
              <a:t>A distributed file system stores data across a large collection of machines, but provides single file-system view</a:t>
            </a:r>
          </a:p>
          <a:p>
            <a:pPr marL="265113" indent="-265113" eaLnBrk="1" hangingPunct="1">
              <a:lnSpc>
                <a:spcPct val="90000"/>
              </a:lnSpc>
              <a:spcAft>
                <a:spcPts val="300"/>
              </a:spcAft>
            </a:pPr>
            <a:endParaRPr lang="en-US" altLang="en-US" sz="1200" dirty="0"/>
          </a:p>
          <a:p>
            <a:pPr marL="265113" indent="-265113" eaLnBrk="1" hangingPunct="1">
              <a:lnSpc>
                <a:spcPct val="90000"/>
              </a:lnSpc>
              <a:spcAft>
                <a:spcPts val="300"/>
              </a:spcAft>
            </a:pPr>
            <a:r>
              <a:rPr lang="en-US" altLang="en-US" dirty="0"/>
              <a:t>Highly scalable distributed file system for large data-intensive applications.</a:t>
            </a:r>
          </a:p>
          <a:p>
            <a:pPr lvl="1" eaLnBrk="1" hangingPunct="1">
              <a:lnSpc>
                <a:spcPct val="90000"/>
              </a:lnSpc>
              <a:spcAft>
                <a:spcPts val="300"/>
              </a:spcAft>
            </a:pPr>
            <a:r>
              <a:rPr lang="en-US" altLang="en-US" sz="1800" dirty="0"/>
              <a:t>E.g., 10K nodes, 100 million files, 10 PB</a:t>
            </a:r>
          </a:p>
          <a:p>
            <a:pPr marL="265113" indent="-265113" eaLnBrk="1" hangingPunct="1">
              <a:lnSpc>
                <a:spcPct val="90000"/>
              </a:lnSpc>
              <a:spcAft>
                <a:spcPts val="300"/>
              </a:spcAft>
            </a:pPr>
            <a:endParaRPr lang="en-US" altLang="en-US" sz="1200" dirty="0"/>
          </a:p>
          <a:p>
            <a:pPr marL="265113" indent="-265113" eaLnBrk="1" hangingPunct="1">
              <a:lnSpc>
                <a:spcPct val="90000"/>
              </a:lnSpc>
              <a:spcAft>
                <a:spcPts val="300"/>
              </a:spcAft>
            </a:pPr>
            <a:r>
              <a:rPr lang="en-US" altLang="en-US" dirty="0"/>
              <a:t>Provides </a:t>
            </a:r>
            <a:r>
              <a:rPr lang="en-GB" altLang="en-US" dirty="0"/>
              <a:t>redundant storage of massive amounts of data on cheap and unreliable computers</a:t>
            </a:r>
          </a:p>
          <a:p>
            <a:pPr lvl="1" eaLnBrk="1" hangingPunct="1">
              <a:lnSpc>
                <a:spcPct val="90000"/>
              </a:lnSpc>
              <a:spcAft>
                <a:spcPts val="300"/>
              </a:spcAft>
            </a:pPr>
            <a:r>
              <a:rPr lang="en-US" altLang="en-US" sz="1800" dirty="0"/>
              <a:t>Files are replicated to handle hardware failure</a:t>
            </a:r>
          </a:p>
          <a:p>
            <a:pPr lvl="1" eaLnBrk="1" hangingPunct="1">
              <a:lnSpc>
                <a:spcPct val="90000"/>
              </a:lnSpc>
              <a:spcAft>
                <a:spcPts val="300"/>
              </a:spcAft>
            </a:pPr>
            <a:r>
              <a:rPr lang="en-US" altLang="en-US" sz="1800" dirty="0"/>
              <a:t>Detect failures and recovers from them</a:t>
            </a:r>
            <a:endParaRPr lang="en-GB" altLang="en-US" sz="1800" dirty="0"/>
          </a:p>
          <a:p>
            <a:pPr marL="265113" indent="-265113" eaLnBrk="1" hangingPunct="1">
              <a:lnSpc>
                <a:spcPct val="90000"/>
              </a:lnSpc>
              <a:spcAft>
                <a:spcPts val="300"/>
              </a:spcAft>
            </a:pPr>
            <a:endParaRPr lang="en-GB" altLang="en-US" sz="1100" dirty="0"/>
          </a:p>
          <a:p>
            <a:pPr marL="265113" indent="-265113" eaLnBrk="1" hangingPunct="1">
              <a:lnSpc>
                <a:spcPct val="90000"/>
              </a:lnSpc>
              <a:spcAft>
                <a:spcPts val="300"/>
              </a:spcAft>
            </a:pPr>
            <a:r>
              <a:rPr lang="en-GB" altLang="en-US" dirty="0"/>
              <a:t>Examples: </a:t>
            </a:r>
          </a:p>
          <a:p>
            <a:pPr lvl="1" eaLnBrk="1" hangingPunct="1">
              <a:spcAft>
                <a:spcPts val="300"/>
              </a:spcAft>
            </a:pPr>
            <a:r>
              <a:rPr lang="en-US" altLang="en-US" sz="1800" dirty="0"/>
              <a:t>Google File System (GFS)</a:t>
            </a:r>
          </a:p>
          <a:p>
            <a:pPr lvl="1" eaLnBrk="1" hangingPunct="1">
              <a:spcAft>
                <a:spcPts val="300"/>
              </a:spcAft>
            </a:pPr>
            <a:r>
              <a:rPr lang="en-US" altLang="en-US" sz="1800" dirty="0"/>
              <a:t>Hadoop File System (HDFS)</a:t>
            </a:r>
          </a:p>
          <a:p>
            <a:pPr indent="-365760">
              <a:spcAft>
                <a:spcPts val="300"/>
              </a:spcAft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830371447"/>
      </p:ext>
    </p:extLst>
  </p:cSld>
  <p:clrMapOvr>
    <a:masterClrMapping/>
  </p:clrMapOvr>
  <p:transition spd="slow"/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612AEE-ACBB-4781-AFF7-9049EAFA4C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Hadoop File System Architecture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8A559B6-F023-46F3-BAD9-3099BBF4E1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70400" y="1127927"/>
            <a:ext cx="4349750" cy="5510997"/>
          </a:xfrm>
        </p:spPr>
      </p:pic>
      <p:sp>
        <p:nvSpPr>
          <p:cNvPr id="6" name="Rectangle 3">
            <a:extLst>
              <a:ext uri="{FF2B5EF4-FFF2-40B4-BE49-F238E27FC236}">
                <a16:creationId xmlns:a16="http://schemas.microsoft.com/office/drawing/2014/main" id="{B65A9CA3-17D4-4C5E-A867-8228041DAF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284" y="1194318"/>
            <a:ext cx="3992521" cy="5276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35000"/>
              </a:spcBef>
              <a:spcAft>
                <a:spcPct val="0"/>
              </a:spcAft>
              <a:buClr>
                <a:srgbClr val="002060"/>
              </a:buClr>
              <a:buSzPct val="110000"/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+mn-lt"/>
                <a:ea typeface="MS PGothic" charset="0"/>
                <a:cs typeface="MS PGothic" charset="0"/>
              </a:defRPr>
            </a:lvl1pPr>
            <a:lvl2pPr marL="742950" indent="-285750" algn="l" rtl="0" eaLnBrk="1" fontAlgn="base" hangingPunct="1">
              <a:spcBef>
                <a:spcPct val="35000"/>
              </a:spcBef>
              <a:spcAft>
                <a:spcPct val="0"/>
              </a:spcAft>
              <a:buClr>
                <a:srgbClr val="FF9933"/>
              </a:buClr>
              <a:buSzPct val="110000"/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+mn-lt"/>
                <a:ea typeface="MS PGothic" charset="0"/>
                <a:cs typeface="MS PGothic" charset="0"/>
              </a:defRPr>
            </a:lvl2pPr>
            <a:lvl3pPr marL="1085850" indent="-228600" algn="l" rtl="0" eaLnBrk="1" fontAlgn="base" hangingPunct="1">
              <a:spcBef>
                <a:spcPct val="35000"/>
              </a:spcBef>
              <a:spcAft>
                <a:spcPct val="0"/>
              </a:spcAft>
              <a:buClr>
                <a:srgbClr val="33CC33"/>
              </a:buClr>
              <a:buSzPct val="100000"/>
              <a:buFont typeface="Wingdings" panose="05000000000000000000" pitchFamily="2" charset="2"/>
              <a:buChar char="§"/>
              <a:defRPr kumimoji="1">
                <a:solidFill>
                  <a:schemeClr val="tx1"/>
                </a:solidFill>
                <a:latin typeface="+mn-lt"/>
                <a:ea typeface="MS PGothic" charset="0"/>
                <a:cs typeface="MS PGothic" charset="0"/>
              </a:defRPr>
            </a:lvl3pPr>
            <a:lvl4pPr marL="1428750" indent="-228600" algn="l" rtl="0" eaLnBrk="1" fontAlgn="base" hangingPunct="1">
              <a:spcBef>
                <a:spcPct val="35000"/>
              </a:spcBef>
              <a:spcAft>
                <a:spcPct val="0"/>
              </a:spcAft>
              <a:buClr>
                <a:schemeClr val="hlink"/>
              </a:buClr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+mn-lt"/>
                <a:ea typeface="MS PGothic" charset="0"/>
                <a:cs typeface="MS PGothic" charset="0"/>
              </a:defRPr>
            </a:lvl4pPr>
            <a:lvl5pPr marL="1771650" indent="-228600" algn="l" rtl="0" eaLnBrk="1" fontAlgn="base" hangingPunct="1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Wingdings" panose="05000000000000000000" pitchFamily="2" charset="2"/>
              <a:buChar char="§"/>
              <a:defRPr kumimoji="1">
                <a:solidFill>
                  <a:schemeClr val="tx1"/>
                </a:solidFill>
                <a:latin typeface="+mn-lt"/>
                <a:ea typeface="MS PGothic" charset="0"/>
                <a:cs typeface="MS PGothic" charset="0"/>
              </a:defRPr>
            </a:lvl5pPr>
            <a:lvl6pPr marL="2228850" indent="-228600" algn="l" rtl="0" eaLnBrk="1" fontAlgn="base" hangingPunct="1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686050" indent="-228600" algn="l" rtl="0" eaLnBrk="1" fontAlgn="base" hangingPunct="1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3143250" indent="-228600" algn="l" rtl="0" eaLnBrk="1" fontAlgn="base" hangingPunct="1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600450" indent="-228600" algn="l" rtl="0" eaLnBrk="1" fontAlgn="base" hangingPunct="1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 marL="342900" marR="0" lvl="0" indent="-365760" algn="l" defTabSz="914400" rtl="0" eaLnBrk="1" fontAlgn="base" latinLnBrk="0" hangingPunct="1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002060"/>
              </a:buClr>
              <a:buSzPct val="110000"/>
              <a:buFont typeface="Wingdings" panose="05000000000000000000" pitchFamily="2" charset="2"/>
              <a:buChar char="§"/>
              <a:tabLst/>
              <a:defRPr/>
            </a:pPr>
            <a:r>
              <a:rPr kumimoji="1" lang="en-US" sz="1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ＭＳ Ｐゴシック" charset="0"/>
              </a:rPr>
              <a:t>Single Namespace for entire cluster</a:t>
            </a:r>
          </a:p>
          <a:p>
            <a:pPr marL="342900" marR="0" lvl="0" indent="-365760" algn="l" defTabSz="914400" rtl="0" eaLnBrk="1" fontAlgn="base" latinLnBrk="0" hangingPunct="1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002060"/>
              </a:buClr>
              <a:buSzPct val="110000"/>
              <a:buFont typeface="Wingdings" panose="05000000000000000000" pitchFamily="2" charset="2"/>
              <a:buChar char="§"/>
              <a:tabLst/>
              <a:defRPr/>
            </a:pPr>
            <a:r>
              <a:rPr kumimoji="1" lang="en-US" sz="1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ＭＳ Ｐゴシック" charset="0"/>
              </a:rPr>
              <a:t>Files are broken up into blocks</a:t>
            </a:r>
          </a:p>
          <a:p>
            <a:pPr marL="742950" marR="0" lvl="1" indent="-365760" algn="l" defTabSz="914400" rtl="0" eaLnBrk="1" fontAlgn="base" latinLnBrk="0" hangingPunct="1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FF9933"/>
              </a:buClr>
              <a:buSzPct val="110000"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ＭＳ Ｐゴシック" charset="-128"/>
              </a:rPr>
              <a:t>Typically 64 MB block size</a:t>
            </a:r>
          </a:p>
          <a:p>
            <a:pPr marL="742950" marR="0" lvl="1" indent="-365760" algn="l" defTabSz="914400" rtl="0" eaLnBrk="1" fontAlgn="base" latinLnBrk="0" hangingPunct="1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FF9933"/>
              </a:buClr>
              <a:buSzPct val="110000"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ＭＳ Ｐゴシック" charset="-128"/>
              </a:rPr>
              <a:t>Each block replicated on multiple </a:t>
            </a:r>
            <a:r>
              <a:rPr kumimoji="1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ＭＳ Ｐゴシック" charset="-128"/>
              </a:rPr>
              <a:t>DataNodes</a:t>
            </a:r>
            <a:endParaRPr kumimoji="1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ea typeface="ＭＳ Ｐゴシック" charset="-128"/>
            </a:endParaRPr>
          </a:p>
          <a:p>
            <a:pPr marL="342900" marR="0" lvl="0" indent="-365760" algn="l" defTabSz="914400" rtl="0" eaLnBrk="1" fontAlgn="base" latinLnBrk="0" hangingPunct="1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002060"/>
              </a:buClr>
              <a:buSzPct val="110000"/>
              <a:buFont typeface="Wingdings" panose="05000000000000000000" pitchFamily="2" charset="2"/>
              <a:buChar char="§"/>
              <a:tabLst/>
              <a:defRPr/>
            </a:pPr>
            <a:r>
              <a:rPr kumimoji="1" lang="en-US" sz="1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ＭＳ Ｐゴシック" charset="0"/>
              </a:rPr>
              <a:t>Client</a:t>
            </a:r>
          </a:p>
          <a:p>
            <a:pPr marL="742950" marR="0" lvl="1" indent="-365760" algn="l" defTabSz="914400" rtl="0" eaLnBrk="1" fontAlgn="base" latinLnBrk="0" hangingPunct="1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FF9933"/>
              </a:buClr>
              <a:buSzPct val="110000"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ＭＳ Ｐゴシック" charset="-128"/>
              </a:rPr>
              <a:t>Finds location of blocks from </a:t>
            </a:r>
            <a:r>
              <a:rPr kumimoji="1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ＭＳ Ｐゴシック" charset="-128"/>
              </a:rPr>
              <a:t>NameNode</a:t>
            </a:r>
            <a:endParaRPr kumimoji="1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ea typeface="ＭＳ Ｐゴシック" charset="-128"/>
            </a:endParaRPr>
          </a:p>
          <a:p>
            <a:pPr marL="742950" marR="0" lvl="1" indent="-365760" algn="l" defTabSz="914400" rtl="0" eaLnBrk="1" fontAlgn="base" latinLnBrk="0" hangingPunct="1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FF9933"/>
              </a:buClr>
              <a:buSzPct val="110000"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ＭＳ Ｐゴシック" charset="-128"/>
              </a:rPr>
              <a:t>Accesses data directly from </a:t>
            </a:r>
            <a:r>
              <a:rPr kumimoji="1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ＭＳ Ｐゴシック" charset="-128"/>
              </a:rPr>
              <a:t>DataNode</a:t>
            </a:r>
            <a:endParaRPr kumimoji="1" lang="en-US" alt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ea typeface="MS PGothic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A91BF6E-BEF5-8649-8B04-7A15A5C9802B}"/>
              </a:ext>
            </a:extLst>
          </p:cNvPr>
          <p:cNvSpPr/>
          <p:nvPr/>
        </p:nvSpPr>
        <p:spPr>
          <a:xfrm>
            <a:off x="108284" y="4760496"/>
            <a:ext cx="3729790" cy="830997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t>Maps a filename to list of Block IDs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t>Maps each Block ID to </a:t>
            </a:r>
            <a:r>
              <a:rPr kumimoji="0" lang="en-GB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t>DataNodes</a:t>
            </a:r>
            <a:r>
              <a:rPr kumimoji="0" lang="en-GB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t> containing a replica of the block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8503606-70C0-7846-8FBA-D5234331BA8A}"/>
              </a:ext>
            </a:extLst>
          </p:cNvPr>
          <p:cNvSpPr/>
          <p:nvPr/>
        </p:nvSpPr>
        <p:spPr>
          <a:xfrm>
            <a:off x="999289" y="6032794"/>
            <a:ext cx="3729790" cy="58477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t>Maps a Block ID to a physical location on disk</a:t>
            </a:r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BB60DC13-BF04-3342-BB94-97FC2D67C016}"/>
              </a:ext>
            </a:extLst>
          </p:cNvPr>
          <p:cNvSpPr/>
          <p:nvPr/>
        </p:nvSpPr>
        <p:spPr bwMode="auto">
          <a:xfrm rot="18588683">
            <a:off x="3025114" y="3061438"/>
            <a:ext cx="3990800" cy="252663"/>
          </a:xfrm>
          <a:prstGeom prst="rightArrow">
            <a:avLst>
              <a:gd name="adj1" fmla="val 55527"/>
              <a:gd name="adj2" fmla="val 5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ＭＳ Ｐゴシック" charset="0"/>
            </a:endParaRPr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E94CB96D-5C5B-4B47-B702-FFA6BC3C5BF4}"/>
              </a:ext>
            </a:extLst>
          </p:cNvPr>
          <p:cNvSpPr/>
          <p:nvPr/>
        </p:nvSpPr>
        <p:spPr bwMode="auto">
          <a:xfrm rot="18588683">
            <a:off x="3699754" y="4761986"/>
            <a:ext cx="2769203" cy="252663"/>
          </a:xfrm>
          <a:prstGeom prst="rightArrow">
            <a:avLst>
              <a:gd name="adj1" fmla="val 55527"/>
              <a:gd name="adj2" fmla="val 5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3611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4" grpId="0" animBg="1"/>
      <p:bldP spid="8" grpId="0" animBg="1"/>
    </p:bld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Rectangle 2">
            <a:extLst>
              <a:ext uri="{FF2B5EF4-FFF2-40B4-BE49-F238E27FC236}">
                <a16:creationId xmlns:a16="http://schemas.microsoft.com/office/drawing/2014/main" id="{C1E588B7-25D0-4E17-AEF4-E162C96A2BA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>
                <a:effectLst/>
              </a:rPr>
              <a:t>Key-Value Storage Systems</a:t>
            </a:r>
          </a:p>
        </p:txBody>
      </p:sp>
      <p:sp>
        <p:nvSpPr>
          <p:cNvPr id="44034" name="Rectangle 3">
            <a:extLst>
              <a:ext uri="{FF2B5EF4-FFF2-40B4-BE49-F238E27FC236}">
                <a16:creationId xmlns:a16="http://schemas.microsoft.com/office/drawing/2014/main" id="{D07E5EAC-81F9-41A5-8809-4EE1DD13D715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768350" y="1102497"/>
            <a:ext cx="8077199" cy="2580503"/>
          </a:xfrm>
        </p:spPr>
        <p:txBody>
          <a:bodyPr/>
          <a:lstStyle/>
          <a:p>
            <a:r>
              <a:rPr lang="en-US" altLang="en-US" dirty="0"/>
              <a:t>Unlike HDFS, focus here on storing large numbers (billions or even more) of small (KB-MB) sized records</a:t>
            </a:r>
          </a:p>
          <a:p>
            <a:pPr lvl="1"/>
            <a:r>
              <a:rPr lang="en-US" altLang="en-US" sz="1600" b="1" dirty="0">
                <a:solidFill>
                  <a:srgbClr val="002060"/>
                </a:solidFill>
              </a:rPr>
              <a:t>uninterpreted bytes</a:t>
            </a:r>
            <a:r>
              <a:rPr lang="en-US" altLang="en-US" sz="1600" dirty="0"/>
              <a:t>, with an associated key</a:t>
            </a:r>
          </a:p>
          <a:p>
            <a:pPr lvl="2"/>
            <a:r>
              <a:rPr lang="en-US" altLang="en-US" sz="1400" dirty="0"/>
              <a:t>E.g., Amazon S3, Amazon Dynamo</a:t>
            </a:r>
          </a:p>
          <a:p>
            <a:pPr lvl="1"/>
            <a:r>
              <a:rPr lang="en-US" altLang="en-US" sz="1600" b="1" dirty="0">
                <a:solidFill>
                  <a:srgbClr val="002060"/>
                </a:solidFill>
              </a:rPr>
              <a:t>Wide-table</a:t>
            </a:r>
            <a:r>
              <a:rPr lang="en-US" altLang="en-US" sz="1600" dirty="0"/>
              <a:t> (can have arbitrarily many attribute names) with associated key</a:t>
            </a:r>
          </a:p>
          <a:p>
            <a:pPr lvl="3"/>
            <a:r>
              <a:rPr lang="en-US" altLang="en-US" sz="1200" dirty="0"/>
              <a:t>Google </a:t>
            </a:r>
            <a:r>
              <a:rPr lang="en-US" altLang="en-US" sz="1200" dirty="0" err="1"/>
              <a:t>BigTable</a:t>
            </a:r>
            <a:r>
              <a:rPr lang="en-US" altLang="en-US" sz="1200" dirty="0"/>
              <a:t>, Apache Cassandra, Apache </a:t>
            </a:r>
            <a:r>
              <a:rPr lang="en-US" altLang="en-US" sz="1200" dirty="0" err="1"/>
              <a:t>Hbase</a:t>
            </a:r>
            <a:r>
              <a:rPr lang="en-US" altLang="en-US" sz="1200" dirty="0"/>
              <a:t>, Amazon DynamoDB</a:t>
            </a:r>
          </a:p>
          <a:p>
            <a:pPr lvl="3"/>
            <a:r>
              <a:rPr lang="en-US" altLang="en-US" sz="1200" dirty="0"/>
              <a:t>Allows some operations (e.g., filtering) to execute on storage node</a:t>
            </a:r>
          </a:p>
          <a:p>
            <a:pPr lvl="1"/>
            <a:r>
              <a:rPr lang="en-US" altLang="en-US" sz="1600" dirty="0"/>
              <a:t>JSON</a:t>
            </a:r>
          </a:p>
          <a:p>
            <a:pPr lvl="2"/>
            <a:r>
              <a:rPr lang="en-US" altLang="en-US" sz="1400" dirty="0"/>
              <a:t>MongoDB, CouchDB (document model)</a:t>
            </a:r>
            <a:endParaRPr lang="en-US" altLang="en-US" dirty="0"/>
          </a:p>
          <a:p>
            <a:r>
              <a:rPr lang="en-US" altLang="en-US" dirty="0"/>
              <a:t>Records </a:t>
            </a:r>
            <a:r>
              <a:rPr lang="en-US" altLang="en-US" b="1" dirty="0">
                <a:solidFill>
                  <a:srgbClr val="002060"/>
                </a:solidFill>
              </a:rPr>
              <a:t>partitioned</a:t>
            </a:r>
            <a:r>
              <a:rPr lang="en-US" altLang="en-US" dirty="0"/>
              <a:t> across multiple machines</a:t>
            </a:r>
          </a:p>
          <a:p>
            <a:pPr lvl="1"/>
            <a:r>
              <a:rPr lang="en-US" altLang="en-US" sz="1600" dirty="0"/>
              <a:t>Queries are routed by the system to appropriate machine</a:t>
            </a:r>
          </a:p>
          <a:p>
            <a:r>
              <a:rPr lang="en-US" altLang="en-US" dirty="0"/>
              <a:t>Records </a:t>
            </a:r>
            <a:r>
              <a:rPr lang="en-US" altLang="en-US" b="1" dirty="0">
                <a:solidFill>
                  <a:srgbClr val="002060"/>
                </a:solidFill>
              </a:rPr>
              <a:t>replicated</a:t>
            </a:r>
            <a:r>
              <a:rPr lang="en-US" altLang="en-US" dirty="0"/>
              <a:t> across multiple machines for fault tolerance as well as efficient querying</a:t>
            </a:r>
            <a:endParaRPr lang="en-US" altLang="en-US" dirty="0">
              <a:solidFill>
                <a:srgbClr val="002060"/>
              </a:solidFill>
            </a:endParaRPr>
          </a:p>
          <a:p>
            <a:pPr lvl="1"/>
            <a:r>
              <a:rPr lang="en-US" altLang="en-US" sz="1600" dirty="0"/>
              <a:t>Need to guarantee “consistency” when data is updated</a:t>
            </a:r>
          </a:p>
          <a:p>
            <a:pPr lvl="1"/>
            <a:r>
              <a:rPr lang="en-US" altLang="en-US" sz="1600" b="1" dirty="0">
                <a:solidFill>
                  <a:srgbClr val="002060"/>
                </a:solidFill>
              </a:rPr>
              <a:t>“Distributed Transactions”</a:t>
            </a:r>
          </a:p>
          <a:p>
            <a:pPr lvl="1"/>
            <a:endParaRPr lang="en-US" altLang="en-US" b="1" dirty="0">
              <a:solidFill>
                <a:srgbClr val="002060"/>
              </a:solidFill>
            </a:endParaRPr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781233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034" grpId="0" build="p"/>
    </p:bld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Rectangle 2">
            <a:extLst>
              <a:ext uri="{FF2B5EF4-FFF2-40B4-BE49-F238E27FC236}">
                <a16:creationId xmlns:a16="http://schemas.microsoft.com/office/drawing/2014/main" id="{C1E588B7-25D0-4E17-AEF4-E162C96A2BA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>
                <a:effectLst/>
              </a:rPr>
              <a:t>Key-Value Storage Systems</a:t>
            </a:r>
          </a:p>
        </p:txBody>
      </p:sp>
      <p:sp>
        <p:nvSpPr>
          <p:cNvPr id="44034" name="Rectangle 3">
            <a:extLst>
              <a:ext uri="{FF2B5EF4-FFF2-40B4-BE49-F238E27FC236}">
                <a16:creationId xmlns:a16="http://schemas.microsoft.com/office/drawing/2014/main" id="{D07E5EAC-81F9-41A5-8809-4EE1DD13D715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768351" y="1102497"/>
            <a:ext cx="7647862" cy="4891903"/>
          </a:xfrm>
        </p:spPr>
        <p:txBody>
          <a:bodyPr/>
          <a:lstStyle/>
          <a:p>
            <a:r>
              <a:rPr lang="en-US" altLang="en-US" dirty="0"/>
              <a:t>Key-value stores support</a:t>
            </a:r>
          </a:p>
          <a:p>
            <a:pPr lvl="1"/>
            <a:r>
              <a:rPr lang="en-US" altLang="en-US" sz="1800" b="1" i="1" dirty="0"/>
              <a:t>put</a:t>
            </a:r>
            <a:r>
              <a:rPr lang="en-US" altLang="en-US" sz="1800" dirty="0"/>
              <a:t>(key, value):  used to store values with an associated key, </a:t>
            </a:r>
          </a:p>
          <a:p>
            <a:pPr lvl="1"/>
            <a:r>
              <a:rPr lang="en-US" altLang="en-US" sz="1800" b="1" i="1" dirty="0"/>
              <a:t>get</a:t>
            </a:r>
            <a:r>
              <a:rPr lang="en-US" altLang="en-US" sz="1800" dirty="0"/>
              <a:t>(key):  which retrieves the stored value associated with the specified key</a:t>
            </a:r>
          </a:p>
          <a:p>
            <a:pPr lvl="1"/>
            <a:r>
              <a:rPr lang="en-US" altLang="en-US" sz="1800" b="1" i="1" dirty="0"/>
              <a:t>delete</a:t>
            </a:r>
            <a:r>
              <a:rPr lang="en-US" altLang="en-US" sz="1800" dirty="0"/>
              <a:t>(key) -- Remove the key and its associated value</a:t>
            </a:r>
          </a:p>
          <a:p>
            <a:r>
              <a:rPr lang="en-US" altLang="en-US" dirty="0"/>
              <a:t>Some support </a:t>
            </a:r>
            <a:r>
              <a:rPr lang="en-US" altLang="en-US" b="1" i="1" dirty="0"/>
              <a:t>range queries</a:t>
            </a:r>
            <a:r>
              <a:rPr lang="en-US" altLang="en-US" dirty="0"/>
              <a:t> on key values</a:t>
            </a:r>
          </a:p>
          <a:p>
            <a:r>
              <a:rPr lang="en-US" altLang="en-US" dirty="0"/>
              <a:t>Document stores support richer queries (e.g., MongoDB)</a:t>
            </a:r>
          </a:p>
          <a:p>
            <a:pPr lvl="1"/>
            <a:r>
              <a:rPr lang="en-US" altLang="en-US" sz="1800" dirty="0"/>
              <a:t>Slowly evolving towards the richness of SQL</a:t>
            </a:r>
          </a:p>
          <a:p>
            <a:r>
              <a:rPr lang="en-US" altLang="en-US" dirty="0"/>
              <a:t>Not full database systems (increasingly changing)</a:t>
            </a:r>
          </a:p>
          <a:p>
            <a:pPr lvl="1"/>
            <a:r>
              <a:rPr lang="en-US" altLang="en-US" sz="1800" dirty="0"/>
              <a:t>Have no/limited support for transactional updates</a:t>
            </a:r>
          </a:p>
          <a:p>
            <a:pPr lvl="1"/>
            <a:r>
              <a:rPr lang="en-US" altLang="en-US" sz="1800" dirty="0"/>
              <a:t>Applications must manage query processing on their own</a:t>
            </a:r>
          </a:p>
          <a:p>
            <a:r>
              <a:rPr lang="en-US" altLang="en-US" dirty="0"/>
              <a:t>Not supporting above features makes it easier to build scalable data storage systems, i.e., NoSQL systems</a:t>
            </a:r>
          </a:p>
          <a:p>
            <a:endParaRPr lang="en-US" altLang="en-US" dirty="0"/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892525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034" grpId="0" build="p"/>
    </p:bld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Rectangle 2">
            <a:extLst>
              <a:ext uri="{FF2B5EF4-FFF2-40B4-BE49-F238E27FC236}">
                <a16:creationId xmlns:a16="http://schemas.microsoft.com/office/drawing/2014/main" id="{C1E588B7-25D0-4E17-AEF4-E162C96A2BA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>
                <a:effectLst/>
              </a:rPr>
              <a:t>MongoDB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410D305-FC5A-484A-92A2-B36AAB2F71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7008" y="0"/>
            <a:ext cx="692998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599490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Rectangle 2">
            <a:extLst>
              <a:ext uri="{FF2B5EF4-FFF2-40B4-BE49-F238E27FC236}">
                <a16:creationId xmlns:a16="http://schemas.microsoft.com/office/drawing/2014/main" id="{C1E588B7-25D0-4E17-AEF4-E162C96A2BA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>
                <a:effectLst/>
              </a:rPr>
              <a:t>Apache Cassandra</a:t>
            </a:r>
          </a:p>
        </p:txBody>
      </p:sp>
      <p:sp>
        <p:nvSpPr>
          <p:cNvPr id="44034" name="Rectangle 3">
            <a:extLst>
              <a:ext uri="{FF2B5EF4-FFF2-40B4-BE49-F238E27FC236}">
                <a16:creationId xmlns:a16="http://schemas.microsoft.com/office/drawing/2014/main" id="{D07E5EAC-81F9-41A5-8809-4EE1DD13D715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768351" y="1102497"/>
            <a:ext cx="7902574" cy="4891903"/>
          </a:xfrm>
        </p:spPr>
        <p:txBody>
          <a:bodyPr/>
          <a:lstStyle/>
          <a:p>
            <a:r>
              <a:rPr lang="en-US" altLang="en-US" dirty="0"/>
              <a:t>Wide-table key value store</a:t>
            </a:r>
          </a:p>
        </p:txBody>
      </p:sp>
      <p:pic>
        <p:nvPicPr>
          <p:cNvPr id="5122" name="Picture 2" descr="Apache Cassandra – Best Practices and Examples – E&amp;B Software">
            <a:extLst>
              <a:ext uri="{FF2B5EF4-FFF2-40B4-BE49-F238E27FC236}">
                <a16:creationId xmlns:a16="http://schemas.microsoft.com/office/drawing/2014/main" id="{5C4CC9EA-5441-7B41-8606-20F21688CA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52" y="1620401"/>
            <a:ext cx="3935686" cy="2397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Cassandra Data Modeling Best Practices">
            <a:extLst>
              <a:ext uri="{FF2B5EF4-FFF2-40B4-BE49-F238E27FC236}">
                <a16:creationId xmlns:a16="http://schemas.microsoft.com/office/drawing/2014/main" id="{D22DFF19-76A1-2A49-93AD-09C845C69C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2325" y="1504787"/>
            <a:ext cx="3935686" cy="2954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Image for post">
            <a:extLst>
              <a:ext uri="{FF2B5EF4-FFF2-40B4-BE49-F238E27FC236}">
                <a16:creationId xmlns:a16="http://schemas.microsoft.com/office/drawing/2014/main" id="{58A29459-738A-9545-9D0C-6AF436803E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414" y="4868472"/>
            <a:ext cx="3307037" cy="1799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Cassandra Query Language(CQL): Insert Into, Update, Delete (Example)">
            <a:extLst>
              <a:ext uri="{FF2B5EF4-FFF2-40B4-BE49-F238E27FC236}">
                <a16:creationId xmlns:a16="http://schemas.microsoft.com/office/drawing/2014/main" id="{43B20953-A04C-564D-92CF-C090B9FF82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4914900"/>
            <a:ext cx="4648200" cy="175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7255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034" grpId="0" build="p"/>
    </p:bld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Rectangle 2">
            <a:extLst>
              <a:ext uri="{FF2B5EF4-FFF2-40B4-BE49-F238E27FC236}">
                <a16:creationId xmlns:a16="http://schemas.microsoft.com/office/drawing/2014/main" id="{C1E588B7-25D0-4E17-AEF4-E162C96A2BA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>
                <a:effectLst/>
              </a:rPr>
              <a:t>Neo4j</a:t>
            </a:r>
          </a:p>
        </p:txBody>
      </p:sp>
      <p:sp>
        <p:nvSpPr>
          <p:cNvPr id="44034" name="Rectangle 3">
            <a:extLst>
              <a:ext uri="{FF2B5EF4-FFF2-40B4-BE49-F238E27FC236}">
                <a16:creationId xmlns:a16="http://schemas.microsoft.com/office/drawing/2014/main" id="{D07E5EAC-81F9-41A5-8809-4EE1DD13D715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768351" y="1102497"/>
            <a:ext cx="7902574" cy="4891903"/>
          </a:xfrm>
        </p:spPr>
        <p:txBody>
          <a:bodyPr/>
          <a:lstStyle/>
          <a:p>
            <a:r>
              <a:rPr lang="en-US" altLang="en-US" dirty="0"/>
              <a:t>Graph Database using a Property Graph Model</a:t>
            </a:r>
          </a:p>
        </p:txBody>
      </p:sp>
      <p:pic>
        <p:nvPicPr>
          <p:cNvPr id="4098" name="Picture 2" descr="600">
            <a:extLst>
              <a:ext uri="{FF2B5EF4-FFF2-40B4-BE49-F238E27FC236}">
                <a16:creationId xmlns:a16="http://schemas.microsoft.com/office/drawing/2014/main" id="{0B0D5995-AA24-1E40-99A0-76FF97B4FA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25" y="1826346"/>
            <a:ext cx="3526024" cy="2568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F8FDA3B-3C09-6B47-A13E-EA1FE6EFE1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0709" y="3087486"/>
            <a:ext cx="2886753" cy="156935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CBBB8DF-3CB9-AE47-A98F-5A316C4195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118315"/>
            <a:ext cx="9144000" cy="1483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496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034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ED9709-6504-4DC1-97DC-128E2F051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What We Will Cover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DE4EC8-FCF8-4F26-9684-E89BFAB456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1395" y="884495"/>
            <a:ext cx="7601209" cy="4698796"/>
          </a:xfrm>
        </p:spPr>
        <p:txBody>
          <a:bodyPr/>
          <a:lstStyle/>
          <a:p>
            <a:r>
              <a:rPr lang="en-IN" sz="1600" dirty="0"/>
              <a:t>Apache Spark</a:t>
            </a:r>
          </a:p>
          <a:p>
            <a:pPr lvl="1"/>
            <a:r>
              <a:rPr lang="en-IN" sz="1400" dirty="0"/>
              <a:t>Current leader in big data (OLAP-style) frameworks</a:t>
            </a:r>
          </a:p>
          <a:p>
            <a:pPr lvl="1"/>
            <a:r>
              <a:rPr lang="en-IN" sz="1400" dirty="0"/>
              <a:t>Supports many query/analysis models, including a light version of SQL</a:t>
            </a:r>
          </a:p>
          <a:p>
            <a:r>
              <a:rPr lang="en-IN" sz="1600" dirty="0"/>
              <a:t>MongoDB</a:t>
            </a:r>
          </a:p>
          <a:p>
            <a:pPr lvl="1"/>
            <a:r>
              <a:rPr lang="en-IN" sz="1400" dirty="0"/>
              <a:t>Perhaps the most popular NoSQL system, uses a ”document” (JSON) data model</a:t>
            </a:r>
          </a:p>
          <a:p>
            <a:pPr lvl="1"/>
            <a:r>
              <a:rPr lang="en-IN" sz="1400" dirty="0"/>
              <a:t>Focus primarily on OLTP</a:t>
            </a:r>
          </a:p>
          <a:p>
            <a:pPr lvl="1"/>
            <a:r>
              <a:rPr lang="en-IN" sz="1400" dirty="0"/>
              <a:t>Doesn’t really support joins (some limited ability today) – have to do that in the app</a:t>
            </a:r>
          </a:p>
          <a:p>
            <a:r>
              <a:rPr lang="en-IN" sz="1600" dirty="0"/>
              <a:t>How to “Parallelize” Operations</a:t>
            </a:r>
          </a:p>
          <a:p>
            <a:pPr lvl="1"/>
            <a:r>
              <a:rPr lang="en-IN" sz="1400" dirty="0"/>
              <a:t>Useful to understand how Spark and other systems actually work</a:t>
            </a:r>
          </a:p>
          <a:p>
            <a:pPr lvl="1"/>
            <a:r>
              <a:rPr lang="en-IN" sz="1400" dirty="0"/>
              <a:t>Often times you have to build these in the application layer</a:t>
            </a:r>
          </a:p>
          <a:p>
            <a:pPr lvl="1"/>
            <a:r>
              <a:rPr lang="en-IN" sz="1400" dirty="0"/>
              <a:t>The original MapReduce framework</a:t>
            </a:r>
          </a:p>
          <a:p>
            <a:pPr lvl="2"/>
            <a:r>
              <a:rPr lang="en-IN" sz="1000" dirty="0"/>
              <a:t>Led to development of much work on large-scale data analysis (OLAP-style)</a:t>
            </a:r>
          </a:p>
          <a:p>
            <a:pPr lvl="2"/>
            <a:r>
              <a:rPr lang="en-IN" sz="1000" dirty="0"/>
              <a:t>Basically a way to execute a group-by at scale on non-relational data</a:t>
            </a:r>
          </a:p>
          <a:p>
            <a:r>
              <a:rPr lang="en-IN" sz="1600" dirty="0"/>
              <a:t>Hadoop Distributed File System (briefly)</a:t>
            </a:r>
          </a:p>
          <a:p>
            <a:pPr lvl="1"/>
            <a:r>
              <a:rPr lang="en-IN" sz="1400" dirty="0"/>
              <a:t>A key infrastructure piece, with no real alternative</a:t>
            </a:r>
          </a:p>
          <a:p>
            <a:pPr lvl="1"/>
            <a:r>
              <a:rPr lang="en-IN" sz="1400" dirty="0"/>
              <a:t>Basic file system interface, with replication and redundancy built in for failures</a:t>
            </a:r>
          </a:p>
          <a:p>
            <a:r>
              <a:rPr lang="en-IN" sz="1600" dirty="0"/>
              <a:t>Quick overview of other NoSQL data models</a:t>
            </a:r>
          </a:p>
        </p:txBody>
      </p:sp>
    </p:spTree>
    <p:extLst>
      <p:ext uri="{BB962C8B-B14F-4D97-AF65-F5344CB8AC3E}">
        <p14:creationId xmlns:p14="http://schemas.microsoft.com/office/powerpoint/2010/main" val="2600805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15408-5713-4F82-BE0B-89FEFEF66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B77118-77FB-40EF-B954-76BA83B01D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8350" y="1102497"/>
            <a:ext cx="8077200" cy="4091803"/>
          </a:xfrm>
        </p:spPr>
        <p:txBody>
          <a:bodyPr/>
          <a:lstStyle/>
          <a:p>
            <a:r>
              <a:rPr lang="en-IN" sz="1800" dirty="0"/>
              <a:t>Traditional databases don’t provide the right abstractions for many newer data processing/analytics tasks</a:t>
            </a:r>
          </a:p>
          <a:p>
            <a:pPr lvl="5"/>
            <a:endParaRPr lang="en-IN" sz="1600" dirty="0"/>
          </a:p>
          <a:p>
            <a:r>
              <a:rPr lang="en-IN" sz="1800" dirty="0"/>
              <a:t>Led to development of NoSQL systems and Map-Reduce (or similar) frameworks</a:t>
            </a:r>
          </a:p>
          <a:p>
            <a:pPr lvl="1"/>
            <a:r>
              <a:rPr lang="en-IN" sz="1600" dirty="0"/>
              <a:t>Easier to get started</a:t>
            </a:r>
          </a:p>
          <a:p>
            <a:pPr lvl="1"/>
            <a:r>
              <a:rPr lang="en-IN" sz="1600" dirty="0"/>
              <a:t>Easier to handle ad hoc and arbitrary tasks</a:t>
            </a:r>
          </a:p>
          <a:p>
            <a:pPr lvl="1"/>
            <a:r>
              <a:rPr lang="en-IN" sz="1600" dirty="0"/>
              <a:t>Not as efficient</a:t>
            </a:r>
          </a:p>
          <a:p>
            <a:pPr lvl="3"/>
            <a:r>
              <a:rPr lang="en-IN" sz="800" dirty="0"/>
              <a:t> </a:t>
            </a:r>
            <a:endParaRPr lang="en-IN" sz="1600" dirty="0"/>
          </a:p>
          <a:p>
            <a:r>
              <a:rPr lang="en-IN" sz="1800" dirty="0"/>
              <a:t>Over the last 10 years, seen increasing convergence </a:t>
            </a:r>
          </a:p>
          <a:p>
            <a:pPr lvl="1"/>
            <a:r>
              <a:rPr lang="en-IN" sz="1600" dirty="0"/>
              <a:t>NoSQL stores increasingly support SQL constructs like joins and aggregations</a:t>
            </a:r>
          </a:p>
          <a:p>
            <a:pPr lvl="1"/>
            <a:r>
              <a:rPr lang="en-IN" sz="1600" dirty="0"/>
              <a:t>Map-reduce frameworks also evolved to support joins and SQL more explicitly</a:t>
            </a:r>
          </a:p>
          <a:p>
            <a:pPr lvl="1"/>
            <a:r>
              <a:rPr lang="en-IN" sz="1600" dirty="0"/>
              <a:t>Databases evolved to support more data types, richer functionality for ad hoc processing</a:t>
            </a:r>
          </a:p>
          <a:p>
            <a:pPr lvl="4"/>
            <a:endParaRPr lang="en-IN" sz="1600" dirty="0"/>
          </a:p>
          <a:p>
            <a:r>
              <a:rPr lang="en-IN" sz="1800" dirty="0"/>
              <a:t>Think of Map-Reduce systems as another option </a:t>
            </a:r>
          </a:p>
          <a:p>
            <a:pPr lvl="1"/>
            <a:r>
              <a:rPr lang="en-IN" sz="1600" dirty="0"/>
              <a:t>Appropriate in some cases, not a good fit in other cases</a:t>
            </a:r>
          </a:p>
        </p:txBody>
      </p:sp>
    </p:spTree>
    <p:extLst>
      <p:ext uri="{BB962C8B-B14F-4D97-AF65-F5344CB8AC3E}">
        <p14:creationId xmlns:p14="http://schemas.microsoft.com/office/powerpoint/2010/main" val="540803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ED9709-6504-4DC1-97DC-128E2F051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DE4EC8-FCF8-4F26-9684-E89BFAB456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1395" y="884495"/>
            <a:ext cx="7601209" cy="4698796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IN" sz="2400" dirty="0"/>
              <a:t>Operations on Datasets</a:t>
            </a:r>
          </a:p>
          <a:p>
            <a:pPr>
              <a:lnSpc>
                <a:spcPct val="150000"/>
              </a:lnSpc>
            </a:pPr>
            <a:r>
              <a:rPr lang="en-IN" sz="2400" dirty="0"/>
              <a:t>Parallel Architectures</a:t>
            </a:r>
          </a:p>
          <a:p>
            <a:pPr>
              <a:lnSpc>
                <a:spcPct val="150000"/>
              </a:lnSpc>
            </a:pPr>
            <a:r>
              <a:rPr lang="en-IN" sz="2400" dirty="0"/>
              <a:t>Parallelizing Data-centric Operations</a:t>
            </a:r>
          </a:p>
          <a:p>
            <a:pPr>
              <a:lnSpc>
                <a:spcPct val="150000"/>
              </a:lnSpc>
            </a:pPr>
            <a:r>
              <a:rPr lang="en-IN" sz="2400" dirty="0"/>
              <a:t>Apache Spark</a:t>
            </a:r>
          </a:p>
          <a:p>
            <a:pPr>
              <a:lnSpc>
                <a:spcPct val="150000"/>
              </a:lnSpc>
            </a:pPr>
            <a:r>
              <a:rPr lang="en-IN" sz="2400" dirty="0"/>
              <a:t>Map-Reduce</a:t>
            </a:r>
          </a:p>
          <a:p>
            <a:pPr>
              <a:lnSpc>
                <a:spcPct val="150000"/>
              </a:lnSpc>
            </a:pPr>
            <a:r>
              <a:rPr lang="en-IN" sz="2400" dirty="0"/>
              <a:t>MongoDB</a:t>
            </a:r>
          </a:p>
          <a:p>
            <a:pPr>
              <a:lnSpc>
                <a:spcPct val="150000"/>
              </a:lnSpc>
            </a:pPr>
            <a:r>
              <a:rPr lang="en-IN" sz="2400" dirty="0"/>
              <a:t>Other NoSQL Systems</a:t>
            </a:r>
          </a:p>
        </p:txBody>
      </p:sp>
    </p:spTree>
    <p:extLst>
      <p:ext uri="{BB962C8B-B14F-4D97-AF65-F5344CB8AC3E}">
        <p14:creationId xmlns:p14="http://schemas.microsoft.com/office/powerpoint/2010/main" val="4140513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6200" y="1279079"/>
            <a:ext cx="8991600" cy="1470025"/>
          </a:xfrm>
        </p:spPr>
        <p:txBody>
          <a:bodyPr>
            <a:normAutofit fontScale="90000"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dirty="0">
                <a:ea typeface="+mj-ea"/>
                <a:cs typeface="+mj-cs"/>
              </a:rPr>
              <a:t>CMSC424: Database Design</a:t>
            </a:r>
            <a:br>
              <a:rPr lang="en-US" dirty="0">
                <a:ea typeface="+mj-ea"/>
                <a:cs typeface="+mj-cs"/>
              </a:rPr>
            </a:br>
            <a:br>
              <a:rPr lang="en-US" dirty="0">
                <a:ea typeface="+mj-ea"/>
                <a:cs typeface="+mj-cs"/>
              </a:rPr>
            </a:br>
            <a:r>
              <a:rPr lang="en-US" dirty="0">
                <a:ea typeface="+mj-ea"/>
                <a:cs typeface="+mj-cs"/>
              </a:rPr>
              <a:t>Module: </a:t>
            </a:r>
            <a:r>
              <a:rPr lang="en-US" u="sng" dirty="0">
                <a:ea typeface="+mj-ea"/>
                <a:cs typeface="+mj-cs"/>
              </a:rPr>
              <a:t>NoSQL; Big Data Systems</a:t>
            </a:r>
          </a:p>
        </p:txBody>
      </p:sp>
      <p:sp>
        <p:nvSpPr>
          <p:cNvPr id="14339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0" y="5638800"/>
            <a:ext cx="4267200" cy="1219200"/>
          </a:xfrm>
        </p:spPr>
        <p:txBody>
          <a:bodyPr/>
          <a:lstStyle/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Instructor: Amol Deshpande</a:t>
            </a:r>
          </a:p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                   </a:t>
            </a:r>
            <a:r>
              <a:rPr lang="en-US" sz="2400" dirty="0" err="1">
                <a:solidFill>
                  <a:schemeClr val="bg1"/>
                </a:solidFill>
                <a:latin typeface="Calibri" charset="0"/>
              </a:rPr>
              <a:t>amol@umd.edu</a:t>
            </a:r>
            <a:endParaRPr lang="en-US" sz="2400" dirty="0">
              <a:solidFill>
                <a:schemeClr val="bg1"/>
              </a:solidFill>
              <a:latin typeface="Calibri" charset="0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CE8B5310-7A08-8446-8C05-5E0096C91A19}"/>
              </a:ext>
            </a:extLst>
          </p:cNvPr>
          <p:cNvSpPr txBox="1">
            <a:spLocks/>
          </p:cNvSpPr>
          <p:nvPr/>
        </p:nvSpPr>
        <p:spPr bwMode="auto">
          <a:xfrm>
            <a:off x="621793" y="3091434"/>
            <a:ext cx="8107680" cy="1470025"/>
          </a:xfrm>
          <a:prstGeom prst="rect">
            <a:avLst/>
          </a:prstGeom>
          <a:ln w="55000" cap="flat" cmpd="thickThin" algn="ctr">
            <a:solidFill>
              <a:schemeClr val="accent1"/>
            </a:solidFill>
            <a:prstDash val="solid"/>
            <a:miter lim="800000"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45720" tIns="45720" rIns="45720" bIns="45720" numCol="1" anchor="ctr" anchorCtr="0" compatLnSpc="1">
            <a:prstTxWarp prst="textNoShape">
              <a:avLst/>
            </a:prstTxWarp>
          </a:bodyPr>
          <a:lstStyle>
            <a:lvl1pPr marL="0" marR="64008" indent="0" algn="r" rtl="0" eaLnBrk="0" fontAlgn="base" hangingPunct="0">
              <a:spcBef>
                <a:spcPts val="400"/>
              </a:spcBef>
              <a:spcAft>
                <a:spcPct val="0"/>
              </a:spcAft>
              <a:buClr>
                <a:schemeClr val="accent1"/>
              </a:buClr>
              <a:buSzPct val="68000"/>
              <a:buFont typeface="Wingdings 3" charset="2"/>
              <a:buNone/>
              <a:defRPr sz="2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spcBef>
                <a:spcPts val="325"/>
              </a:spcBef>
              <a:spcAft>
                <a:spcPct val="0"/>
              </a:spcAft>
              <a:buClr>
                <a:schemeClr val="accent1"/>
              </a:buClr>
              <a:buFont typeface="Verdana" charset="0"/>
              <a:buNone/>
              <a:defRPr sz="2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SzPct val="100000"/>
              <a:buFont typeface="Wingdings 2" charset="2"/>
              <a:buNone/>
              <a:defRPr sz="2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None/>
              <a:defRPr sz="19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None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64008" lvl="0" indent="0" algn="ctr" defTabSz="914400" rtl="0" eaLnBrk="0" fontAlgn="base" latinLnBrk="0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2DA2BF"/>
              </a:buClr>
              <a:buSzPct val="68000"/>
              <a:buFont typeface="Wingdings 3" charset="2"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46464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Operations on Datasets</a:t>
            </a:r>
          </a:p>
        </p:txBody>
      </p:sp>
    </p:spTree>
    <p:extLst>
      <p:ext uri="{BB962C8B-B14F-4D97-AF65-F5344CB8AC3E}">
        <p14:creationId xmlns:p14="http://schemas.microsoft.com/office/powerpoint/2010/main" val="4580279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97ECCD7-4614-6745-A770-2897DB6E77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 far we have focused on “relations”/”tables”</a:t>
            </a:r>
          </a:p>
          <a:p>
            <a:pPr lvl="1"/>
            <a:r>
              <a:rPr lang="en-US" dirty="0"/>
              <a:t>Basically “multisets” of “tuples”</a:t>
            </a:r>
          </a:p>
          <a:p>
            <a:pPr lvl="1"/>
            <a:endParaRPr lang="en-US" dirty="0"/>
          </a:p>
          <a:p>
            <a:r>
              <a:rPr lang="en-US" dirty="0"/>
              <a:t>Let’s generalize that concept and discuss a few more operations</a:t>
            </a:r>
          </a:p>
          <a:p>
            <a:pPr lvl="1"/>
            <a:r>
              <a:rPr lang="en-US" dirty="0"/>
              <a:t>Each operation takes in one or more datasets as input</a:t>
            </a:r>
          </a:p>
          <a:p>
            <a:pPr lvl="1"/>
            <a:r>
              <a:rPr lang="en-US" dirty="0"/>
              <a:t>… and outputs one dataset</a:t>
            </a:r>
          </a:p>
          <a:p>
            <a:pPr lvl="1"/>
            <a:endParaRPr lang="en-US" dirty="0"/>
          </a:p>
          <a:p>
            <a:r>
              <a:rPr lang="en-US" dirty="0"/>
              <a:t>But what is a “dataset”?</a:t>
            </a:r>
          </a:p>
        </p:txBody>
      </p:sp>
      <p:sp>
        <p:nvSpPr>
          <p:cNvPr id="36864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Operations on Datasets</a:t>
            </a:r>
          </a:p>
        </p:txBody>
      </p:sp>
    </p:spTree>
    <p:extLst>
      <p:ext uri="{BB962C8B-B14F-4D97-AF65-F5344CB8AC3E}">
        <p14:creationId xmlns:p14="http://schemas.microsoft.com/office/powerpoint/2010/main" val="3058117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Inputs and Outputs</a:t>
            </a:r>
          </a:p>
        </p:txBody>
      </p:sp>
      <p:sp>
        <p:nvSpPr>
          <p:cNvPr id="378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943592"/>
            <a:ext cx="8686800" cy="5105400"/>
          </a:xfrm>
        </p:spPr>
        <p:txBody>
          <a:bodyPr/>
          <a:lstStyle/>
          <a:p>
            <a:r>
              <a:rPr lang="en-US" dirty="0">
                <a:latin typeface="Calibri" charset="0"/>
              </a:rPr>
              <a:t>Sets or “multi-sets” or “collections” of .. </a:t>
            </a:r>
          </a:p>
          <a:p>
            <a:pPr lvl="1"/>
            <a:r>
              <a:rPr lang="en-US" dirty="0">
                <a:latin typeface="Calibri" charset="0"/>
              </a:rPr>
              <a:t>Objects</a:t>
            </a:r>
            <a:r>
              <a:rPr lang="en-US" dirty="0">
                <a:latin typeface="Calibri" charset="0"/>
                <a:sym typeface="Wingdings" pitchFamily="2" charset="2"/>
              </a:rPr>
              <a:t>  key-value pairs  </a:t>
            </a:r>
            <a:r>
              <a:rPr lang="en-US" dirty="0">
                <a:latin typeface="Calibri" charset="0"/>
              </a:rPr>
              <a:t>tuples</a:t>
            </a:r>
          </a:p>
          <a:p>
            <a:endParaRPr lang="en-US" dirty="0">
              <a:latin typeface="Calibri" charset="0"/>
            </a:endParaRPr>
          </a:p>
          <a:p>
            <a:endParaRPr lang="en-US" dirty="0">
              <a:latin typeface="Calibri" charset="0"/>
            </a:endParaRP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232143C0-2562-3CF9-647D-EEF958A224C6}"/>
              </a:ext>
            </a:extLst>
          </p:cNvPr>
          <p:cNvGraphicFramePr>
            <a:graphicFrameLocks noGrp="1"/>
          </p:cNvGraphicFramePr>
          <p:nvPr/>
        </p:nvGraphicFramePr>
        <p:xfrm>
          <a:off x="424467" y="1873110"/>
          <a:ext cx="533400" cy="168656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33400">
                  <a:extLst>
                    <a:ext uri="{9D8B030D-6E8A-4147-A177-3AD203B41FA5}">
                      <a16:colId xmlns:a16="http://schemas.microsoft.com/office/drawing/2014/main" val="3130308614"/>
                    </a:ext>
                  </a:extLst>
                </a:gridCol>
              </a:tblGrid>
              <a:tr h="421640">
                <a:tc>
                  <a:txBody>
                    <a:bodyPr/>
                    <a:lstStyle/>
                    <a:p>
                      <a:r>
                        <a:rPr lang="en-US" dirty="0"/>
                        <a:t>o1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6433447"/>
                  </a:ext>
                </a:extLst>
              </a:tr>
              <a:tr h="421640">
                <a:tc>
                  <a:txBody>
                    <a:bodyPr/>
                    <a:lstStyle/>
                    <a:p>
                      <a:r>
                        <a:rPr lang="en-US" dirty="0"/>
                        <a:t>o2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0899758"/>
                  </a:ext>
                </a:extLst>
              </a:tr>
              <a:tr h="421640">
                <a:tc>
                  <a:txBody>
                    <a:bodyPr/>
                    <a:lstStyle/>
                    <a:p>
                      <a:r>
                        <a:rPr lang="en-US" dirty="0"/>
                        <a:t>o3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4965731"/>
                  </a:ext>
                </a:extLst>
              </a:tr>
              <a:tr h="421640">
                <a:tc>
                  <a:txBody>
                    <a:bodyPr/>
                    <a:lstStyle/>
                    <a:p>
                      <a:r>
                        <a:rPr lang="en-US" dirty="0"/>
                        <a:t>o4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6768611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048CA64-B620-874F-100F-963FA878EAF8}"/>
              </a:ext>
            </a:extLst>
          </p:cNvPr>
          <p:cNvGraphicFramePr>
            <a:graphicFrameLocks noGrp="1"/>
          </p:cNvGraphicFramePr>
          <p:nvPr/>
        </p:nvGraphicFramePr>
        <p:xfrm>
          <a:off x="522132" y="4191000"/>
          <a:ext cx="533400" cy="168656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33400">
                  <a:extLst>
                    <a:ext uri="{9D8B030D-6E8A-4147-A177-3AD203B41FA5}">
                      <a16:colId xmlns:a16="http://schemas.microsoft.com/office/drawing/2014/main" val="3130308614"/>
                    </a:ext>
                  </a:extLst>
                </a:gridCol>
              </a:tblGrid>
              <a:tr h="421640">
                <a:tc>
                  <a:txBody>
                    <a:bodyPr/>
                    <a:lstStyle/>
                    <a:p>
                      <a:r>
                        <a:rPr lang="en-US" dirty="0"/>
                        <a:t>o1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6433447"/>
                  </a:ext>
                </a:extLst>
              </a:tr>
              <a:tr h="421640">
                <a:tc>
                  <a:txBody>
                    <a:bodyPr/>
                    <a:lstStyle/>
                    <a:p>
                      <a:r>
                        <a:rPr lang="en-US" dirty="0"/>
                        <a:t>o1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0899758"/>
                  </a:ext>
                </a:extLst>
              </a:tr>
              <a:tr h="421640">
                <a:tc>
                  <a:txBody>
                    <a:bodyPr/>
                    <a:lstStyle/>
                    <a:p>
                      <a:r>
                        <a:rPr lang="en-US" dirty="0"/>
                        <a:t>o1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4965731"/>
                  </a:ext>
                </a:extLst>
              </a:tr>
              <a:tr h="421640">
                <a:tc>
                  <a:txBody>
                    <a:bodyPr/>
                    <a:lstStyle/>
                    <a:p>
                      <a:r>
                        <a:rPr lang="en-US" dirty="0"/>
                        <a:t>o4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676861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E10650D6-424B-3490-AAB3-05E2C4AA4520}"/>
              </a:ext>
            </a:extLst>
          </p:cNvPr>
          <p:cNvSpPr txBox="1"/>
          <p:nvPr/>
        </p:nvSpPr>
        <p:spPr>
          <a:xfrm>
            <a:off x="-76200" y="3544669"/>
            <a:ext cx="3276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Set of objects (e.g., images, JSON documents)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ABAF68-4B86-14F4-4D82-A25BACFFF755}"/>
              </a:ext>
            </a:extLst>
          </p:cNvPr>
          <p:cNvSpPr txBox="1"/>
          <p:nvPr/>
        </p:nvSpPr>
        <p:spPr>
          <a:xfrm>
            <a:off x="152400" y="5864326"/>
            <a:ext cx="327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Multi-set of objects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70883D-2887-3601-D425-6526D9D250A9}"/>
              </a:ext>
            </a:extLst>
          </p:cNvPr>
          <p:cNvSpPr txBox="1"/>
          <p:nvPr/>
        </p:nvSpPr>
        <p:spPr>
          <a:xfrm>
            <a:off x="4541949" y="3777230"/>
            <a:ext cx="3276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Set of key-value pairs (e.g., pairs of (</a:t>
            </a:r>
            <a:r>
              <a:rPr kumimoji="0" lang="en-US" sz="1800" b="0" i="1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userid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, profile))</a:t>
            </a:r>
          </a:p>
        </p:txBody>
      </p:sp>
      <p:graphicFrame>
        <p:nvGraphicFramePr>
          <p:cNvPr id="8" name="Table 2">
            <a:extLst>
              <a:ext uri="{FF2B5EF4-FFF2-40B4-BE49-F238E27FC236}">
                <a16:creationId xmlns:a16="http://schemas.microsoft.com/office/drawing/2014/main" id="{DCA812A0-364D-290C-0EC7-0628A6988C01}"/>
              </a:ext>
            </a:extLst>
          </p:cNvPr>
          <p:cNvGraphicFramePr>
            <a:graphicFrameLocks noGrp="1"/>
          </p:cNvGraphicFramePr>
          <p:nvPr/>
        </p:nvGraphicFramePr>
        <p:xfrm>
          <a:off x="4998075" y="2057400"/>
          <a:ext cx="1752600" cy="168656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876300">
                  <a:extLst>
                    <a:ext uri="{9D8B030D-6E8A-4147-A177-3AD203B41FA5}">
                      <a16:colId xmlns:a16="http://schemas.microsoft.com/office/drawing/2014/main" val="3130308614"/>
                    </a:ext>
                  </a:extLst>
                </a:gridCol>
                <a:gridCol w="876300">
                  <a:extLst>
                    <a:ext uri="{9D8B030D-6E8A-4147-A177-3AD203B41FA5}">
                      <a16:colId xmlns:a16="http://schemas.microsoft.com/office/drawing/2014/main" val="429215591"/>
                    </a:ext>
                  </a:extLst>
                </a:gridCol>
              </a:tblGrid>
              <a:tr h="421640">
                <a:tc>
                  <a:txBody>
                    <a:bodyPr/>
                    <a:lstStyle/>
                    <a:p>
                      <a:r>
                        <a:rPr lang="en-US" dirty="0"/>
                        <a:t>k1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6433447"/>
                  </a:ext>
                </a:extLst>
              </a:tr>
              <a:tr h="421640">
                <a:tc>
                  <a:txBody>
                    <a:bodyPr/>
                    <a:lstStyle/>
                    <a:p>
                      <a:r>
                        <a:rPr lang="en-US" dirty="0"/>
                        <a:t>k1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0899758"/>
                  </a:ext>
                </a:extLst>
              </a:tr>
              <a:tr h="421640">
                <a:tc>
                  <a:txBody>
                    <a:bodyPr/>
                    <a:lstStyle/>
                    <a:p>
                      <a:r>
                        <a:rPr lang="en-US" dirty="0"/>
                        <a:t>k2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4965731"/>
                  </a:ext>
                </a:extLst>
              </a:tr>
              <a:tr h="421640">
                <a:tc>
                  <a:txBody>
                    <a:bodyPr/>
                    <a:lstStyle/>
                    <a:p>
                      <a:r>
                        <a:rPr lang="en-US" dirty="0"/>
                        <a:t>k3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6768611"/>
                  </a:ext>
                </a:extLst>
              </a:tr>
            </a:tbl>
          </a:graphicData>
        </a:graphic>
      </p:graphicFrame>
      <p:sp>
        <p:nvSpPr>
          <p:cNvPr id="9" name="Rectangle 4">
            <a:extLst>
              <a:ext uri="{FF2B5EF4-FFF2-40B4-BE49-F238E27FC236}">
                <a16:creationId xmlns:a16="http://schemas.microsoft.com/office/drawing/2014/main" id="{EA0B2D4E-E5BE-FB4C-6AA3-7101108F16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50475" y="4570020"/>
            <a:ext cx="457200" cy="457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b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A</a:t>
            </a:r>
          </a:p>
        </p:txBody>
      </p:sp>
      <p:sp>
        <p:nvSpPr>
          <p:cNvPr id="10" name="Rectangle 5">
            <a:extLst>
              <a:ext uri="{FF2B5EF4-FFF2-40B4-BE49-F238E27FC236}">
                <a16:creationId xmlns:a16="http://schemas.microsoft.com/office/drawing/2014/main" id="{1B61B4D0-2ADA-4B93-1353-260D63EE40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7675" y="4570020"/>
            <a:ext cx="457200" cy="457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b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B</a:t>
            </a:r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81A81BD4-914B-77F1-DA88-045057235B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64875" y="4570020"/>
            <a:ext cx="457200" cy="457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b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C</a:t>
            </a:r>
          </a:p>
        </p:txBody>
      </p:sp>
      <p:sp>
        <p:nvSpPr>
          <p:cNvPr id="12" name="Rectangle 7">
            <a:extLst>
              <a:ext uri="{FF2B5EF4-FFF2-40B4-BE49-F238E27FC236}">
                <a16:creationId xmlns:a16="http://schemas.microsoft.com/office/drawing/2014/main" id="{7B66F3E4-DFBF-E8AC-DACF-29525D72F5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22075" y="4570020"/>
            <a:ext cx="457200" cy="457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b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D</a:t>
            </a:r>
          </a:p>
        </p:txBody>
      </p:sp>
      <p:sp>
        <p:nvSpPr>
          <p:cNvPr id="13" name="Rectangle 8">
            <a:extLst>
              <a:ext uri="{FF2B5EF4-FFF2-40B4-BE49-F238E27FC236}">
                <a16:creationId xmlns:a16="http://schemas.microsoft.com/office/drawing/2014/main" id="{74C5FD58-5BDC-4939-B1FD-E6D983D992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50475" y="5103420"/>
            <a:ext cx="457200" cy="1676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⍺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⍺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β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β</a:t>
            </a:r>
          </a:p>
        </p:txBody>
      </p:sp>
      <p:sp>
        <p:nvSpPr>
          <p:cNvPr id="14" name="Rectangle 9">
            <a:extLst>
              <a:ext uri="{FF2B5EF4-FFF2-40B4-BE49-F238E27FC236}">
                <a16:creationId xmlns:a16="http://schemas.microsoft.com/office/drawing/2014/main" id="{A6D44CD7-05DC-0439-4A77-4B5E4B0747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7675" y="5103420"/>
            <a:ext cx="457200" cy="1676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⍺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β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β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β</a:t>
            </a:r>
          </a:p>
        </p:txBody>
      </p:sp>
      <p:sp>
        <p:nvSpPr>
          <p:cNvPr id="15" name="Rectangle 10">
            <a:extLst>
              <a:ext uri="{FF2B5EF4-FFF2-40B4-BE49-F238E27FC236}">
                <a16:creationId xmlns:a16="http://schemas.microsoft.com/office/drawing/2014/main" id="{6A9042EC-22F6-902B-E8D1-F3A89B94E3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64875" y="5103420"/>
            <a:ext cx="457200" cy="1676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1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5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12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23</a:t>
            </a:r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273DE179-7901-ED4C-2237-1E3E8036F8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22075" y="5103420"/>
            <a:ext cx="457200" cy="1676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7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7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3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10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22A99CF-A8AB-DD28-8660-7E6E1B96CAB5}"/>
              </a:ext>
            </a:extLst>
          </p:cNvPr>
          <p:cNvSpPr txBox="1"/>
          <p:nvPr/>
        </p:nvSpPr>
        <p:spPr>
          <a:xfrm>
            <a:off x="6979275" y="5910492"/>
            <a:ext cx="20871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Set of tuples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aka Relation/Table</a:t>
            </a:r>
          </a:p>
        </p:txBody>
      </p:sp>
    </p:spTree>
    <p:extLst>
      <p:ext uri="{BB962C8B-B14F-4D97-AF65-F5344CB8AC3E}">
        <p14:creationId xmlns:p14="http://schemas.microsoft.com/office/powerpoint/2010/main" val="2006196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7" grpId="0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19200"/>
            <a:ext cx="8229600" cy="5105400"/>
          </a:xfrm>
        </p:spPr>
        <p:txBody>
          <a:bodyPr/>
          <a:lstStyle/>
          <a:p>
            <a:r>
              <a:rPr lang="en-US" sz="2800" dirty="0">
                <a:latin typeface="Calibri" charset="0"/>
              </a:rPr>
              <a:t>Book Chapters</a:t>
            </a:r>
          </a:p>
          <a:p>
            <a:pPr lvl="1"/>
            <a:r>
              <a:rPr lang="en-US" sz="2400" dirty="0">
                <a:latin typeface="Calibri" charset="0"/>
              </a:rPr>
              <a:t>10.1, 10.2 </a:t>
            </a:r>
            <a:r>
              <a:rPr lang="en-US" sz="2400" b="1" dirty="0">
                <a:solidFill>
                  <a:srgbClr val="FF0000"/>
                </a:solidFill>
                <a:latin typeface="Calibri" charset="0"/>
              </a:rPr>
              <a:t>(7</a:t>
            </a:r>
            <a:r>
              <a:rPr lang="en-US" sz="2400" b="1" baseline="30000" dirty="0">
                <a:solidFill>
                  <a:srgbClr val="FF0000"/>
                </a:solidFill>
                <a:latin typeface="Calibri" charset="0"/>
              </a:rPr>
              <a:t>TH</a:t>
            </a:r>
            <a:r>
              <a:rPr lang="en-US" sz="2400" b="1" dirty="0">
                <a:solidFill>
                  <a:srgbClr val="FF0000"/>
                </a:solidFill>
                <a:latin typeface="Calibri" charset="0"/>
              </a:rPr>
              <a:t> EDITION)</a:t>
            </a:r>
          </a:p>
          <a:p>
            <a:r>
              <a:rPr lang="en-US" sz="2800" dirty="0">
                <a:latin typeface="Calibri" charset="0"/>
              </a:rPr>
              <a:t>Key topics:</a:t>
            </a:r>
          </a:p>
          <a:p>
            <a:pPr lvl="1"/>
            <a:r>
              <a:rPr lang="en-US" sz="2400" dirty="0">
                <a:latin typeface="Calibri" charset="0"/>
              </a:rPr>
              <a:t>Big data motivating scenarios</a:t>
            </a:r>
          </a:p>
          <a:p>
            <a:pPr lvl="1"/>
            <a:r>
              <a:rPr lang="en-US" sz="2400" dirty="0">
                <a:latin typeface="Calibri" charset="0"/>
              </a:rPr>
              <a:t>Why systems so far (relational databases, data warehouses, parallel databases) don’t work</a:t>
            </a:r>
          </a:p>
        </p:txBody>
      </p:sp>
      <p:sp>
        <p:nvSpPr>
          <p:cNvPr id="508930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122238"/>
            <a:ext cx="8534400" cy="715962"/>
          </a:xfrm>
        </p:spPr>
        <p:txBody>
          <a:bodyPr/>
          <a:lstStyle/>
          <a:p>
            <a:pPr>
              <a:defRPr/>
            </a:pPr>
            <a:r>
              <a:rPr lang="en-US" sz="3200" dirty="0"/>
              <a:t>NoSQL and Big Data Systems: Motivation</a:t>
            </a:r>
          </a:p>
        </p:txBody>
      </p:sp>
    </p:spTree>
    <p:extLst>
      <p:ext uri="{BB962C8B-B14F-4D97-AF65-F5344CB8AC3E}">
        <p14:creationId xmlns:p14="http://schemas.microsoft.com/office/powerpoint/2010/main" val="26725624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97ECCD7-4614-6745-A770-2897DB6E77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 far we have focused on “relations”/”tables”</a:t>
            </a:r>
          </a:p>
          <a:p>
            <a:pPr lvl="1"/>
            <a:r>
              <a:rPr lang="en-US" dirty="0"/>
              <a:t>Basically “multisets” of “tuples”</a:t>
            </a:r>
          </a:p>
          <a:p>
            <a:pPr lvl="1"/>
            <a:endParaRPr lang="en-US" dirty="0"/>
          </a:p>
          <a:p>
            <a:r>
              <a:rPr lang="en-US" dirty="0"/>
              <a:t>Let’s generalize that concept and discuss a few more operations</a:t>
            </a:r>
          </a:p>
          <a:p>
            <a:pPr lvl="1"/>
            <a:r>
              <a:rPr lang="en-US" dirty="0"/>
              <a:t>Each operation takes in one or more datasets as input</a:t>
            </a:r>
          </a:p>
          <a:p>
            <a:pPr lvl="1"/>
            <a:r>
              <a:rPr lang="en-US" dirty="0"/>
              <a:t>… and outputs one dataset</a:t>
            </a:r>
          </a:p>
          <a:p>
            <a:pPr lvl="1"/>
            <a:endParaRPr lang="en-US" dirty="0"/>
          </a:p>
          <a:p>
            <a:r>
              <a:rPr lang="en-US" dirty="0"/>
              <a:t>An operation that works on a collection of “objects” also works on a collection of ”key-value pairs” or “tuples”</a:t>
            </a:r>
          </a:p>
        </p:txBody>
      </p:sp>
      <p:sp>
        <p:nvSpPr>
          <p:cNvPr id="36864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Operations on Datasets</a:t>
            </a:r>
          </a:p>
        </p:txBody>
      </p:sp>
    </p:spTree>
    <p:extLst>
      <p:ext uri="{BB962C8B-B14F-4D97-AF65-F5344CB8AC3E}">
        <p14:creationId xmlns:p14="http://schemas.microsoft.com/office/powerpoint/2010/main" val="25293808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97ECCD7-4614-6745-A770-2897DB6E77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Input: Object Collection, Output: Object Collection</a:t>
            </a:r>
          </a:p>
          <a:p>
            <a:pPr lvl="1"/>
            <a:r>
              <a:rPr lang="en-US" dirty="0"/>
              <a:t>So also works on Relations</a:t>
            </a:r>
          </a:p>
          <a:p>
            <a:r>
              <a:rPr lang="en-US" dirty="0"/>
              <a:t>Select only those objects that match the condition</a:t>
            </a:r>
          </a:p>
          <a:p>
            <a:pPr lvl="1"/>
            <a:r>
              <a:rPr lang="en-US" dirty="0"/>
              <a:t>Need a predicate or a “function” that returns a </a:t>
            </a:r>
            <a:r>
              <a:rPr lang="en-US" dirty="0" err="1"/>
              <a:t>boolean</a:t>
            </a:r>
            <a:endParaRPr lang="en-US" dirty="0"/>
          </a:p>
          <a:p>
            <a:r>
              <a:rPr lang="en-US" dirty="0"/>
              <a:t>SQL: “where”</a:t>
            </a:r>
          </a:p>
        </p:txBody>
      </p:sp>
      <p:sp>
        <p:nvSpPr>
          <p:cNvPr id="36864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Select/Find/Match/Filter</a:t>
            </a:r>
          </a:p>
        </p:txBody>
      </p:sp>
      <p:sp>
        <p:nvSpPr>
          <p:cNvPr id="7" name="Text Box 3">
            <a:extLst>
              <a:ext uri="{FF2B5EF4-FFF2-40B4-BE49-F238E27FC236}">
                <a16:creationId xmlns:a16="http://schemas.microsoft.com/office/drawing/2014/main" id="{A74BDCAE-8A6F-D84D-9B26-A04A7985A6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5853" y="4024193"/>
            <a:ext cx="1355725" cy="420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marL="230188" marR="0" lvl="0" indent="-230188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Pct val="125000"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30000" noProof="0">
                <a:ln>
                  <a:noFill/>
                </a:ln>
                <a:solidFill>
                  <a:srgbClr val="DA1F28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Relation r</a:t>
            </a:r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75F87DE6-1846-8C4C-B397-C9F3741414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38141" y="3994030"/>
            <a:ext cx="457200" cy="457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b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A</a:t>
            </a:r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32F0EDD4-A692-F04A-8A6C-DB86CD1CB9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95341" y="3994030"/>
            <a:ext cx="457200" cy="457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b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B</a:t>
            </a:r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8880627A-3521-0F44-B793-B403A1FF6E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52541" y="3994030"/>
            <a:ext cx="457200" cy="457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b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C</a:t>
            </a:r>
          </a:p>
        </p:txBody>
      </p:sp>
      <p:sp>
        <p:nvSpPr>
          <p:cNvPr id="11" name="Rectangle 7">
            <a:extLst>
              <a:ext uri="{FF2B5EF4-FFF2-40B4-BE49-F238E27FC236}">
                <a16:creationId xmlns:a16="http://schemas.microsoft.com/office/drawing/2014/main" id="{F3C981A9-9606-A941-999B-43FE608ADB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09741" y="3994030"/>
            <a:ext cx="457200" cy="457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b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D</a:t>
            </a:r>
          </a:p>
        </p:txBody>
      </p:sp>
      <p:sp>
        <p:nvSpPr>
          <p:cNvPr id="12" name="Rectangle 8">
            <a:extLst>
              <a:ext uri="{FF2B5EF4-FFF2-40B4-BE49-F238E27FC236}">
                <a16:creationId xmlns:a16="http://schemas.microsoft.com/office/drawing/2014/main" id="{4D655D87-5090-4A4A-8504-130C1B4E70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38141" y="4527430"/>
            <a:ext cx="457200" cy="1676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⍺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⍺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β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β</a:t>
            </a:r>
          </a:p>
        </p:txBody>
      </p:sp>
      <p:sp>
        <p:nvSpPr>
          <p:cNvPr id="13" name="Rectangle 9">
            <a:extLst>
              <a:ext uri="{FF2B5EF4-FFF2-40B4-BE49-F238E27FC236}">
                <a16:creationId xmlns:a16="http://schemas.microsoft.com/office/drawing/2014/main" id="{A0A3FFDE-A792-CD40-89BE-B45E7616D3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95341" y="4527430"/>
            <a:ext cx="457200" cy="1676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⍺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β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β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β</a:t>
            </a:r>
          </a:p>
        </p:txBody>
      </p:sp>
      <p:sp>
        <p:nvSpPr>
          <p:cNvPr id="14" name="Rectangle 10">
            <a:extLst>
              <a:ext uri="{FF2B5EF4-FFF2-40B4-BE49-F238E27FC236}">
                <a16:creationId xmlns:a16="http://schemas.microsoft.com/office/drawing/2014/main" id="{29412DFB-3FE3-7349-9690-0EDBFF69C6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52541" y="4527430"/>
            <a:ext cx="457200" cy="1676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1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5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12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23</a:t>
            </a:r>
          </a:p>
        </p:txBody>
      </p:sp>
      <p:sp>
        <p:nvSpPr>
          <p:cNvPr id="15" name="Rectangle 11">
            <a:extLst>
              <a:ext uri="{FF2B5EF4-FFF2-40B4-BE49-F238E27FC236}">
                <a16:creationId xmlns:a16="http://schemas.microsoft.com/office/drawing/2014/main" id="{E546333F-BA13-BE4D-B62D-8992F75F3E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09741" y="4527430"/>
            <a:ext cx="457200" cy="1676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7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7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3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10</a:t>
            </a:r>
          </a:p>
        </p:txBody>
      </p:sp>
      <p:sp>
        <p:nvSpPr>
          <p:cNvPr id="16" name="Text Box 12">
            <a:extLst>
              <a:ext uri="{FF2B5EF4-FFF2-40B4-BE49-F238E27FC236}">
                <a16:creationId xmlns:a16="http://schemas.microsoft.com/office/drawing/2014/main" id="{C3BDF71F-F8FE-3B46-9175-03BD9E0BC6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80986" y="3952785"/>
            <a:ext cx="2002471" cy="4206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marL="230188" marR="0" lvl="0" indent="-230188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Pct val="125000"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30000" noProof="0" dirty="0" err="1">
                <a:ln>
                  <a:noFill/>
                </a:ln>
                <a:solidFill>
                  <a:srgbClr val="DA1F28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σ</a:t>
            </a:r>
            <a:r>
              <a:rPr kumimoji="0" lang="en-US" sz="2800" b="0" i="0" u="none" strike="noStrike" kern="1200" cap="none" spc="0" normalizeH="0" baseline="-25000" noProof="0" dirty="0" err="1">
                <a:ln>
                  <a:noFill/>
                </a:ln>
                <a:solidFill>
                  <a:srgbClr val="DA1F28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A</a:t>
            </a:r>
            <a:r>
              <a:rPr kumimoji="0" lang="en-US" sz="2800" b="0" i="0" u="none" strike="noStrike" kern="1200" cap="none" spc="0" normalizeH="0" baseline="-25000" noProof="0" dirty="0">
                <a:ln>
                  <a:noFill/>
                </a:ln>
                <a:solidFill>
                  <a:srgbClr val="DA1F28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=B ∧ D &gt; 5 </a:t>
            </a:r>
            <a:r>
              <a:rPr kumimoji="0" lang="en-US" sz="3200" b="0" i="0" u="none" strike="noStrike" kern="1200" cap="none" spc="0" normalizeH="0" baseline="30000" noProof="0" dirty="0">
                <a:ln>
                  <a:noFill/>
                </a:ln>
                <a:solidFill>
                  <a:srgbClr val="DA1F28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(r)</a:t>
            </a:r>
          </a:p>
        </p:txBody>
      </p:sp>
      <p:sp>
        <p:nvSpPr>
          <p:cNvPr id="17" name="Rectangle 13">
            <a:extLst>
              <a:ext uri="{FF2B5EF4-FFF2-40B4-BE49-F238E27FC236}">
                <a16:creationId xmlns:a16="http://schemas.microsoft.com/office/drawing/2014/main" id="{DA3737BE-3A0B-8E44-B721-24E01260AC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84753" y="4019430"/>
            <a:ext cx="457200" cy="457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A</a:t>
            </a:r>
          </a:p>
        </p:txBody>
      </p:sp>
      <p:sp>
        <p:nvSpPr>
          <p:cNvPr id="18" name="Rectangle 14">
            <a:extLst>
              <a:ext uri="{FF2B5EF4-FFF2-40B4-BE49-F238E27FC236}">
                <a16:creationId xmlns:a16="http://schemas.microsoft.com/office/drawing/2014/main" id="{CB474C79-4050-4A45-BC08-2CB6CA67F6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41953" y="4019430"/>
            <a:ext cx="457200" cy="457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B</a:t>
            </a:r>
          </a:p>
        </p:txBody>
      </p:sp>
      <p:sp>
        <p:nvSpPr>
          <p:cNvPr id="19" name="Rectangle 15">
            <a:extLst>
              <a:ext uri="{FF2B5EF4-FFF2-40B4-BE49-F238E27FC236}">
                <a16:creationId xmlns:a16="http://schemas.microsoft.com/office/drawing/2014/main" id="{5A694577-3479-5E40-AC62-E51154DF3C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99153" y="4019430"/>
            <a:ext cx="457200" cy="457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C</a:t>
            </a:r>
          </a:p>
        </p:txBody>
      </p:sp>
      <p:sp>
        <p:nvSpPr>
          <p:cNvPr id="20" name="Rectangle 16">
            <a:extLst>
              <a:ext uri="{FF2B5EF4-FFF2-40B4-BE49-F238E27FC236}">
                <a16:creationId xmlns:a16="http://schemas.microsoft.com/office/drawing/2014/main" id="{9A920C5E-4490-544F-B2C4-611B110119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56353" y="4019430"/>
            <a:ext cx="457200" cy="457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D</a:t>
            </a:r>
          </a:p>
        </p:txBody>
      </p:sp>
      <p:sp>
        <p:nvSpPr>
          <p:cNvPr id="21" name="Rectangle 17">
            <a:extLst>
              <a:ext uri="{FF2B5EF4-FFF2-40B4-BE49-F238E27FC236}">
                <a16:creationId xmlns:a16="http://schemas.microsoft.com/office/drawing/2014/main" id="{AD5AF2A5-F3AA-074B-A7DC-2355D979FD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84753" y="4552830"/>
            <a:ext cx="457200" cy="914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⍺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β</a:t>
            </a:r>
          </a:p>
        </p:txBody>
      </p:sp>
      <p:sp>
        <p:nvSpPr>
          <p:cNvPr id="22" name="Rectangle 18">
            <a:extLst>
              <a:ext uri="{FF2B5EF4-FFF2-40B4-BE49-F238E27FC236}">
                <a16:creationId xmlns:a16="http://schemas.microsoft.com/office/drawing/2014/main" id="{7B88BD68-B51B-A040-8ABB-15ACEE6994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41953" y="4552830"/>
            <a:ext cx="457200" cy="914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⍺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β</a:t>
            </a:r>
          </a:p>
        </p:txBody>
      </p:sp>
      <p:sp>
        <p:nvSpPr>
          <p:cNvPr id="23" name="Rectangle 19">
            <a:extLst>
              <a:ext uri="{FF2B5EF4-FFF2-40B4-BE49-F238E27FC236}">
                <a16:creationId xmlns:a16="http://schemas.microsoft.com/office/drawing/2014/main" id="{138E269C-CDC0-B246-8C1D-209FDA46DA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99153" y="4552830"/>
            <a:ext cx="457200" cy="914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1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23</a:t>
            </a:r>
          </a:p>
        </p:txBody>
      </p:sp>
      <p:sp>
        <p:nvSpPr>
          <p:cNvPr id="24" name="Rectangle 20">
            <a:extLst>
              <a:ext uri="{FF2B5EF4-FFF2-40B4-BE49-F238E27FC236}">
                <a16:creationId xmlns:a16="http://schemas.microsoft.com/office/drawing/2014/main" id="{B36CD54C-741A-314B-A332-8748EED89C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56353" y="4552830"/>
            <a:ext cx="457200" cy="914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7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24937459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97ECCD7-4614-6745-A770-2897DB6E77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Input: Object Collection, Output: Object Collection</a:t>
            </a:r>
          </a:p>
          <a:p>
            <a:pPr lvl="1"/>
            <a:r>
              <a:rPr lang="en-US" dirty="0"/>
              <a:t>So also works on Relations</a:t>
            </a:r>
          </a:p>
          <a:p>
            <a:r>
              <a:rPr lang="en-US" dirty="0"/>
              <a:t>Select only those objects that match the condition</a:t>
            </a:r>
          </a:p>
          <a:p>
            <a:pPr lvl="1"/>
            <a:r>
              <a:rPr lang="en-US" dirty="0"/>
              <a:t>Need a predicate or a “function” that returns a Boolean</a:t>
            </a:r>
          </a:p>
          <a:p>
            <a:r>
              <a:rPr lang="en-US" dirty="0"/>
              <a:t>More generally: </a:t>
            </a:r>
          </a:p>
          <a:p>
            <a:pPr lvl="1"/>
            <a:r>
              <a:rPr lang="en-US" dirty="0" err="1"/>
              <a:t>D.filter</a:t>
            </a:r>
            <a:r>
              <a:rPr lang="en-US" dirty="0"/>
              <a:t>(f): where “f” is a Boolean function</a:t>
            </a:r>
          </a:p>
          <a:p>
            <a:pPr lvl="1"/>
            <a:endParaRPr lang="en-US" dirty="0"/>
          </a:p>
        </p:txBody>
      </p:sp>
      <p:sp>
        <p:nvSpPr>
          <p:cNvPr id="36864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Select/Find/Match/Filter</a:t>
            </a:r>
          </a:p>
        </p:txBody>
      </p:sp>
      <p:sp>
        <p:nvSpPr>
          <p:cNvPr id="7" name="Text Box 3">
            <a:extLst>
              <a:ext uri="{FF2B5EF4-FFF2-40B4-BE49-F238E27FC236}">
                <a16:creationId xmlns:a16="http://schemas.microsoft.com/office/drawing/2014/main" id="{A74BDCAE-8A6F-D84D-9B26-A04A7985A6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525" y="4138300"/>
            <a:ext cx="792205" cy="4206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marL="230188" marR="0" lvl="0" indent="-230188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Pct val="125000"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30000" noProof="0" dirty="0">
                <a:ln>
                  <a:noFill/>
                </a:ln>
                <a:solidFill>
                  <a:srgbClr val="DA1F28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Input</a:t>
            </a: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E908DADE-EFEE-101A-1103-547AB77F94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5431831"/>
              </p:ext>
            </p:extLst>
          </p:nvPr>
        </p:nvGraphicFramePr>
        <p:xfrm>
          <a:off x="1210652" y="4456772"/>
          <a:ext cx="1752600" cy="168656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752600">
                  <a:extLst>
                    <a:ext uri="{9D8B030D-6E8A-4147-A177-3AD203B41FA5}">
                      <a16:colId xmlns:a16="http://schemas.microsoft.com/office/drawing/2014/main" val="3130308614"/>
                    </a:ext>
                  </a:extLst>
                </a:gridCol>
              </a:tblGrid>
              <a:tr h="421640">
                <a:tc>
                  <a:txBody>
                    <a:bodyPr/>
                    <a:lstStyle/>
                    <a:p>
                      <a:r>
                        <a:rPr lang="en-US" dirty="0"/>
                        <a:t>o1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6433447"/>
                  </a:ext>
                </a:extLst>
              </a:tr>
              <a:tr h="421640">
                <a:tc>
                  <a:txBody>
                    <a:bodyPr/>
                    <a:lstStyle/>
                    <a:p>
                      <a:r>
                        <a:rPr lang="en-US" dirty="0"/>
                        <a:t>o2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0899758"/>
                  </a:ext>
                </a:extLst>
              </a:tr>
              <a:tr h="421640">
                <a:tc>
                  <a:txBody>
                    <a:bodyPr/>
                    <a:lstStyle/>
                    <a:p>
                      <a:r>
                        <a:rPr lang="en-US" dirty="0"/>
                        <a:t>o3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4965731"/>
                  </a:ext>
                </a:extLst>
              </a:tr>
              <a:tr h="421640">
                <a:tc>
                  <a:txBody>
                    <a:bodyPr/>
                    <a:lstStyle/>
                    <a:p>
                      <a:r>
                        <a:rPr lang="en-US" dirty="0"/>
                        <a:t>o4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676861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870F7457-911D-A182-9C3A-EAE8BA2DF43A}"/>
              </a:ext>
            </a:extLst>
          </p:cNvPr>
          <p:cNvSpPr txBox="1"/>
          <p:nvPr/>
        </p:nvSpPr>
        <p:spPr>
          <a:xfrm>
            <a:off x="4457700" y="4348614"/>
            <a:ext cx="106311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f(o1) = T</a:t>
            </a:r>
          </a:p>
          <a:p>
            <a:r>
              <a:rPr lang="en-US" dirty="0"/>
              <a:t>f(o2) = F</a:t>
            </a:r>
          </a:p>
          <a:p>
            <a:r>
              <a:rPr lang="en-US" dirty="0"/>
              <a:t>f(o3) = F</a:t>
            </a:r>
          </a:p>
          <a:p>
            <a:r>
              <a:rPr lang="en-US" dirty="0"/>
              <a:t>f(o4) = T</a:t>
            </a:r>
          </a:p>
        </p:txBody>
      </p:sp>
      <p:graphicFrame>
        <p:nvGraphicFramePr>
          <p:cNvPr id="4" name="Table 2">
            <a:extLst>
              <a:ext uri="{FF2B5EF4-FFF2-40B4-BE49-F238E27FC236}">
                <a16:creationId xmlns:a16="http://schemas.microsoft.com/office/drawing/2014/main" id="{F4E2F266-590D-5719-08EB-3257A72B49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5989906"/>
              </p:ext>
            </p:extLst>
          </p:nvPr>
        </p:nvGraphicFramePr>
        <p:xfrm>
          <a:off x="6138960" y="4348614"/>
          <a:ext cx="1752600" cy="8432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752600">
                  <a:extLst>
                    <a:ext uri="{9D8B030D-6E8A-4147-A177-3AD203B41FA5}">
                      <a16:colId xmlns:a16="http://schemas.microsoft.com/office/drawing/2014/main" val="3130308614"/>
                    </a:ext>
                  </a:extLst>
                </a:gridCol>
              </a:tblGrid>
              <a:tr h="421640">
                <a:tc>
                  <a:txBody>
                    <a:bodyPr/>
                    <a:lstStyle/>
                    <a:p>
                      <a:r>
                        <a:rPr lang="en-US" dirty="0"/>
                        <a:t>o1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6433447"/>
                  </a:ext>
                </a:extLst>
              </a:tr>
              <a:tr h="421640">
                <a:tc>
                  <a:txBody>
                    <a:bodyPr/>
                    <a:lstStyle/>
                    <a:p>
                      <a:r>
                        <a:rPr lang="en-US" dirty="0"/>
                        <a:t>o4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67686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988485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97ECCD7-4614-6745-A770-2897DB6E77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Input: Object Collection, Output: Object Collection</a:t>
            </a:r>
          </a:p>
          <a:p>
            <a:r>
              <a:rPr lang="en-US" dirty="0"/>
              <a:t>For each object, output a transformed object</a:t>
            </a:r>
          </a:p>
          <a:p>
            <a:r>
              <a:rPr lang="en-US" dirty="0"/>
              <a:t>Need a way to specify the transformation</a:t>
            </a:r>
          </a:p>
          <a:p>
            <a:r>
              <a:rPr lang="en-US" dirty="0"/>
              <a:t>SQL can handle this through UDFs and “select” clause</a:t>
            </a:r>
          </a:p>
          <a:p>
            <a:pPr lvl="1"/>
            <a:r>
              <a:rPr lang="en-US" dirty="0"/>
              <a:t>select f(</a:t>
            </a:r>
            <a:r>
              <a:rPr lang="en-US" dirty="0" err="1"/>
              <a:t>r.a</a:t>
            </a:r>
            <a:r>
              <a:rPr lang="en-US" dirty="0"/>
              <a:t>, </a:t>
            </a:r>
            <a:r>
              <a:rPr lang="en-US" dirty="0" err="1"/>
              <a:t>r.b</a:t>
            </a:r>
            <a:r>
              <a:rPr lang="en-US" dirty="0"/>
              <a:t>) from R;</a:t>
            </a:r>
          </a:p>
        </p:txBody>
      </p:sp>
      <p:sp>
        <p:nvSpPr>
          <p:cNvPr id="36864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Project/Map</a:t>
            </a:r>
          </a:p>
        </p:txBody>
      </p:sp>
      <p:sp>
        <p:nvSpPr>
          <p:cNvPr id="7" name="Text Box 3">
            <a:extLst>
              <a:ext uri="{FF2B5EF4-FFF2-40B4-BE49-F238E27FC236}">
                <a16:creationId xmlns:a16="http://schemas.microsoft.com/office/drawing/2014/main" id="{771D8111-4173-D39B-659F-AB727612A0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908" y="3925956"/>
            <a:ext cx="942887" cy="4206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marL="230188" marR="0" lvl="0" indent="-230188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Pct val="125000"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30000" noProof="0" dirty="0">
                <a:ln>
                  <a:noFill/>
                </a:ln>
                <a:solidFill>
                  <a:srgbClr val="DA1F28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Input t</a:t>
            </a:r>
          </a:p>
        </p:txBody>
      </p:sp>
      <p:graphicFrame>
        <p:nvGraphicFramePr>
          <p:cNvPr id="8" name="Table 2">
            <a:extLst>
              <a:ext uri="{FF2B5EF4-FFF2-40B4-BE49-F238E27FC236}">
                <a16:creationId xmlns:a16="http://schemas.microsoft.com/office/drawing/2014/main" id="{0EEF8D29-5F20-3B78-376E-88E857A6F4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76138"/>
              </p:ext>
            </p:extLst>
          </p:nvPr>
        </p:nvGraphicFramePr>
        <p:xfrm>
          <a:off x="1645685" y="4104640"/>
          <a:ext cx="1752600" cy="168656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752600">
                  <a:extLst>
                    <a:ext uri="{9D8B030D-6E8A-4147-A177-3AD203B41FA5}">
                      <a16:colId xmlns:a16="http://schemas.microsoft.com/office/drawing/2014/main" val="3130308614"/>
                    </a:ext>
                  </a:extLst>
                </a:gridCol>
              </a:tblGrid>
              <a:tr h="421640">
                <a:tc>
                  <a:txBody>
                    <a:bodyPr/>
                    <a:lstStyle/>
                    <a:p>
                      <a:r>
                        <a:rPr lang="en-US" dirty="0"/>
                        <a:t>o1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6433447"/>
                  </a:ext>
                </a:extLst>
              </a:tr>
              <a:tr h="421640">
                <a:tc>
                  <a:txBody>
                    <a:bodyPr/>
                    <a:lstStyle/>
                    <a:p>
                      <a:r>
                        <a:rPr lang="en-US" dirty="0"/>
                        <a:t>o2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0899758"/>
                  </a:ext>
                </a:extLst>
              </a:tr>
              <a:tr h="421640">
                <a:tc>
                  <a:txBody>
                    <a:bodyPr/>
                    <a:lstStyle/>
                    <a:p>
                      <a:r>
                        <a:rPr lang="en-US" dirty="0"/>
                        <a:t>o3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4965731"/>
                  </a:ext>
                </a:extLst>
              </a:tr>
              <a:tr h="421640">
                <a:tc>
                  <a:txBody>
                    <a:bodyPr/>
                    <a:lstStyle/>
                    <a:p>
                      <a:r>
                        <a:rPr lang="en-US" dirty="0"/>
                        <a:t>o4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6768611"/>
                  </a:ext>
                </a:extLst>
              </a:tr>
            </a:tbl>
          </a:graphicData>
        </a:graphic>
      </p:graphicFrame>
      <p:sp>
        <p:nvSpPr>
          <p:cNvPr id="9" name="Text Box 3">
            <a:extLst>
              <a:ext uri="{FF2B5EF4-FFF2-40B4-BE49-F238E27FC236}">
                <a16:creationId xmlns:a16="http://schemas.microsoft.com/office/drawing/2014/main" id="{5F292EA2-F875-E1E7-2F86-917969FAB5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00385" y="3947582"/>
            <a:ext cx="1125629" cy="4206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marL="230188" marR="0" lvl="0" indent="-230188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Pct val="125000"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30000" noProof="0" dirty="0" err="1">
                <a:ln>
                  <a:noFill/>
                </a:ln>
                <a:solidFill>
                  <a:srgbClr val="DA1F28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t.map</a:t>
            </a:r>
            <a:r>
              <a:rPr kumimoji="0" lang="en-US" sz="3200" b="0" i="0" u="none" strike="noStrike" kern="1200" cap="none" spc="0" normalizeH="0" baseline="30000" noProof="0" dirty="0">
                <a:ln>
                  <a:noFill/>
                </a:ln>
                <a:solidFill>
                  <a:srgbClr val="DA1F28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(f)</a:t>
            </a:r>
          </a:p>
        </p:txBody>
      </p:sp>
      <p:graphicFrame>
        <p:nvGraphicFramePr>
          <p:cNvPr id="10" name="Table 2">
            <a:extLst>
              <a:ext uri="{FF2B5EF4-FFF2-40B4-BE49-F238E27FC236}">
                <a16:creationId xmlns:a16="http://schemas.microsoft.com/office/drawing/2014/main" id="{B4FCE6F1-E739-165B-7B4F-FFAC78F519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5309340"/>
              </p:ext>
            </p:extLst>
          </p:nvPr>
        </p:nvGraphicFramePr>
        <p:xfrm>
          <a:off x="6251814" y="4104640"/>
          <a:ext cx="1752600" cy="168656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752600">
                  <a:extLst>
                    <a:ext uri="{9D8B030D-6E8A-4147-A177-3AD203B41FA5}">
                      <a16:colId xmlns:a16="http://schemas.microsoft.com/office/drawing/2014/main" val="3130308614"/>
                    </a:ext>
                  </a:extLst>
                </a:gridCol>
              </a:tblGrid>
              <a:tr h="421640">
                <a:tc>
                  <a:txBody>
                    <a:bodyPr/>
                    <a:lstStyle/>
                    <a:p>
                      <a:r>
                        <a:rPr lang="en-US" dirty="0"/>
                        <a:t>f(o1)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6433447"/>
                  </a:ext>
                </a:extLst>
              </a:tr>
              <a:tr h="421640">
                <a:tc>
                  <a:txBody>
                    <a:bodyPr/>
                    <a:lstStyle/>
                    <a:p>
                      <a:r>
                        <a:rPr lang="en-US" dirty="0"/>
                        <a:t>f(o2)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0899758"/>
                  </a:ext>
                </a:extLst>
              </a:tr>
              <a:tr h="421640">
                <a:tc>
                  <a:txBody>
                    <a:bodyPr/>
                    <a:lstStyle/>
                    <a:p>
                      <a:r>
                        <a:rPr lang="en-US" dirty="0"/>
                        <a:t>f(o3)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4965731"/>
                  </a:ext>
                </a:extLst>
              </a:tr>
              <a:tr h="421640">
                <a:tc>
                  <a:txBody>
                    <a:bodyPr/>
                    <a:lstStyle/>
                    <a:p>
                      <a:r>
                        <a:rPr lang="en-US" dirty="0"/>
                        <a:t>f(o4)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67686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704176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4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Map Example</a:t>
            </a:r>
          </a:p>
        </p:txBody>
      </p:sp>
      <p:sp>
        <p:nvSpPr>
          <p:cNvPr id="4" name="Text Box 3">
            <a:extLst>
              <a:ext uri="{FF2B5EF4-FFF2-40B4-BE49-F238E27FC236}">
                <a16:creationId xmlns:a16="http://schemas.microsoft.com/office/drawing/2014/main" id="{A65A8256-32F6-3EEA-DA5A-C7D0A8AE92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53699" y="1228125"/>
            <a:ext cx="4041491" cy="4206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marL="230188" marR="0" lvl="0" indent="-230188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Pct val="125000"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30000" noProof="0" dirty="0">
                <a:ln>
                  <a:noFill/>
                </a:ln>
                <a:solidFill>
                  <a:srgbClr val="DA1F28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Input: a collection of log records</a:t>
            </a:r>
          </a:p>
        </p:txBody>
      </p:sp>
      <p:graphicFrame>
        <p:nvGraphicFramePr>
          <p:cNvPr id="5" name="Table 2">
            <a:extLst>
              <a:ext uri="{FF2B5EF4-FFF2-40B4-BE49-F238E27FC236}">
                <a16:creationId xmlns:a16="http://schemas.microsoft.com/office/drawing/2014/main" id="{0DA85A3F-54F1-ACE9-7062-962290A26E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587601"/>
              </p:ext>
            </p:extLst>
          </p:nvPr>
        </p:nvGraphicFramePr>
        <p:xfrm>
          <a:off x="228600" y="1856232"/>
          <a:ext cx="2673096" cy="2982448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673096">
                  <a:extLst>
                    <a:ext uri="{9D8B030D-6E8A-4147-A177-3AD203B41FA5}">
                      <a16:colId xmlns:a16="http://schemas.microsoft.com/office/drawing/2014/main" val="3130308614"/>
                    </a:ext>
                  </a:extLst>
                </a:gridCol>
              </a:tblGrid>
              <a:tr h="43966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199.72.81.55 - - [01/Jul/1995:00:00:01 -0400] "GET /history/apollo/ HTTP/1.0" 200 6245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6433447"/>
                  </a:ext>
                </a:extLst>
              </a:tr>
              <a:tr h="508264">
                <a:tc>
                  <a:txBody>
                    <a:bodyPr/>
                    <a:lstStyle/>
                    <a:p>
                      <a:r>
                        <a:rPr kumimoji="0"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unicomp6.unicomp.net - - [01/Jul/1995:00:00:06 -0400] "GET /shuttle/countdown/ HTTP/1.0" 200 3985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0899758"/>
                  </a:ext>
                </a:extLst>
              </a:tr>
              <a:tr h="43966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…</a:t>
                      </a:r>
                      <a:endParaRPr kumimoji="0" lang="en-U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4965731"/>
                  </a:ext>
                </a:extLst>
              </a:tr>
              <a:tr h="439664">
                <a:tc>
                  <a:txBody>
                    <a:bodyPr/>
                    <a:lstStyle/>
                    <a:p>
                      <a:r>
                        <a:rPr lang="en-US" sz="1400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6768611"/>
                  </a:ext>
                </a:extLst>
              </a:tr>
            </a:tbl>
          </a:graphicData>
        </a:graphic>
      </p:graphicFrame>
      <p:sp>
        <p:nvSpPr>
          <p:cNvPr id="11" name="Text Box 3">
            <a:extLst>
              <a:ext uri="{FF2B5EF4-FFF2-40B4-BE49-F238E27FC236}">
                <a16:creationId xmlns:a16="http://schemas.microsoft.com/office/drawing/2014/main" id="{C1F7A86C-ECBC-0D9A-F6CE-197A63668F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13986" y="2203331"/>
            <a:ext cx="2487428" cy="10618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prstTxWarp prst="textNoShape">
              <a:avLst/>
            </a:prstTxWarp>
            <a:spAutoFit/>
          </a:bodyPr>
          <a:lstStyle/>
          <a:p>
            <a:pPr marL="230188" marR="0" lvl="0" indent="-230188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Pct val="125000"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noProof="0" dirty="0">
                <a:ln>
                  <a:noFill/>
                </a:ln>
                <a:solidFill>
                  <a:srgbClr val="DA1F28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map: use regex to extract IP address</a:t>
            </a:r>
          </a:p>
          <a:p>
            <a:pPr marL="230188" marR="0" lvl="0" indent="-230188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Pct val="125000"/>
              <a:buFontTx/>
              <a:buNone/>
              <a:tabLst/>
              <a:defRPr/>
            </a:pPr>
            <a:endParaRPr kumimoji="0" lang="en-US" b="0" i="0" u="none" strike="noStrike" kern="1200" cap="none" spc="0" normalizeH="0" noProof="0" dirty="0">
              <a:ln>
                <a:noFill/>
              </a:ln>
              <a:solidFill>
                <a:srgbClr val="DA1F28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graphicFrame>
        <p:nvGraphicFramePr>
          <p:cNvPr id="12" name="Table 2">
            <a:extLst>
              <a:ext uri="{FF2B5EF4-FFF2-40B4-BE49-F238E27FC236}">
                <a16:creationId xmlns:a16="http://schemas.microsoft.com/office/drawing/2014/main" id="{D67B9524-3068-C8E9-7412-FB6DFCAF53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9546340"/>
              </p:ext>
            </p:extLst>
          </p:nvPr>
        </p:nvGraphicFramePr>
        <p:xfrm>
          <a:off x="6242306" y="1695840"/>
          <a:ext cx="1752600" cy="19050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752600">
                  <a:extLst>
                    <a:ext uri="{9D8B030D-6E8A-4147-A177-3AD203B41FA5}">
                      <a16:colId xmlns:a16="http://schemas.microsoft.com/office/drawing/2014/main" val="3130308614"/>
                    </a:ext>
                  </a:extLst>
                </a:gridCol>
              </a:tblGrid>
              <a:tr h="421640">
                <a:tc>
                  <a:txBody>
                    <a:bodyPr/>
                    <a:lstStyle/>
                    <a:p>
                      <a:r>
                        <a:rPr kumimoji="0"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199.72.81.55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6433447"/>
                  </a:ext>
                </a:extLst>
              </a:tr>
              <a:tr h="421640">
                <a:tc>
                  <a:txBody>
                    <a:bodyPr/>
                    <a:lstStyle/>
                    <a:p>
                      <a:r>
                        <a:rPr kumimoji="0"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unicomp6.unicomp.net 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0899758"/>
                  </a:ext>
                </a:extLst>
              </a:tr>
              <a:tr h="421640">
                <a:tc>
                  <a:txBody>
                    <a:bodyPr/>
                    <a:lstStyle/>
                    <a:p>
                      <a:r>
                        <a:rPr lang="en-US" dirty="0"/>
                        <a:t>….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7172993"/>
                  </a:ext>
                </a:extLst>
              </a:tr>
              <a:tr h="421640"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7950741"/>
                  </a:ext>
                </a:extLst>
              </a:tr>
            </a:tbl>
          </a:graphicData>
        </a:graphic>
      </p:graphicFrame>
      <p:sp>
        <p:nvSpPr>
          <p:cNvPr id="13" name="Text Box 3">
            <a:extLst>
              <a:ext uri="{FF2B5EF4-FFF2-40B4-BE49-F238E27FC236}">
                <a16:creationId xmlns:a16="http://schemas.microsoft.com/office/drawing/2014/main" id="{8BA33297-FC8D-DCA4-D68D-1062C3D751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76881" y="1234403"/>
            <a:ext cx="2746136" cy="4206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marL="230188" marR="0" lvl="0" indent="-230188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Pct val="125000"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30000" noProof="0" dirty="0">
                <a:ln>
                  <a:noFill/>
                </a:ln>
                <a:solidFill>
                  <a:srgbClr val="DA1F28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Output: IP addresses</a:t>
            </a:r>
          </a:p>
        </p:txBody>
      </p:sp>
    </p:spTree>
    <p:extLst>
      <p:ext uri="{BB962C8B-B14F-4D97-AF65-F5344CB8AC3E}">
        <p14:creationId xmlns:p14="http://schemas.microsoft.com/office/powerpoint/2010/main" val="386187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97ECCD7-4614-6745-A770-2897DB6E77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Input: Object Collection, Output: Object Collection</a:t>
            </a:r>
          </a:p>
          <a:p>
            <a:r>
              <a:rPr lang="en-US" dirty="0"/>
              <a:t>For each object, output a transformed object</a:t>
            </a:r>
          </a:p>
          <a:p>
            <a:r>
              <a:rPr lang="en-US" dirty="0"/>
              <a:t>Need a way to specify the transformation</a:t>
            </a:r>
          </a:p>
          <a:p>
            <a:r>
              <a:rPr lang="en-US" dirty="0"/>
              <a:t>SQL Project is a simplification of this</a:t>
            </a:r>
          </a:p>
        </p:txBody>
      </p:sp>
      <p:sp>
        <p:nvSpPr>
          <p:cNvPr id="36864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Project/Map</a:t>
            </a:r>
          </a:p>
        </p:txBody>
      </p:sp>
      <p:sp>
        <p:nvSpPr>
          <p:cNvPr id="25" name="Text Box 3">
            <a:extLst>
              <a:ext uri="{FF2B5EF4-FFF2-40B4-BE49-F238E27FC236}">
                <a16:creationId xmlns:a16="http://schemas.microsoft.com/office/drawing/2014/main" id="{6B806F1A-C75A-CC40-ABDD-FC28552B32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3843211"/>
            <a:ext cx="1355725" cy="420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marL="230188" marR="0" lvl="0" indent="-230188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Pct val="125000"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30000" noProof="0">
                <a:ln>
                  <a:noFill/>
                </a:ln>
                <a:solidFill>
                  <a:srgbClr val="DA1F28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Relation r</a:t>
            </a:r>
          </a:p>
        </p:txBody>
      </p:sp>
      <p:sp>
        <p:nvSpPr>
          <p:cNvPr id="26" name="Text Box 12">
            <a:extLst>
              <a:ext uri="{FF2B5EF4-FFF2-40B4-BE49-F238E27FC236}">
                <a16:creationId xmlns:a16="http://schemas.microsoft.com/office/drawing/2014/main" id="{7FA60F0B-2095-5D4D-B3A8-16E0EC3705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78363" y="3771773"/>
            <a:ext cx="1214437" cy="420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marL="230188" marR="0" lvl="0" indent="-230188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Pct val="125000"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30000" noProof="0" dirty="0">
                <a:ln>
                  <a:noFill/>
                </a:ln>
                <a:solidFill>
                  <a:srgbClr val="DA1F28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π</a:t>
            </a:r>
            <a:r>
              <a:rPr kumimoji="0" lang="en-US" sz="3200" b="0" i="0" u="none" strike="noStrike" kern="1200" cap="none" spc="0" normalizeH="0" baseline="-25000" noProof="0" dirty="0">
                <a:ln>
                  <a:noFill/>
                </a:ln>
                <a:solidFill>
                  <a:srgbClr val="DA1F28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A,D </a:t>
            </a:r>
            <a:r>
              <a:rPr kumimoji="0" lang="en-US" sz="3200" b="0" i="0" u="none" strike="noStrike" kern="1200" cap="none" spc="0" normalizeH="0" baseline="30000" noProof="0" dirty="0">
                <a:ln>
                  <a:noFill/>
                </a:ln>
                <a:solidFill>
                  <a:srgbClr val="DA1F28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(r)</a:t>
            </a:r>
          </a:p>
        </p:txBody>
      </p:sp>
      <p:grpSp>
        <p:nvGrpSpPr>
          <p:cNvPr id="27" name="Group 30">
            <a:extLst>
              <a:ext uri="{FF2B5EF4-FFF2-40B4-BE49-F238E27FC236}">
                <a16:creationId xmlns:a16="http://schemas.microsoft.com/office/drawing/2014/main" id="{45782C54-5C07-C84E-85A6-E5C2A026E6CB}"/>
              </a:ext>
            </a:extLst>
          </p:cNvPr>
          <p:cNvGrpSpPr>
            <a:grpSpLocks/>
          </p:cNvGrpSpPr>
          <p:nvPr/>
        </p:nvGrpSpPr>
        <p:grpSpPr bwMode="auto">
          <a:xfrm>
            <a:off x="6046788" y="3762248"/>
            <a:ext cx="914400" cy="2209800"/>
            <a:chOff x="5868987" y="1333500"/>
            <a:chExt cx="914400" cy="2209800"/>
          </a:xfrm>
        </p:grpSpPr>
        <p:sp>
          <p:nvSpPr>
            <p:cNvPr id="28" name="Rectangle 4">
              <a:extLst>
                <a:ext uri="{FF2B5EF4-FFF2-40B4-BE49-F238E27FC236}">
                  <a16:creationId xmlns:a16="http://schemas.microsoft.com/office/drawing/2014/main" id="{425B6373-E620-694B-B862-10AE05B153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68987" y="1333500"/>
              <a:ext cx="457200" cy="4572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3000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A</a:t>
              </a:r>
            </a:p>
          </p:txBody>
        </p:sp>
        <p:sp>
          <p:nvSpPr>
            <p:cNvPr id="29" name="Rectangle 7">
              <a:extLst>
                <a:ext uri="{FF2B5EF4-FFF2-40B4-BE49-F238E27FC236}">
                  <a16:creationId xmlns:a16="http://schemas.microsoft.com/office/drawing/2014/main" id="{38291A46-5190-F04D-9FB4-C4F82F64D2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26187" y="1333500"/>
              <a:ext cx="457200" cy="4572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3000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D</a:t>
              </a:r>
            </a:p>
          </p:txBody>
        </p:sp>
        <p:sp>
          <p:nvSpPr>
            <p:cNvPr id="30" name="Rectangle 8">
              <a:extLst>
                <a:ext uri="{FF2B5EF4-FFF2-40B4-BE49-F238E27FC236}">
                  <a16:creationId xmlns:a16="http://schemas.microsoft.com/office/drawing/2014/main" id="{3353031F-1EF2-BF4B-AEDB-A29A7E1B49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68987" y="1866900"/>
              <a:ext cx="457200" cy="16764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30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⍺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30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⍺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30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β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30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β</a:t>
              </a:r>
            </a:p>
          </p:txBody>
        </p:sp>
        <p:sp>
          <p:nvSpPr>
            <p:cNvPr id="31" name="Rectangle 11">
              <a:extLst>
                <a:ext uri="{FF2B5EF4-FFF2-40B4-BE49-F238E27FC236}">
                  <a16:creationId xmlns:a16="http://schemas.microsoft.com/office/drawing/2014/main" id="{D0208CA4-FB28-C844-8A71-0164086825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26187" y="1866900"/>
              <a:ext cx="457200" cy="16764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30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7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30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7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30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3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30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10</a:t>
              </a:r>
            </a:p>
          </p:txBody>
        </p:sp>
      </p:grpSp>
      <p:grpSp>
        <p:nvGrpSpPr>
          <p:cNvPr id="32" name="Group 23">
            <a:extLst>
              <a:ext uri="{FF2B5EF4-FFF2-40B4-BE49-F238E27FC236}">
                <a16:creationId xmlns:a16="http://schemas.microsoft.com/office/drawing/2014/main" id="{755B45D1-67A4-B94F-9CE2-CCB1C2234E83}"/>
              </a:ext>
            </a:extLst>
          </p:cNvPr>
          <p:cNvGrpSpPr/>
          <p:nvPr/>
        </p:nvGrpSpPr>
        <p:grpSpPr>
          <a:xfrm>
            <a:off x="7594600" y="3736848"/>
            <a:ext cx="915988" cy="1841500"/>
            <a:chOff x="7594600" y="1308100"/>
            <a:chExt cx="915988" cy="1841500"/>
          </a:xfrm>
        </p:grpSpPr>
        <p:sp>
          <p:nvSpPr>
            <p:cNvPr id="33" name="Rectangle 4">
              <a:extLst>
                <a:ext uri="{FF2B5EF4-FFF2-40B4-BE49-F238E27FC236}">
                  <a16:creationId xmlns:a16="http://schemas.microsoft.com/office/drawing/2014/main" id="{A109892B-9493-CE4A-8710-3D14B7456B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96188" y="1308100"/>
              <a:ext cx="457200" cy="4572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3000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A</a:t>
              </a:r>
            </a:p>
          </p:txBody>
        </p:sp>
        <p:sp>
          <p:nvSpPr>
            <p:cNvPr id="34" name="Rectangle 7">
              <a:extLst>
                <a:ext uri="{FF2B5EF4-FFF2-40B4-BE49-F238E27FC236}">
                  <a16:creationId xmlns:a16="http://schemas.microsoft.com/office/drawing/2014/main" id="{9089DD54-28FE-F746-A0BD-2877178C92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53388" y="1308100"/>
              <a:ext cx="457200" cy="4572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3000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D</a:t>
              </a:r>
            </a:p>
          </p:txBody>
        </p:sp>
        <p:sp>
          <p:nvSpPr>
            <p:cNvPr id="35" name="Rectangle 8">
              <a:extLst>
                <a:ext uri="{FF2B5EF4-FFF2-40B4-BE49-F238E27FC236}">
                  <a16:creationId xmlns:a16="http://schemas.microsoft.com/office/drawing/2014/main" id="{6E513EAE-A024-2C49-8796-C1E5DB75A3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94600" y="1841500"/>
              <a:ext cx="458788" cy="13081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30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⍺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30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β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30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β</a:t>
              </a:r>
            </a:p>
          </p:txBody>
        </p:sp>
        <p:sp>
          <p:nvSpPr>
            <p:cNvPr id="36" name="Rectangle 11">
              <a:extLst>
                <a:ext uri="{FF2B5EF4-FFF2-40B4-BE49-F238E27FC236}">
                  <a16:creationId xmlns:a16="http://schemas.microsoft.com/office/drawing/2014/main" id="{26B3CF26-659B-874A-85DE-C15F348A1D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51800" y="1841500"/>
              <a:ext cx="458788" cy="13081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3000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7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3000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3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3000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10</a:t>
              </a:r>
            </a:p>
          </p:txBody>
        </p:sp>
      </p:grpSp>
      <p:sp>
        <p:nvSpPr>
          <p:cNvPr id="37" name="Rectangle 4">
            <a:extLst>
              <a:ext uri="{FF2B5EF4-FFF2-40B4-BE49-F238E27FC236}">
                <a16:creationId xmlns:a16="http://schemas.microsoft.com/office/drawing/2014/main" id="{BFBC44A0-6964-5F40-B6CD-F827F2E447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2288" y="3813048"/>
            <a:ext cx="457200" cy="457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b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A</a:t>
            </a:r>
          </a:p>
        </p:txBody>
      </p:sp>
      <p:sp>
        <p:nvSpPr>
          <p:cNvPr id="38" name="Rectangle 5">
            <a:extLst>
              <a:ext uri="{FF2B5EF4-FFF2-40B4-BE49-F238E27FC236}">
                <a16:creationId xmlns:a16="http://schemas.microsoft.com/office/drawing/2014/main" id="{20BBA5EF-0A22-E545-A340-AC75962F48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49488" y="3813048"/>
            <a:ext cx="457200" cy="457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b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B</a:t>
            </a:r>
          </a:p>
        </p:txBody>
      </p:sp>
      <p:sp>
        <p:nvSpPr>
          <p:cNvPr id="39" name="Rectangle 6">
            <a:extLst>
              <a:ext uri="{FF2B5EF4-FFF2-40B4-BE49-F238E27FC236}">
                <a16:creationId xmlns:a16="http://schemas.microsoft.com/office/drawing/2014/main" id="{9B2736E3-E668-514F-AB9E-1C1BD8332E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6688" y="3813048"/>
            <a:ext cx="457200" cy="457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b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C</a:t>
            </a:r>
          </a:p>
        </p:txBody>
      </p:sp>
      <p:sp>
        <p:nvSpPr>
          <p:cNvPr id="40" name="Rectangle 7">
            <a:extLst>
              <a:ext uri="{FF2B5EF4-FFF2-40B4-BE49-F238E27FC236}">
                <a16:creationId xmlns:a16="http://schemas.microsoft.com/office/drawing/2014/main" id="{DE759AC4-7E8C-984B-A24D-0FBC234EF7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63888" y="3813048"/>
            <a:ext cx="457200" cy="457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b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D</a:t>
            </a:r>
          </a:p>
        </p:txBody>
      </p:sp>
      <p:sp>
        <p:nvSpPr>
          <p:cNvPr id="41" name="Rectangle 8">
            <a:extLst>
              <a:ext uri="{FF2B5EF4-FFF2-40B4-BE49-F238E27FC236}">
                <a16:creationId xmlns:a16="http://schemas.microsoft.com/office/drawing/2014/main" id="{0FF1AD31-071D-C04E-9298-DB082C0F37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2288" y="4346448"/>
            <a:ext cx="457200" cy="1676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⍺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⍺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β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β</a:t>
            </a:r>
          </a:p>
        </p:txBody>
      </p:sp>
      <p:sp>
        <p:nvSpPr>
          <p:cNvPr id="42" name="Rectangle 9">
            <a:extLst>
              <a:ext uri="{FF2B5EF4-FFF2-40B4-BE49-F238E27FC236}">
                <a16:creationId xmlns:a16="http://schemas.microsoft.com/office/drawing/2014/main" id="{1218F7CA-4856-4640-AB8B-7F48D19E69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49488" y="4346448"/>
            <a:ext cx="457200" cy="1676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⍺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β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β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β</a:t>
            </a:r>
          </a:p>
        </p:txBody>
      </p:sp>
      <p:sp>
        <p:nvSpPr>
          <p:cNvPr id="43" name="Rectangle 10">
            <a:extLst>
              <a:ext uri="{FF2B5EF4-FFF2-40B4-BE49-F238E27FC236}">
                <a16:creationId xmlns:a16="http://schemas.microsoft.com/office/drawing/2014/main" id="{A0C9906A-0C40-FF4D-9222-7A643C9C47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6688" y="4346448"/>
            <a:ext cx="457200" cy="1676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1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5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12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23</a:t>
            </a:r>
          </a:p>
        </p:txBody>
      </p:sp>
      <p:sp>
        <p:nvSpPr>
          <p:cNvPr id="44" name="Rectangle 11">
            <a:extLst>
              <a:ext uri="{FF2B5EF4-FFF2-40B4-BE49-F238E27FC236}">
                <a16:creationId xmlns:a16="http://schemas.microsoft.com/office/drawing/2014/main" id="{9E18358E-3B7E-0F4D-ADF8-598C40B1B7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63888" y="4346448"/>
            <a:ext cx="457200" cy="1676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7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7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3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2680470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97ECCD7-4614-6745-A770-2897DB6E77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Input: Collection of (key, value) pairs; Output: Collection of (key, value) pairs</a:t>
            </a:r>
          </a:p>
          <a:p>
            <a:r>
              <a:rPr lang="en-US" dirty="0"/>
              <a:t>Only apply the “map” operation to the value</a:t>
            </a:r>
          </a:p>
        </p:txBody>
      </p:sp>
      <p:sp>
        <p:nvSpPr>
          <p:cNvPr id="36864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err="1"/>
              <a:t>mapValues</a:t>
            </a:r>
            <a:endParaRPr lang="en-US" dirty="0"/>
          </a:p>
        </p:txBody>
      </p:sp>
      <p:sp>
        <p:nvSpPr>
          <p:cNvPr id="2" name="Text Box 3">
            <a:extLst>
              <a:ext uri="{FF2B5EF4-FFF2-40B4-BE49-F238E27FC236}">
                <a16:creationId xmlns:a16="http://schemas.microsoft.com/office/drawing/2014/main" id="{79ADED5A-FA5A-F429-A8EE-B44ED85F44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908" y="3567308"/>
            <a:ext cx="942887" cy="4206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marL="230188" marR="0" lvl="0" indent="-230188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Pct val="125000"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30000" noProof="0" dirty="0">
                <a:ln>
                  <a:noFill/>
                </a:ln>
                <a:solidFill>
                  <a:srgbClr val="DA1F28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Input t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59A3662F-7965-187D-531C-6B7BD753DB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227361"/>
              </p:ext>
            </p:extLst>
          </p:nvPr>
        </p:nvGraphicFramePr>
        <p:xfrm>
          <a:off x="1645685" y="3745992"/>
          <a:ext cx="1752600" cy="168656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876300">
                  <a:extLst>
                    <a:ext uri="{9D8B030D-6E8A-4147-A177-3AD203B41FA5}">
                      <a16:colId xmlns:a16="http://schemas.microsoft.com/office/drawing/2014/main" val="3130308614"/>
                    </a:ext>
                  </a:extLst>
                </a:gridCol>
                <a:gridCol w="876300">
                  <a:extLst>
                    <a:ext uri="{9D8B030D-6E8A-4147-A177-3AD203B41FA5}">
                      <a16:colId xmlns:a16="http://schemas.microsoft.com/office/drawing/2014/main" val="429215591"/>
                    </a:ext>
                  </a:extLst>
                </a:gridCol>
              </a:tblGrid>
              <a:tr h="421640">
                <a:tc>
                  <a:txBody>
                    <a:bodyPr/>
                    <a:lstStyle/>
                    <a:p>
                      <a:r>
                        <a:rPr lang="en-US" dirty="0"/>
                        <a:t>k1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6433447"/>
                  </a:ext>
                </a:extLst>
              </a:tr>
              <a:tr h="421640">
                <a:tc>
                  <a:txBody>
                    <a:bodyPr/>
                    <a:lstStyle/>
                    <a:p>
                      <a:r>
                        <a:rPr lang="en-US" dirty="0"/>
                        <a:t>k1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0899758"/>
                  </a:ext>
                </a:extLst>
              </a:tr>
              <a:tr h="421640">
                <a:tc>
                  <a:txBody>
                    <a:bodyPr/>
                    <a:lstStyle/>
                    <a:p>
                      <a:r>
                        <a:rPr lang="en-US" dirty="0"/>
                        <a:t>k2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4965731"/>
                  </a:ext>
                </a:extLst>
              </a:tr>
              <a:tr h="421640">
                <a:tc>
                  <a:txBody>
                    <a:bodyPr/>
                    <a:lstStyle/>
                    <a:p>
                      <a:r>
                        <a:rPr lang="en-US" dirty="0"/>
                        <a:t>k3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6768611"/>
                  </a:ext>
                </a:extLst>
              </a:tr>
            </a:tbl>
          </a:graphicData>
        </a:graphic>
      </p:graphicFrame>
      <p:sp>
        <p:nvSpPr>
          <p:cNvPr id="4" name="Text Box 3">
            <a:extLst>
              <a:ext uri="{FF2B5EF4-FFF2-40B4-BE49-F238E27FC236}">
                <a16:creationId xmlns:a16="http://schemas.microsoft.com/office/drawing/2014/main" id="{3DDB6124-775D-DD38-0966-0183242B43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8500" y="3593592"/>
            <a:ext cx="1942070" cy="4206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marL="230188" marR="0" lvl="0" indent="-230188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Pct val="125000"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30000" noProof="0" dirty="0" err="1">
                <a:ln>
                  <a:noFill/>
                </a:ln>
                <a:solidFill>
                  <a:srgbClr val="DA1F28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t.mapValues</a:t>
            </a:r>
            <a:r>
              <a:rPr kumimoji="0" lang="en-US" sz="3200" b="0" i="0" u="none" strike="noStrike" kern="1200" cap="none" spc="0" normalizeH="0" baseline="30000" noProof="0" dirty="0">
                <a:ln>
                  <a:noFill/>
                </a:ln>
                <a:solidFill>
                  <a:srgbClr val="DA1F28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(f)</a:t>
            </a:r>
          </a:p>
        </p:txBody>
      </p:sp>
      <p:graphicFrame>
        <p:nvGraphicFramePr>
          <p:cNvPr id="5" name="Table 2">
            <a:extLst>
              <a:ext uri="{FF2B5EF4-FFF2-40B4-BE49-F238E27FC236}">
                <a16:creationId xmlns:a16="http://schemas.microsoft.com/office/drawing/2014/main" id="{9B2516B6-946B-42A6-45CA-F6CE196B64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3170598"/>
              </p:ext>
            </p:extLst>
          </p:nvPr>
        </p:nvGraphicFramePr>
        <p:xfrm>
          <a:off x="6686276" y="3724426"/>
          <a:ext cx="2008884" cy="168656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764071">
                  <a:extLst>
                    <a:ext uri="{9D8B030D-6E8A-4147-A177-3AD203B41FA5}">
                      <a16:colId xmlns:a16="http://schemas.microsoft.com/office/drawing/2014/main" val="3130308614"/>
                    </a:ext>
                  </a:extLst>
                </a:gridCol>
                <a:gridCol w="1244813">
                  <a:extLst>
                    <a:ext uri="{9D8B030D-6E8A-4147-A177-3AD203B41FA5}">
                      <a16:colId xmlns:a16="http://schemas.microsoft.com/office/drawing/2014/main" val="429215591"/>
                    </a:ext>
                  </a:extLst>
                </a:gridCol>
              </a:tblGrid>
              <a:tr h="421640">
                <a:tc>
                  <a:txBody>
                    <a:bodyPr/>
                    <a:lstStyle/>
                    <a:p>
                      <a:r>
                        <a:rPr lang="en-US" dirty="0"/>
                        <a:t>k1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f(o1)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6433447"/>
                  </a:ext>
                </a:extLst>
              </a:tr>
              <a:tr h="421640">
                <a:tc>
                  <a:txBody>
                    <a:bodyPr/>
                    <a:lstStyle/>
                    <a:p>
                      <a:r>
                        <a:rPr lang="en-US" dirty="0"/>
                        <a:t>k1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f(o2)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4965731"/>
                  </a:ext>
                </a:extLst>
              </a:tr>
              <a:tr h="421640">
                <a:tc>
                  <a:txBody>
                    <a:bodyPr/>
                    <a:lstStyle/>
                    <a:p>
                      <a:r>
                        <a:rPr lang="en-US" dirty="0"/>
                        <a:t>k2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f(o3)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6768611"/>
                  </a:ext>
                </a:extLst>
              </a:tr>
              <a:tr h="421640">
                <a:tc>
                  <a:txBody>
                    <a:bodyPr/>
                    <a:lstStyle/>
                    <a:p>
                      <a:r>
                        <a:rPr lang="en-US" dirty="0"/>
                        <a:t>k3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f(o4)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96438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29863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97ECCD7-4614-6745-A770-2897DB6E77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Has other names (e.g., unwind in MongoDB)</a:t>
            </a:r>
          </a:p>
          <a:p>
            <a:r>
              <a:rPr lang="en-US" sz="2400" dirty="0"/>
              <a:t>Input: Object collection, Output: Object collection</a:t>
            </a:r>
          </a:p>
          <a:p>
            <a:r>
              <a:rPr lang="en-US" sz="2400" dirty="0"/>
              <a:t>For each row, apply a function that may generate &gt;= 0 objects</a:t>
            </a:r>
          </a:p>
          <a:p>
            <a:r>
              <a:rPr lang="en-US" sz="2400" dirty="0"/>
              <a:t>SQL: No easy way to do this</a:t>
            </a:r>
          </a:p>
          <a:p>
            <a:pPr lvl="1"/>
            <a:r>
              <a:rPr lang="en-US" sz="2000" dirty="0"/>
              <a:t>LATERAL JOIN comes close (as does CROSS APPLY in SQL Server)</a:t>
            </a:r>
          </a:p>
        </p:txBody>
      </p:sp>
      <p:sp>
        <p:nvSpPr>
          <p:cNvPr id="36864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err="1"/>
              <a:t>flatMap</a:t>
            </a:r>
            <a:endParaRPr lang="en-US" dirty="0"/>
          </a:p>
        </p:txBody>
      </p:sp>
      <p:sp>
        <p:nvSpPr>
          <p:cNvPr id="25" name="Text Box 3">
            <a:extLst>
              <a:ext uri="{FF2B5EF4-FFF2-40B4-BE49-F238E27FC236}">
                <a16:creationId xmlns:a16="http://schemas.microsoft.com/office/drawing/2014/main" id="{6B806F1A-C75A-CC40-ABDD-FC28552B32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9161" y="4164716"/>
            <a:ext cx="942887" cy="4206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marL="230188" marR="0" lvl="0" indent="-230188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Pct val="125000"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30000" noProof="0" dirty="0">
                <a:ln>
                  <a:noFill/>
                </a:ln>
                <a:solidFill>
                  <a:srgbClr val="DA1F28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Input t</a:t>
            </a: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D6132394-2A1D-3945-AA16-4D25DA47E674}"/>
              </a:ext>
            </a:extLst>
          </p:cNvPr>
          <p:cNvGraphicFramePr>
            <a:graphicFrameLocks noGrp="1"/>
          </p:cNvGraphicFramePr>
          <p:nvPr/>
        </p:nvGraphicFramePr>
        <p:xfrm>
          <a:off x="1662938" y="4343400"/>
          <a:ext cx="1752600" cy="168656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752600">
                  <a:extLst>
                    <a:ext uri="{9D8B030D-6E8A-4147-A177-3AD203B41FA5}">
                      <a16:colId xmlns:a16="http://schemas.microsoft.com/office/drawing/2014/main" val="3130308614"/>
                    </a:ext>
                  </a:extLst>
                </a:gridCol>
              </a:tblGrid>
              <a:tr h="421640">
                <a:tc>
                  <a:txBody>
                    <a:bodyPr/>
                    <a:lstStyle/>
                    <a:p>
                      <a:r>
                        <a:rPr lang="en-US" dirty="0"/>
                        <a:t>o1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6433447"/>
                  </a:ext>
                </a:extLst>
              </a:tr>
              <a:tr h="421640">
                <a:tc>
                  <a:txBody>
                    <a:bodyPr/>
                    <a:lstStyle/>
                    <a:p>
                      <a:r>
                        <a:rPr lang="en-US" dirty="0"/>
                        <a:t>o2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0899758"/>
                  </a:ext>
                </a:extLst>
              </a:tr>
              <a:tr h="421640">
                <a:tc>
                  <a:txBody>
                    <a:bodyPr/>
                    <a:lstStyle/>
                    <a:p>
                      <a:r>
                        <a:rPr lang="en-US" dirty="0"/>
                        <a:t>o3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4965731"/>
                  </a:ext>
                </a:extLst>
              </a:tr>
              <a:tr h="421640">
                <a:tc>
                  <a:txBody>
                    <a:bodyPr/>
                    <a:lstStyle/>
                    <a:p>
                      <a:r>
                        <a:rPr lang="en-US" dirty="0"/>
                        <a:t>o4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6768611"/>
                  </a:ext>
                </a:extLst>
              </a:tr>
            </a:tbl>
          </a:graphicData>
        </a:graphic>
      </p:graphicFrame>
      <p:sp>
        <p:nvSpPr>
          <p:cNvPr id="45" name="Text Box 3">
            <a:extLst>
              <a:ext uri="{FF2B5EF4-FFF2-40B4-BE49-F238E27FC236}">
                <a16:creationId xmlns:a16="http://schemas.microsoft.com/office/drawing/2014/main" id="{0A856A2A-4EB9-3046-8D17-40CF6ACED6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69953" y="4181969"/>
            <a:ext cx="2606803" cy="23903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marL="230188" marR="0" lvl="0" indent="-230188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Pct val="125000"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30000" noProof="0" dirty="0" err="1">
                <a:ln>
                  <a:noFill/>
                </a:ln>
                <a:solidFill>
                  <a:srgbClr val="DA1F28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t.map</a:t>
            </a:r>
            <a:r>
              <a:rPr kumimoji="0" lang="en-US" sz="3200" b="0" i="0" u="none" strike="noStrike" kern="1200" cap="none" spc="0" normalizeH="0" baseline="30000" noProof="0" dirty="0">
                <a:ln>
                  <a:noFill/>
                </a:ln>
                <a:solidFill>
                  <a:srgbClr val="DA1F28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(f)</a:t>
            </a:r>
          </a:p>
          <a:p>
            <a:pPr marL="230188" marR="0" lvl="0" indent="-230188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Pct val="125000"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30000" noProof="0" dirty="0">
                <a:ln>
                  <a:noFill/>
                </a:ln>
                <a:solidFill>
                  <a:srgbClr val="DA1F28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f(o1) = [o1’, o2’, o3’]</a:t>
            </a:r>
          </a:p>
          <a:p>
            <a:pPr marL="230188" marR="0" lvl="0" indent="-230188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Pct val="125000"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30000" noProof="0" dirty="0">
                <a:ln>
                  <a:noFill/>
                </a:ln>
                <a:solidFill>
                  <a:srgbClr val="DA1F28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f(o2) = []</a:t>
            </a:r>
          </a:p>
          <a:p>
            <a:pPr marL="230188" marR="0" lvl="0" indent="-230188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Pct val="125000"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30000" noProof="0" dirty="0">
                <a:ln>
                  <a:noFill/>
                </a:ln>
                <a:solidFill>
                  <a:srgbClr val="DA1F28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f(o3) = [o4’]</a:t>
            </a:r>
          </a:p>
          <a:p>
            <a:pPr marL="230188" marR="0" lvl="0" indent="-230188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Pct val="125000"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30000" noProof="0" dirty="0">
                <a:ln>
                  <a:noFill/>
                </a:ln>
                <a:solidFill>
                  <a:srgbClr val="DA1F28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f(o4) = [o5’</a:t>
            </a:r>
          </a:p>
        </p:txBody>
      </p:sp>
      <p:graphicFrame>
        <p:nvGraphicFramePr>
          <p:cNvPr id="47" name="Table 2">
            <a:extLst>
              <a:ext uri="{FF2B5EF4-FFF2-40B4-BE49-F238E27FC236}">
                <a16:creationId xmlns:a16="http://schemas.microsoft.com/office/drawing/2014/main" id="{3014D2C5-690A-AF43-B0E0-E1160DA3588F}"/>
              </a:ext>
            </a:extLst>
          </p:cNvPr>
          <p:cNvGraphicFramePr>
            <a:graphicFrameLocks noGrp="1"/>
          </p:cNvGraphicFramePr>
          <p:nvPr/>
        </p:nvGraphicFramePr>
        <p:xfrm>
          <a:off x="7136921" y="4359215"/>
          <a:ext cx="1752600" cy="21082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752600">
                  <a:extLst>
                    <a:ext uri="{9D8B030D-6E8A-4147-A177-3AD203B41FA5}">
                      <a16:colId xmlns:a16="http://schemas.microsoft.com/office/drawing/2014/main" val="3130308614"/>
                    </a:ext>
                  </a:extLst>
                </a:gridCol>
              </a:tblGrid>
              <a:tr h="421640">
                <a:tc>
                  <a:txBody>
                    <a:bodyPr/>
                    <a:lstStyle/>
                    <a:p>
                      <a:r>
                        <a:rPr lang="en-US" dirty="0"/>
                        <a:t>o1’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6433447"/>
                  </a:ext>
                </a:extLst>
              </a:tr>
              <a:tr h="421640">
                <a:tc>
                  <a:txBody>
                    <a:bodyPr/>
                    <a:lstStyle/>
                    <a:p>
                      <a:r>
                        <a:rPr lang="en-US" dirty="0"/>
                        <a:t>o2’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0899758"/>
                  </a:ext>
                </a:extLst>
              </a:tr>
              <a:tr h="421640">
                <a:tc>
                  <a:txBody>
                    <a:bodyPr/>
                    <a:lstStyle/>
                    <a:p>
                      <a:r>
                        <a:rPr lang="en-US" dirty="0"/>
                        <a:t>o3’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4965731"/>
                  </a:ext>
                </a:extLst>
              </a:tr>
              <a:tr h="421640">
                <a:tc>
                  <a:txBody>
                    <a:bodyPr/>
                    <a:lstStyle/>
                    <a:p>
                      <a:r>
                        <a:rPr lang="en-US" dirty="0"/>
                        <a:t>o4’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6768611"/>
                  </a:ext>
                </a:extLst>
              </a:tr>
              <a:tr h="421640">
                <a:tc>
                  <a:txBody>
                    <a:bodyPr/>
                    <a:lstStyle/>
                    <a:p>
                      <a:r>
                        <a:rPr lang="en-US" dirty="0"/>
                        <a:t>o5’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93398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32510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4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err="1"/>
              <a:t>flatMap</a:t>
            </a:r>
            <a:r>
              <a:rPr lang="en-US" dirty="0"/>
              <a:t>: Example</a:t>
            </a:r>
          </a:p>
        </p:txBody>
      </p:sp>
      <p:sp>
        <p:nvSpPr>
          <p:cNvPr id="25" name="Text Box 3">
            <a:extLst>
              <a:ext uri="{FF2B5EF4-FFF2-40B4-BE49-F238E27FC236}">
                <a16:creationId xmlns:a16="http://schemas.microsoft.com/office/drawing/2014/main" id="{6B806F1A-C75A-CC40-ABDD-FC28552B32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228125"/>
            <a:ext cx="3934090" cy="4206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marL="230188" marR="0" lvl="0" indent="-230188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Pct val="125000"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30000" noProof="0" dirty="0">
                <a:ln>
                  <a:noFill/>
                </a:ln>
                <a:solidFill>
                  <a:srgbClr val="DA1F28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Input: a collection of sentences</a:t>
            </a: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D6132394-2A1D-3945-AA16-4D25DA47E6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5058997"/>
              </p:ext>
            </p:extLst>
          </p:nvPr>
        </p:nvGraphicFramePr>
        <p:xfrm>
          <a:off x="228600" y="1856232"/>
          <a:ext cx="2673096" cy="1915648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673096">
                  <a:extLst>
                    <a:ext uri="{9D8B030D-6E8A-4147-A177-3AD203B41FA5}">
                      <a16:colId xmlns:a16="http://schemas.microsoft.com/office/drawing/2014/main" val="3130308614"/>
                    </a:ext>
                  </a:extLst>
                </a:gridCol>
              </a:tblGrid>
              <a:tr h="43966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“</a:t>
                      </a:r>
                      <a:r>
                        <a:rPr kumimoji="0"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ACT I"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6433447"/>
                  </a:ext>
                </a:extLst>
              </a:tr>
              <a:tr h="50826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“</a:t>
                      </a:r>
                      <a:r>
                        <a:rPr kumimoji="0"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SCENE I. Before LEONATO'S house."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0899758"/>
                  </a:ext>
                </a:extLst>
              </a:tr>
              <a:tr h="43966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“</a:t>
                      </a:r>
                      <a:r>
                        <a:rPr kumimoji="0"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But few of any sort, and none of name.”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4965731"/>
                  </a:ext>
                </a:extLst>
              </a:tr>
              <a:tr h="439664">
                <a:tc>
                  <a:txBody>
                    <a:bodyPr/>
                    <a:lstStyle/>
                    <a:p>
                      <a:r>
                        <a:rPr lang="en-US" sz="1400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6768611"/>
                  </a:ext>
                </a:extLst>
              </a:tr>
            </a:tbl>
          </a:graphicData>
        </a:graphic>
      </p:graphicFrame>
      <p:sp>
        <p:nvSpPr>
          <p:cNvPr id="45" name="Text Box 3">
            <a:extLst>
              <a:ext uri="{FF2B5EF4-FFF2-40B4-BE49-F238E27FC236}">
                <a16:creationId xmlns:a16="http://schemas.microsoft.com/office/drawing/2014/main" id="{0A856A2A-4EB9-3046-8D17-40CF6ACED6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97401" y="2515930"/>
            <a:ext cx="1749197" cy="9130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marL="230188" marR="0" lvl="0" indent="-230188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Pct val="125000"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30000" noProof="0" dirty="0" err="1">
                <a:ln>
                  <a:noFill/>
                </a:ln>
                <a:solidFill>
                  <a:srgbClr val="DA1F28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flatMap</a:t>
            </a:r>
            <a:r>
              <a:rPr kumimoji="0" lang="en-US" sz="3200" b="0" i="0" u="none" strike="noStrike" kern="1200" cap="none" spc="0" normalizeH="0" baseline="30000" noProof="0" dirty="0">
                <a:ln>
                  <a:noFill/>
                </a:ln>
                <a:solidFill>
                  <a:srgbClr val="DA1F28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(split)</a:t>
            </a:r>
          </a:p>
          <a:p>
            <a:pPr marL="230188" marR="0" lvl="0" indent="-230188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Pct val="125000"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30000" noProof="0" dirty="0">
              <a:ln>
                <a:noFill/>
              </a:ln>
              <a:solidFill>
                <a:srgbClr val="DA1F28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graphicFrame>
        <p:nvGraphicFramePr>
          <p:cNvPr id="47" name="Table 2">
            <a:extLst>
              <a:ext uri="{FF2B5EF4-FFF2-40B4-BE49-F238E27FC236}">
                <a16:creationId xmlns:a16="http://schemas.microsoft.com/office/drawing/2014/main" id="{3014D2C5-690A-AF43-B0E0-E1160DA358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0318309"/>
              </p:ext>
            </p:extLst>
          </p:nvPr>
        </p:nvGraphicFramePr>
        <p:xfrm>
          <a:off x="6242306" y="1695840"/>
          <a:ext cx="1752600" cy="337312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752600">
                  <a:extLst>
                    <a:ext uri="{9D8B030D-6E8A-4147-A177-3AD203B41FA5}">
                      <a16:colId xmlns:a16="http://schemas.microsoft.com/office/drawing/2014/main" val="3130308614"/>
                    </a:ext>
                  </a:extLst>
                </a:gridCol>
              </a:tblGrid>
              <a:tr h="421640">
                <a:tc>
                  <a:txBody>
                    <a:bodyPr/>
                    <a:lstStyle/>
                    <a:p>
                      <a:r>
                        <a:rPr lang="en-US" dirty="0"/>
                        <a:t>“ACT”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6433447"/>
                  </a:ext>
                </a:extLst>
              </a:tr>
              <a:tr h="421640">
                <a:tc>
                  <a:txBody>
                    <a:bodyPr/>
                    <a:lstStyle/>
                    <a:p>
                      <a:r>
                        <a:rPr lang="en-US" dirty="0"/>
                        <a:t>“I”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0899758"/>
                  </a:ext>
                </a:extLst>
              </a:tr>
              <a:tr h="421640">
                <a:tc>
                  <a:txBody>
                    <a:bodyPr/>
                    <a:lstStyle/>
                    <a:p>
                      <a:r>
                        <a:rPr lang="en-US" dirty="0"/>
                        <a:t>“SCENE”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4965731"/>
                  </a:ext>
                </a:extLst>
              </a:tr>
              <a:tr h="421640">
                <a:tc>
                  <a:txBody>
                    <a:bodyPr/>
                    <a:lstStyle/>
                    <a:p>
                      <a:r>
                        <a:rPr lang="en-US" dirty="0"/>
                        <a:t>“I.”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6768611"/>
                  </a:ext>
                </a:extLst>
              </a:tr>
              <a:tr h="421640">
                <a:tc>
                  <a:txBody>
                    <a:bodyPr/>
                    <a:lstStyle/>
                    <a:p>
                      <a:r>
                        <a:rPr lang="en-US" dirty="0"/>
                        <a:t>“Before”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9339849"/>
                  </a:ext>
                </a:extLst>
              </a:tr>
              <a:tr h="421640">
                <a:tc>
                  <a:txBody>
                    <a:bodyPr/>
                    <a:lstStyle/>
                    <a:p>
                      <a:r>
                        <a:rPr lang="en-US" dirty="0"/>
                        <a:t>“LEONATO’S"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9814709"/>
                  </a:ext>
                </a:extLst>
              </a:tr>
              <a:tr h="421640">
                <a:tc>
                  <a:txBody>
                    <a:bodyPr/>
                    <a:lstStyle/>
                    <a:p>
                      <a:r>
                        <a:rPr lang="en-US" dirty="0"/>
                        <a:t>“house”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619135"/>
                  </a:ext>
                </a:extLst>
              </a:tr>
              <a:tr h="421640">
                <a:tc>
                  <a:txBody>
                    <a:bodyPr/>
                    <a:lstStyle/>
                    <a:p>
                      <a:r>
                        <a:rPr lang="en-US" dirty="0"/>
                        <a:t>….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7172993"/>
                  </a:ext>
                </a:extLst>
              </a:tr>
            </a:tbl>
          </a:graphicData>
        </a:graphic>
      </p:graphicFrame>
      <p:sp>
        <p:nvSpPr>
          <p:cNvPr id="3" name="Text Box 3">
            <a:extLst>
              <a:ext uri="{FF2B5EF4-FFF2-40B4-BE49-F238E27FC236}">
                <a16:creationId xmlns:a16="http://schemas.microsoft.com/office/drawing/2014/main" id="{501D25C2-286D-A641-26AA-78FA324B6E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34387" y="1234403"/>
            <a:ext cx="3631122" cy="4206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marL="230188" marR="0" lvl="0" indent="-230188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Pct val="125000"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30000" noProof="0" dirty="0">
                <a:ln>
                  <a:noFill/>
                </a:ln>
                <a:solidFill>
                  <a:srgbClr val="DA1F28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Output: a collection of words</a:t>
            </a:r>
          </a:p>
        </p:txBody>
      </p:sp>
    </p:spTree>
    <p:extLst>
      <p:ext uri="{BB962C8B-B14F-4D97-AF65-F5344CB8AC3E}">
        <p14:creationId xmlns:p14="http://schemas.microsoft.com/office/powerpoint/2010/main" val="3600027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97ECCD7-4614-6745-A770-2897DB6E77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/>
              <a:t>Input: Collection of (k, v) pairs, Output: Collection of (k, [v]) pairs</a:t>
            </a:r>
          </a:p>
          <a:p>
            <a:pPr lvl="1"/>
            <a:r>
              <a:rPr lang="en-US" sz="1600" dirty="0"/>
              <a:t>k = key, v = value</a:t>
            </a:r>
          </a:p>
          <a:p>
            <a:pPr lvl="1"/>
            <a:r>
              <a:rPr lang="en-US" sz="1600" dirty="0"/>
              <a:t>So also works on Relations as long as you specify the key (i.e., </a:t>
            </a:r>
            <a:r>
              <a:rPr lang="en-US" sz="1600" dirty="0" err="1"/>
              <a:t>groupby</a:t>
            </a:r>
            <a:r>
              <a:rPr lang="en-US" sz="1600" dirty="0"/>
              <a:t> columns)</a:t>
            </a:r>
          </a:p>
          <a:p>
            <a:r>
              <a:rPr lang="en-US" sz="1800" dirty="0"/>
              <a:t>Group the input rows by the “key”</a:t>
            </a:r>
          </a:p>
          <a:p>
            <a:r>
              <a:rPr lang="en-US" sz="1800" dirty="0"/>
              <a:t>Relational Algebra: No support (can’t have sets as values)</a:t>
            </a:r>
          </a:p>
          <a:p>
            <a:r>
              <a:rPr lang="en-US" sz="1800" dirty="0"/>
              <a:t>SQL: Most implementations support it</a:t>
            </a:r>
          </a:p>
          <a:p>
            <a:pPr lvl="1"/>
            <a:r>
              <a:rPr lang="en-US" sz="1600" dirty="0"/>
              <a:t>e.g., </a:t>
            </a:r>
            <a:r>
              <a:rPr lang="en-US" sz="1600" dirty="0" err="1"/>
              <a:t>postgresql</a:t>
            </a:r>
            <a:r>
              <a:rPr lang="en-US" sz="1600" dirty="0"/>
              <a:t> has array aggregates or string aggregates</a:t>
            </a:r>
          </a:p>
          <a:p>
            <a:r>
              <a:rPr lang="en-US" sz="2000" dirty="0"/>
              <a:t>Other Names: “nest”</a:t>
            </a:r>
          </a:p>
        </p:txBody>
      </p:sp>
      <p:sp>
        <p:nvSpPr>
          <p:cNvPr id="36864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Group(By)</a:t>
            </a:r>
          </a:p>
        </p:txBody>
      </p:sp>
      <p:sp>
        <p:nvSpPr>
          <p:cNvPr id="25" name="Text Box 3">
            <a:extLst>
              <a:ext uri="{FF2B5EF4-FFF2-40B4-BE49-F238E27FC236}">
                <a16:creationId xmlns:a16="http://schemas.microsoft.com/office/drawing/2014/main" id="{6B806F1A-C75A-CC40-ABDD-FC28552B32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9162" y="4359788"/>
            <a:ext cx="942887" cy="4206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marL="230188" marR="0" lvl="0" indent="-230188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Pct val="125000"/>
              <a:buFontTx/>
              <a:buNone/>
              <a:tabLst/>
              <a:defRPr/>
            </a:pPr>
            <a:r>
              <a:rPr lang="en-US" sz="3200" baseline="30000" dirty="0">
                <a:solidFill>
                  <a:srgbClr val="DA1F28"/>
                </a:solidFill>
                <a:latin typeface="Arial" charset="0"/>
                <a:ea typeface="+mn-ea"/>
                <a:cs typeface="+mn-cs"/>
              </a:rPr>
              <a:t>Input</a:t>
            </a:r>
            <a:r>
              <a:rPr kumimoji="0" lang="en-US" sz="3200" b="0" i="0" u="none" strike="noStrike" kern="1200" cap="none" spc="0" normalizeH="0" baseline="30000" noProof="0" dirty="0">
                <a:ln>
                  <a:noFill/>
                </a:ln>
                <a:solidFill>
                  <a:srgbClr val="DA1F28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t</a:t>
            </a: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D6132394-2A1D-3945-AA16-4D25DA47E6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5582745"/>
              </p:ext>
            </p:extLst>
          </p:nvPr>
        </p:nvGraphicFramePr>
        <p:xfrm>
          <a:off x="1662938" y="4538472"/>
          <a:ext cx="1752600" cy="168656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876300">
                  <a:extLst>
                    <a:ext uri="{9D8B030D-6E8A-4147-A177-3AD203B41FA5}">
                      <a16:colId xmlns:a16="http://schemas.microsoft.com/office/drawing/2014/main" val="3130308614"/>
                    </a:ext>
                  </a:extLst>
                </a:gridCol>
                <a:gridCol w="876300">
                  <a:extLst>
                    <a:ext uri="{9D8B030D-6E8A-4147-A177-3AD203B41FA5}">
                      <a16:colId xmlns:a16="http://schemas.microsoft.com/office/drawing/2014/main" val="429215591"/>
                    </a:ext>
                  </a:extLst>
                </a:gridCol>
              </a:tblGrid>
              <a:tr h="421640">
                <a:tc>
                  <a:txBody>
                    <a:bodyPr/>
                    <a:lstStyle/>
                    <a:p>
                      <a:r>
                        <a:rPr lang="en-US" dirty="0"/>
                        <a:t>k1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6433447"/>
                  </a:ext>
                </a:extLst>
              </a:tr>
              <a:tr h="421640">
                <a:tc>
                  <a:txBody>
                    <a:bodyPr/>
                    <a:lstStyle/>
                    <a:p>
                      <a:r>
                        <a:rPr lang="en-US" dirty="0"/>
                        <a:t>k1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0899758"/>
                  </a:ext>
                </a:extLst>
              </a:tr>
              <a:tr h="421640">
                <a:tc>
                  <a:txBody>
                    <a:bodyPr/>
                    <a:lstStyle/>
                    <a:p>
                      <a:r>
                        <a:rPr lang="en-US" dirty="0"/>
                        <a:t>k2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4965731"/>
                  </a:ext>
                </a:extLst>
              </a:tr>
              <a:tr h="421640">
                <a:tc>
                  <a:txBody>
                    <a:bodyPr/>
                    <a:lstStyle/>
                    <a:p>
                      <a:r>
                        <a:rPr lang="en-US" dirty="0"/>
                        <a:t>k3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6768611"/>
                  </a:ext>
                </a:extLst>
              </a:tr>
            </a:tbl>
          </a:graphicData>
        </a:graphic>
      </p:graphicFrame>
      <p:sp>
        <p:nvSpPr>
          <p:cNvPr id="45" name="Text Box 3">
            <a:extLst>
              <a:ext uri="{FF2B5EF4-FFF2-40B4-BE49-F238E27FC236}">
                <a16:creationId xmlns:a16="http://schemas.microsoft.com/office/drawing/2014/main" id="{0A856A2A-4EB9-3046-8D17-40CF6ACED6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32345" y="4386072"/>
            <a:ext cx="2008884" cy="4206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marL="230188" marR="0" lvl="0" indent="-230188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Pct val="125000"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30000" noProof="0" dirty="0" err="1">
                <a:ln>
                  <a:noFill/>
                </a:ln>
                <a:solidFill>
                  <a:srgbClr val="DA1F28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t.groupByKey</a:t>
            </a:r>
            <a:r>
              <a:rPr kumimoji="0" lang="en-US" sz="3200" b="0" i="0" u="none" strike="noStrike" kern="1200" cap="none" spc="0" normalizeH="0" baseline="30000" noProof="0" dirty="0">
                <a:ln>
                  <a:noFill/>
                </a:ln>
                <a:solidFill>
                  <a:srgbClr val="DA1F28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()</a:t>
            </a:r>
          </a:p>
        </p:txBody>
      </p:sp>
      <p:graphicFrame>
        <p:nvGraphicFramePr>
          <p:cNvPr id="8" name="Table 2">
            <a:extLst>
              <a:ext uri="{FF2B5EF4-FFF2-40B4-BE49-F238E27FC236}">
                <a16:creationId xmlns:a16="http://schemas.microsoft.com/office/drawing/2014/main" id="{6A3AAC08-5E80-2246-BB09-8B57B672A8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6339154"/>
              </p:ext>
            </p:extLst>
          </p:nvPr>
        </p:nvGraphicFramePr>
        <p:xfrm>
          <a:off x="6703529" y="4516906"/>
          <a:ext cx="2008884" cy="126492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764071">
                  <a:extLst>
                    <a:ext uri="{9D8B030D-6E8A-4147-A177-3AD203B41FA5}">
                      <a16:colId xmlns:a16="http://schemas.microsoft.com/office/drawing/2014/main" val="3130308614"/>
                    </a:ext>
                  </a:extLst>
                </a:gridCol>
                <a:gridCol w="1244813">
                  <a:extLst>
                    <a:ext uri="{9D8B030D-6E8A-4147-A177-3AD203B41FA5}">
                      <a16:colId xmlns:a16="http://schemas.microsoft.com/office/drawing/2014/main" val="429215591"/>
                    </a:ext>
                  </a:extLst>
                </a:gridCol>
              </a:tblGrid>
              <a:tr h="421640">
                <a:tc>
                  <a:txBody>
                    <a:bodyPr/>
                    <a:lstStyle/>
                    <a:p>
                      <a:r>
                        <a:rPr lang="en-US" dirty="0"/>
                        <a:t>k1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[o1, o2]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6433447"/>
                  </a:ext>
                </a:extLst>
              </a:tr>
              <a:tr h="421640">
                <a:tc>
                  <a:txBody>
                    <a:bodyPr/>
                    <a:lstStyle/>
                    <a:p>
                      <a:r>
                        <a:rPr lang="en-US" dirty="0"/>
                        <a:t>k2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[o3]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4965731"/>
                  </a:ext>
                </a:extLst>
              </a:tr>
              <a:tr h="421640">
                <a:tc>
                  <a:txBody>
                    <a:bodyPr/>
                    <a:lstStyle/>
                    <a:p>
                      <a:r>
                        <a:rPr lang="en-US" dirty="0"/>
                        <a:t>k3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[o4]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67686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14450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504334"/>
            <a:ext cx="8229600" cy="4820265"/>
          </a:xfrm>
        </p:spPr>
        <p:txBody>
          <a:bodyPr/>
          <a:lstStyle/>
          <a:p>
            <a:r>
              <a:rPr lang="en-US" sz="2800" dirty="0">
                <a:latin typeface="Calibri" charset="0"/>
              </a:rPr>
              <a:t>Online Transaction Processing (OLTP)</a:t>
            </a:r>
          </a:p>
          <a:p>
            <a:pPr lvl="1"/>
            <a:r>
              <a:rPr lang="en-US" sz="2400" dirty="0">
                <a:latin typeface="Calibri" charset="0"/>
              </a:rPr>
              <a:t>E-commerce, Airline Reservations, Class registrations, etc.</a:t>
            </a:r>
          </a:p>
          <a:p>
            <a:pPr lvl="1"/>
            <a:r>
              <a:rPr lang="en-US" sz="2400" dirty="0">
                <a:latin typeface="Calibri" charset="0"/>
              </a:rPr>
              <a:t>Simple queries (get all orders for a customer)</a:t>
            </a:r>
          </a:p>
          <a:p>
            <a:pPr lvl="1"/>
            <a:r>
              <a:rPr lang="en-US" sz="2400" dirty="0">
                <a:latin typeface="Calibri" charset="0"/>
              </a:rPr>
              <a:t>Many updates (inserts, updates, deletes)</a:t>
            </a:r>
          </a:p>
          <a:p>
            <a:pPr lvl="1"/>
            <a:r>
              <a:rPr lang="en-US" sz="2400" dirty="0">
                <a:latin typeface="Calibri" charset="0"/>
              </a:rPr>
              <a:t>Need ACID properties (consistency, etc.)</a:t>
            </a:r>
          </a:p>
          <a:p>
            <a:r>
              <a:rPr lang="en-US" sz="2800" dirty="0">
                <a:latin typeface="Calibri" charset="0"/>
              </a:rPr>
              <a:t>Online Analytical Processing (OLAP)</a:t>
            </a:r>
          </a:p>
          <a:p>
            <a:pPr lvl="1"/>
            <a:r>
              <a:rPr lang="en-US" sz="2400" dirty="0">
                <a:latin typeface="Calibri" charset="0"/>
              </a:rPr>
              <a:t>Decision-support, data mining, ML (today), etc.</a:t>
            </a:r>
          </a:p>
          <a:p>
            <a:pPr lvl="1"/>
            <a:r>
              <a:rPr lang="en-US" sz="2400" dirty="0">
                <a:latin typeface="Calibri" charset="0"/>
              </a:rPr>
              <a:t>Huge volumes of data, but not updated </a:t>
            </a:r>
          </a:p>
          <a:p>
            <a:pPr lvl="1"/>
            <a:r>
              <a:rPr lang="en-US" sz="2400" dirty="0">
                <a:latin typeface="Calibri" charset="0"/>
              </a:rPr>
              <a:t>Complex, but read-only queries (many joins, group-</a:t>
            </a:r>
            <a:r>
              <a:rPr lang="en-US" sz="2400" dirty="0" err="1">
                <a:latin typeface="Calibri" charset="0"/>
              </a:rPr>
              <a:t>by’s</a:t>
            </a:r>
            <a:r>
              <a:rPr lang="en-US" sz="2400" dirty="0">
                <a:latin typeface="Calibri" charset="0"/>
              </a:rPr>
              <a:t>)</a:t>
            </a:r>
          </a:p>
        </p:txBody>
      </p:sp>
      <p:sp>
        <p:nvSpPr>
          <p:cNvPr id="508930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122238"/>
            <a:ext cx="8534400" cy="1096962"/>
          </a:xfrm>
        </p:spPr>
        <p:txBody>
          <a:bodyPr/>
          <a:lstStyle/>
          <a:p>
            <a:pPr>
              <a:defRPr/>
            </a:pPr>
            <a:r>
              <a:rPr lang="en-US" sz="3200" dirty="0"/>
              <a:t>RDBMS: Application Scenarios</a:t>
            </a:r>
          </a:p>
        </p:txBody>
      </p:sp>
    </p:spTree>
    <p:extLst>
      <p:ext uri="{BB962C8B-B14F-4D97-AF65-F5344CB8AC3E}">
        <p14:creationId xmlns:p14="http://schemas.microsoft.com/office/powerpoint/2010/main" val="3547589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4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err="1"/>
              <a:t>GroupBy</a:t>
            </a:r>
            <a:r>
              <a:rPr lang="en-US" dirty="0"/>
              <a:t> Example</a:t>
            </a:r>
          </a:p>
        </p:txBody>
      </p:sp>
      <p:sp>
        <p:nvSpPr>
          <p:cNvPr id="4" name="Text Box 3">
            <a:extLst>
              <a:ext uri="{FF2B5EF4-FFF2-40B4-BE49-F238E27FC236}">
                <a16:creationId xmlns:a16="http://schemas.microsoft.com/office/drawing/2014/main" id="{A65A8256-32F6-3EEA-DA5A-C7D0A8AE92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91363" y="1063978"/>
            <a:ext cx="2293049" cy="7489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prstTxWarp prst="textNoShape">
              <a:avLst/>
            </a:prstTxWarp>
            <a:spAutoFit/>
          </a:bodyPr>
          <a:lstStyle/>
          <a:p>
            <a:pPr marL="230188" marR="0" lvl="0" indent="-230188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Pct val="125000"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30000" noProof="0" dirty="0">
                <a:ln>
                  <a:noFill/>
                </a:ln>
                <a:solidFill>
                  <a:srgbClr val="DA1F28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Input: a collection of user ratings</a:t>
            </a:r>
          </a:p>
        </p:txBody>
      </p:sp>
      <p:graphicFrame>
        <p:nvGraphicFramePr>
          <p:cNvPr id="5" name="Table 2">
            <a:extLst>
              <a:ext uri="{FF2B5EF4-FFF2-40B4-BE49-F238E27FC236}">
                <a16:creationId xmlns:a16="http://schemas.microsoft.com/office/drawing/2014/main" id="{0DA85A3F-54F1-ACE9-7062-962290A26E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8202803"/>
              </p:ext>
            </p:extLst>
          </p:nvPr>
        </p:nvGraphicFramePr>
        <p:xfrm>
          <a:off x="146691" y="1807464"/>
          <a:ext cx="2047869" cy="182725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047869">
                  <a:extLst>
                    <a:ext uri="{9D8B030D-6E8A-4147-A177-3AD203B41FA5}">
                      <a16:colId xmlns:a16="http://schemas.microsoft.com/office/drawing/2014/main" val="3130308614"/>
                    </a:ext>
                  </a:extLst>
                </a:gridCol>
              </a:tblGrid>
              <a:tr h="439664">
                <a:tc>
                  <a:txBody>
                    <a:bodyPr/>
                    <a:lstStyle/>
                    <a:p>
                      <a:r>
                        <a:rPr kumimoji="0"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user1 product1 5.0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6433447"/>
                  </a:ext>
                </a:extLst>
              </a:tr>
              <a:tr h="508264">
                <a:tc>
                  <a:txBody>
                    <a:bodyPr/>
                    <a:lstStyle/>
                    <a:p>
                      <a:r>
                        <a:rPr kumimoji="0"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user1 product2 1.0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0899758"/>
                  </a:ext>
                </a:extLst>
              </a:tr>
              <a:tr h="439664">
                <a:tc>
                  <a:txBody>
                    <a:bodyPr/>
                    <a:lstStyle/>
                    <a:p>
                      <a:r>
                        <a:rPr kumimoji="0"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user1 product3 5.0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4965731"/>
                  </a:ext>
                </a:extLst>
              </a:tr>
              <a:tr h="439664">
                <a:tc>
                  <a:txBody>
                    <a:bodyPr/>
                    <a:lstStyle/>
                    <a:p>
                      <a:r>
                        <a:rPr kumimoji="0"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user2 product26 5.0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6768611"/>
                  </a:ext>
                </a:extLst>
              </a:tr>
            </a:tbl>
          </a:graphicData>
        </a:graphic>
      </p:graphicFrame>
      <p:sp>
        <p:nvSpPr>
          <p:cNvPr id="11" name="Text Box 3">
            <a:extLst>
              <a:ext uri="{FF2B5EF4-FFF2-40B4-BE49-F238E27FC236}">
                <a16:creationId xmlns:a16="http://schemas.microsoft.com/office/drawing/2014/main" id="{C1F7A86C-ECBC-0D9A-F6CE-197A63668F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04272" y="1599715"/>
            <a:ext cx="2855279" cy="24468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prstTxWarp prst="textNoShape">
              <a:avLst/>
            </a:prstTxWarp>
            <a:spAutoFit/>
          </a:bodyPr>
          <a:lstStyle/>
          <a:p>
            <a:pPr marL="230188" marR="0" lvl="0" indent="-230188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Pct val="125000"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A1F28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map</a:t>
            </a:r>
            <a:r>
              <a:rPr lang="en-US" dirty="0">
                <a:solidFill>
                  <a:srgbClr val="DA1F28"/>
                </a:solidFill>
                <a:latin typeface="Arial" charset="0"/>
                <a:cs typeface="+mn-cs"/>
              </a:rPr>
              <a:t>(f), where:</a:t>
            </a:r>
          </a:p>
          <a:p>
            <a:pPr marL="230188" marR="0" lvl="0" indent="-230188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Pct val="125000"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A1F28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def</a:t>
            </a:r>
            <a:r>
              <a:rPr kumimoji="0" lang="en-US" sz="1800" b="0" i="0" u="none" strike="noStrike" kern="1200" cap="none" spc="0" normalizeH="0" noProof="0" dirty="0">
                <a:ln>
                  <a:noFill/>
                </a:ln>
                <a:solidFill>
                  <a:srgbClr val="DA1F28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 f (s):</a:t>
            </a:r>
          </a:p>
          <a:p>
            <a:pPr marL="230188" marR="0" lvl="0" indent="-230188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Pct val="125000"/>
              <a:buFontTx/>
              <a:buNone/>
              <a:tabLst/>
              <a:defRPr/>
            </a:pPr>
            <a:r>
              <a:rPr lang="en-US" baseline="0" dirty="0">
                <a:solidFill>
                  <a:srgbClr val="DA1F28"/>
                </a:solidFill>
                <a:latin typeface="Arial" charset="0"/>
                <a:cs typeface="+mn-cs"/>
              </a:rPr>
              <a:t>    splits</a:t>
            </a:r>
            <a:r>
              <a:rPr lang="en-US" dirty="0">
                <a:solidFill>
                  <a:srgbClr val="DA1F28"/>
                </a:solidFill>
                <a:latin typeface="Arial" charset="0"/>
                <a:cs typeface="+mn-cs"/>
              </a:rPr>
              <a:t> = </a:t>
            </a:r>
            <a:r>
              <a:rPr lang="en-US" dirty="0" err="1">
                <a:solidFill>
                  <a:srgbClr val="DA1F28"/>
                </a:solidFill>
                <a:latin typeface="Arial" charset="0"/>
                <a:cs typeface="+mn-cs"/>
              </a:rPr>
              <a:t>s.split</a:t>
            </a:r>
            <a:r>
              <a:rPr lang="en-US" dirty="0">
                <a:solidFill>
                  <a:srgbClr val="DA1F28"/>
                </a:solidFill>
                <a:latin typeface="Arial" charset="0"/>
                <a:cs typeface="+mn-cs"/>
              </a:rPr>
              <a:t>(“ “)</a:t>
            </a:r>
          </a:p>
          <a:p>
            <a:pPr marL="230188" marR="0" lvl="0" indent="-230188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Pct val="125000"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A1F28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    return (splits[0],</a:t>
            </a:r>
            <a:r>
              <a:rPr kumimoji="0" lang="en-US" sz="1800" b="0" i="0" u="none" strike="noStrike" kern="1200" cap="none" spc="0" normalizeH="0" noProof="0" dirty="0">
                <a:ln>
                  <a:noFill/>
                </a:ln>
                <a:solidFill>
                  <a:srgbClr val="DA1F28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 </a:t>
            </a:r>
          </a:p>
          <a:p>
            <a:pPr marL="230188" marR="0" lvl="0" indent="-230188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Pct val="125000"/>
              <a:buFontTx/>
              <a:buNone/>
              <a:tabLst/>
              <a:defRPr/>
            </a:pPr>
            <a:r>
              <a:rPr lang="en-US" baseline="0" dirty="0">
                <a:solidFill>
                  <a:srgbClr val="DA1F28"/>
                </a:solidFill>
                <a:latin typeface="Arial" charset="0"/>
                <a:cs typeface="+mn-cs"/>
              </a:rPr>
              <a:t>            (splits[1],</a:t>
            </a:r>
            <a:r>
              <a:rPr lang="en-US" dirty="0">
                <a:solidFill>
                  <a:srgbClr val="DA1F28"/>
                </a:solidFill>
                <a:latin typeface="Arial" charset="0"/>
                <a:cs typeface="+mn-cs"/>
              </a:rPr>
              <a:t> splits[2]))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DA1F28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  <a:p>
            <a:pPr marL="230188" marR="0" lvl="0" indent="-230188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Pct val="125000"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DA1F28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graphicFrame>
        <p:nvGraphicFramePr>
          <p:cNvPr id="12" name="Table 2">
            <a:extLst>
              <a:ext uri="{FF2B5EF4-FFF2-40B4-BE49-F238E27FC236}">
                <a16:creationId xmlns:a16="http://schemas.microsoft.com/office/drawing/2014/main" id="{D67B9524-3068-C8E9-7412-FB6DFCAF53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0322847"/>
              </p:ext>
            </p:extLst>
          </p:nvPr>
        </p:nvGraphicFramePr>
        <p:xfrm>
          <a:off x="6007741" y="1599715"/>
          <a:ext cx="2985386" cy="21082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985386">
                  <a:extLst>
                    <a:ext uri="{9D8B030D-6E8A-4147-A177-3AD203B41FA5}">
                      <a16:colId xmlns:a16="http://schemas.microsoft.com/office/drawing/2014/main" val="3130308614"/>
                    </a:ext>
                  </a:extLst>
                </a:gridCol>
              </a:tblGrid>
              <a:tr h="421640">
                <a:tc>
                  <a:txBody>
                    <a:bodyPr/>
                    <a:lstStyle/>
                    <a:p>
                      <a:r>
                        <a:rPr lang="en-US" sz="1600" dirty="0"/>
                        <a:t>(“user1”, (“product1”, 5.0))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6433447"/>
                  </a:ext>
                </a:extLst>
              </a:tr>
              <a:tr h="421640">
                <a:tc>
                  <a:txBody>
                    <a:bodyPr/>
                    <a:lstStyle/>
                    <a:p>
                      <a:r>
                        <a:rPr lang="en-US" sz="1600" dirty="0"/>
                        <a:t>(“user1”, (“product2”, 1.0))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0899758"/>
                  </a:ext>
                </a:extLst>
              </a:tr>
              <a:tr h="421640">
                <a:tc>
                  <a:txBody>
                    <a:bodyPr/>
                    <a:lstStyle/>
                    <a:p>
                      <a:r>
                        <a:rPr lang="en-US" sz="1600" dirty="0"/>
                        <a:t>(“user1”, (“product3”, 5.0))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4965731"/>
                  </a:ext>
                </a:extLst>
              </a:tr>
              <a:tr h="421640">
                <a:tc>
                  <a:txBody>
                    <a:bodyPr/>
                    <a:lstStyle/>
                    <a:p>
                      <a:r>
                        <a:rPr lang="en-US" sz="1600" dirty="0"/>
                        <a:t>(“user2”, (“product26”, 5.0))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6768611"/>
                  </a:ext>
                </a:extLst>
              </a:tr>
              <a:tr h="421640">
                <a:tc>
                  <a:txBody>
                    <a:bodyPr/>
                    <a:lstStyle/>
                    <a:p>
                      <a:r>
                        <a:rPr lang="en-US" sz="1600" dirty="0"/>
                        <a:t>….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7172993"/>
                  </a:ext>
                </a:extLst>
              </a:tr>
            </a:tbl>
          </a:graphicData>
        </a:graphic>
      </p:graphicFrame>
      <p:sp>
        <p:nvSpPr>
          <p:cNvPr id="6" name="Text Box 3">
            <a:extLst>
              <a:ext uri="{FF2B5EF4-FFF2-40B4-BE49-F238E27FC236}">
                <a16:creationId xmlns:a16="http://schemas.microsoft.com/office/drawing/2014/main" id="{671168A1-C0F9-0829-0502-C581930AF6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72794" y="4238726"/>
            <a:ext cx="285527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prstTxWarp prst="textNoShape">
              <a:avLst/>
            </a:prstTxWarp>
            <a:spAutoFit/>
          </a:bodyPr>
          <a:lstStyle/>
          <a:p>
            <a:pPr marL="230188" marR="0" lvl="0" indent="-230188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Pct val="125000"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DA1F28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groupByKey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DA1F28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graphicFrame>
        <p:nvGraphicFramePr>
          <p:cNvPr id="7" name="Table 2">
            <a:extLst>
              <a:ext uri="{FF2B5EF4-FFF2-40B4-BE49-F238E27FC236}">
                <a16:creationId xmlns:a16="http://schemas.microsoft.com/office/drawing/2014/main" id="{02073602-492F-9278-3A92-CD2DE9A9B8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7280379"/>
              </p:ext>
            </p:extLst>
          </p:nvPr>
        </p:nvGraphicFramePr>
        <p:xfrm>
          <a:off x="3883152" y="5036312"/>
          <a:ext cx="5260848" cy="14224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260848">
                  <a:extLst>
                    <a:ext uri="{9D8B030D-6E8A-4147-A177-3AD203B41FA5}">
                      <a16:colId xmlns:a16="http://schemas.microsoft.com/office/drawing/2014/main" val="3130308614"/>
                    </a:ext>
                  </a:extLst>
                </a:gridCol>
              </a:tblGrid>
              <a:tr h="421640">
                <a:tc>
                  <a:txBody>
                    <a:bodyPr/>
                    <a:lstStyle/>
                    <a:p>
                      <a:r>
                        <a:rPr lang="en-US" sz="1600" dirty="0"/>
                        <a:t>(“user1”, [(“product1”, 5.0), (“product2”, 1.0), (“product3”, 5.0)])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6433447"/>
                  </a:ext>
                </a:extLst>
              </a:tr>
              <a:tr h="421640">
                <a:tc>
                  <a:txBody>
                    <a:bodyPr/>
                    <a:lstStyle/>
                    <a:p>
                      <a:r>
                        <a:rPr lang="en-US" sz="1600" dirty="0"/>
                        <a:t>(“user2”, [(“product26”, 5.0)])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6768611"/>
                  </a:ext>
                </a:extLst>
              </a:tr>
              <a:tr h="421640">
                <a:tc>
                  <a:txBody>
                    <a:bodyPr/>
                    <a:lstStyle/>
                    <a:p>
                      <a:r>
                        <a:rPr lang="en-US" sz="1600" dirty="0"/>
                        <a:t>….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7172993"/>
                  </a:ext>
                </a:extLst>
              </a:tr>
            </a:tbl>
          </a:graphicData>
        </a:graphic>
      </p:graphicFrame>
      <p:sp>
        <p:nvSpPr>
          <p:cNvPr id="8" name="Down Arrow 7">
            <a:extLst>
              <a:ext uri="{FF2B5EF4-FFF2-40B4-BE49-F238E27FC236}">
                <a16:creationId xmlns:a16="http://schemas.microsoft.com/office/drawing/2014/main" id="{1E3825C2-5C9D-E949-E14E-9F024DB034AA}"/>
              </a:ext>
            </a:extLst>
          </p:cNvPr>
          <p:cNvSpPr/>
          <p:nvPr/>
        </p:nvSpPr>
        <p:spPr>
          <a:xfrm>
            <a:off x="7500433" y="3817377"/>
            <a:ext cx="256032" cy="1109472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057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6" grpId="0"/>
      <p:bldP spid="8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97ECCD7-4614-6745-A770-2897DB6E77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Input: Collection of (k, v) pairs, Output: Collection of (k, v) pairs</a:t>
            </a:r>
          </a:p>
          <a:p>
            <a:r>
              <a:rPr lang="en-US" sz="2000" dirty="0"/>
              <a:t>Also called “</a:t>
            </a:r>
            <a:r>
              <a:rPr lang="en-US" sz="2000" dirty="0" err="1"/>
              <a:t>reduceByKey</a:t>
            </a:r>
            <a:r>
              <a:rPr lang="en-US" sz="2000" dirty="0"/>
              <a:t>” or “</a:t>
            </a:r>
            <a:r>
              <a:rPr lang="en-US" sz="2000" dirty="0" err="1"/>
              <a:t>aggregateByKey</a:t>
            </a:r>
            <a:r>
              <a:rPr lang="en-US" sz="2000" dirty="0"/>
              <a:t>” </a:t>
            </a:r>
          </a:p>
          <a:p>
            <a:pPr lvl="1"/>
            <a:r>
              <a:rPr lang="en-US" sz="1600" dirty="0"/>
              <a:t>Need to specify a “reduce” or “aggregate” function</a:t>
            </a:r>
          </a:p>
          <a:p>
            <a:r>
              <a:rPr lang="en-US" sz="2000" dirty="0"/>
              <a:t>Group values by key, and apply a provided “function” to get a single value</a:t>
            </a:r>
          </a:p>
          <a:p>
            <a:r>
              <a:rPr lang="en-US" sz="2000" dirty="0"/>
              <a:t>SQL has a predefined set of functions (SUM, COUNT, MAX, …)</a:t>
            </a:r>
          </a:p>
          <a:p>
            <a:endParaRPr lang="en-US" sz="1400" dirty="0"/>
          </a:p>
        </p:txBody>
      </p:sp>
      <p:sp>
        <p:nvSpPr>
          <p:cNvPr id="368644" name="Rectangle 4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>
              <a:defRPr/>
            </a:pPr>
            <a:r>
              <a:rPr lang="en-US" sz="3200" dirty="0"/>
              <a:t>Group(By) Aggregates</a:t>
            </a:r>
          </a:p>
        </p:txBody>
      </p:sp>
      <p:sp>
        <p:nvSpPr>
          <p:cNvPr id="25" name="Text Box 3">
            <a:extLst>
              <a:ext uri="{FF2B5EF4-FFF2-40B4-BE49-F238E27FC236}">
                <a16:creationId xmlns:a16="http://schemas.microsoft.com/office/drawing/2014/main" id="{6B806F1A-C75A-CC40-ABDD-FC28552B32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4979" y="4475141"/>
            <a:ext cx="942887" cy="4206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marL="230188" marR="0" lvl="0" indent="-230188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Pct val="125000"/>
              <a:buFontTx/>
              <a:buNone/>
              <a:tabLst/>
              <a:defRPr/>
            </a:pPr>
            <a:r>
              <a:rPr lang="en-US" sz="3200" baseline="30000" dirty="0">
                <a:solidFill>
                  <a:srgbClr val="DA1F28"/>
                </a:solidFill>
                <a:latin typeface="Arial" charset="0"/>
                <a:ea typeface="+mn-ea"/>
                <a:cs typeface="+mn-cs"/>
              </a:rPr>
              <a:t>Input t</a:t>
            </a:r>
            <a:endParaRPr kumimoji="0" lang="en-US" sz="3200" b="0" i="0" u="none" strike="noStrike" kern="1200" cap="none" spc="0" normalizeH="0" baseline="30000" noProof="0" dirty="0">
              <a:ln>
                <a:noFill/>
              </a:ln>
              <a:solidFill>
                <a:srgbClr val="DA1F28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D6132394-2A1D-3945-AA16-4D25DA47E674}"/>
              </a:ext>
            </a:extLst>
          </p:cNvPr>
          <p:cNvGraphicFramePr>
            <a:graphicFrameLocks noGrp="1"/>
          </p:cNvGraphicFramePr>
          <p:nvPr/>
        </p:nvGraphicFramePr>
        <p:xfrm>
          <a:off x="1678753" y="4653825"/>
          <a:ext cx="1752600" cy="168656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876300">
                  <a:extLst>
                    <a:ext uri="{9D8B030D-6E8A-4147-A177-3AD203B41FA5}">
                      <a16:colId xmlns:a16="http://schemas.microsoft.com/office/drawing/2014/main" val="3130308614"/>
                    </a:ext>
                  </a:extLst>
                </a:gridCol>
                <a:gridCol w="876300">
                  <a:extLst>
                    <a:ext uri="{9D8B030D-6E8A-4147-A177-3AD203B41FA5}">
                      <a16:colId xmlns:a16="http://schemas.microsoft.com/office/drawing/2014/main" val="429215591"/>
                    </a:ext>
                  </a:extLst>
                </a:gridCol>
              </a:tblGrid>
              <a:tr h="421640">
                <a:tc>
                  <a:txBody>
                    <a:bodyPr/>
                    <a:lstStyle/>
                    <a:p>
                      <a:r>
                        <a:rPr lang="en-US" dirty="0"/>
                        <a:t>k1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6433447"/>
                  </a:ext>
                </a:extLst>
              </a:tr>
              <a:tr h="421640">
                <a:tc>
                  <a:txBody>
                    <a:bodyPr/>
                    <a:lstStyle/>
                    <a:p>
                      <a:r>
                        <a:rPr lang="en-US" dirty="0"/>
                        <a:t>k1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0899758"/>
                  </a:ext>
                </a:extLst>
              </a:tr>
              <a:tr h="421640">
                <a:tc>
                  <a:txBody>
                    <a:bodyPr/>
                    <a:lstStyle/>
                    <a:p>
                      <a:r>
                        <a:rPr lang="en-US" dirty="0"/>
                        <a:t>k2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4965731"/>
                  </a:ext>
                </a:extLst>
              </a:tr>
              <a:tr h="421640">
                <a:tc>
                  <a:txBody>
                    <a:bodyPr/>
                    <a:lstStyle/>
                    <a:p>
                      <a:r>
                        <a:rPr lang="en-US" dirty="0"/>
                        <a:t>k3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6768611"/>
                  </a:ext>
                </a:extLst>
              </a:tr>
            </a:tbl>
          </a:graphicData>
        </a:graphic>
      </p:graphicFrame>
      <p:sp>
        <p:nvSpPr>
          <p:cNvPr id="45" name="Text Box 3">
            <a:extLst>
              <a:ext uri="{FF2B5EF4-FFF2-40B4-BE49-F238E27FC236}">
                <a16:creationId xmlns:a16="http://schemas.microsoft.com/office/drawing/2014/main" id="{0A856A2A-4EB9-3046-8D17-40CF6ACED6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2364" y="4501425"/>
            <a:ext cx="2220481" cy="4206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marL="230188" marR="0" lvl="0" indent="-230188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Pct val="125000"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30000" noProof="0" dirty="0" err="1">
                <a:ln>
                  <a:noFill/>
                </a:ln>
                <a:solidFill>
                  <a:srgbClr val="DA1F28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t.reduceBy</a:t>
            </a:r>
            <a:r>
              <a:rPr kumimoji="0" lang="en-US" sz="3200" b="0" i="0" u="none" strike="noStrike" kern="1200" cap="none" spc="0" normalizeH="0" baseline="30000" noProof="0" dirty="0">
                <a:ln>
                  <a:noFill/>
                </a:ln>
                <a:solidFill>
                  <a:srgbClr val="DA1F28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Key(f)</a:t>
            </a:r>
          </a:p>
        </p:txBody>
      </p:sp>
      <p:graphicFrame>
        <p:nvGraphicFramePr>
          <p:cNvPr id="8" name="Table 2">
            <a:extLst>
              <a:ext uri="{FF2B5EF4-FFF2-40B4-BE49-F238E27FC236}">
                <a16:creationId xmlns:a16="http://schemas.microsoft.com/office/drawing/2014/main" id="{6A3AAC08-5E80-2246-BB09-8B57B672A8BC}"/>
              </a:ext>
            </a:extLst>
          </p:cNvPr>
          <p:cNvGraphicFramePr>
            <a:graphicFrameLocks noGrp="1"/>
          </p:cNvGraphicFramePr>
          <p:nvPr/>
        </p:nvGraphicFramePr>
        <p:xfrm>
          <a:off x="6719344" y="4632259"/>
          <a:ext cx="2008884" cy="126492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764071">
                  <a:extLst>
                    <a:ext uri="{9D8B030D-6E8A-4147-A177-3AD203B41FA5}">
                      <a16:colId xmlns:a16="http://schemas.microsoft.com/office/drawing/2014/main" val="3130308614"/>
                    </a:ext>
                  </a:extLst>
                </a:gridCol>
                <a:gridCol w="1244813">
                  <a:extLst>
                    <a:ext uri="{9D8B030D-6E8A-4147-A177-3AD203B41FA5}">
                      <a16:colId xmlns:a16="http://schemas.microsoft.com/office/drawing/2014/main" val="429215591"/>
                    </a:ext>
                  </a:extLst>
                </a:gridCol>
              </a:tblGrid>
              <a:tr h="421640">
                <a:tc>
                  <a:txBody>
                    <a:bodyPr/>
                    <a:lstStyle/>
                    <a:p>
                      <a:r>
                        <a:rPr lang="en-US" dirty="0"/>
                        <a:t>k1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f(o1, o2)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6433447"/>
                  </a:ext>
                </a:extLst>
              </a:tr>
              <a:tr h="421640">
                <a:tc>
                  <a:txBody>
                    <a:bodyPr/>
                    <a:lstStyle/>
                    <a:p>
                      <a:r>
                        <a:rPr lang="en-US" dirty="0"/>
                        <a:t>k2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f(o3)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4965731"/>
                  </a:ext>
                </a:extLst>
              </a:tr>
              <a:tr h="421640">
                <a:tc>
                  <a:txBody>
                    <a:bodyPr/>
                    <a:lstStyle/>
                    <a:p>
                      <a:r>
                        <a:rPr lang="en-US" dirty="0"/>
                        <a:t>k3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f(o4)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67686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89932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97ECCD7-4614-6745-A770-2897DB6E77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/>
              <a:t>PostgreSQL (and other systems) support user-defined aggregate functions</a:t>
            </a:r>
          </a:p>
          <a:p>
            <a:pPr lvl="1"/>
            <a:r>
              <a:rPr lang="en-US" sz="1400" dirty="0" err="1"/>
              <a:t>init</a:t>
            </a:r>
            <a:r>
              <a:rPr lang="en-US" sz="1400" dirty="0"/>
              <a:t>(): what’s the initial state (e.g., for AVG: </a:t>
            </a:r>
            <a:r>
              <a:rPr lang="en-US" sz="1400" dirty="0">
                <a:solidFill>
                  <a:srgbClr val="0070C0"/>
                </a:solidFill>
              </a:rPr>
              <a:t>(count = 0, sum = 0)) </a:t>
            </a:r>
          </a:p>
          <a:p>
            <a:pPr lvl="1"/>
            <a:r>
              <a:rPr lang="en-US" sz="1400" dirty="0"/>
              <a:t>update(): modify state given a new value (e.g., for AVG: </a:t>
            </a:r>
            <a:r>
              <a:rPr lang="en-US" sz="1400" dirty="0">
                <a:solidFill>
                  <a:srgbClr val="0070C0"/>
                </a:solidFill>
              </a:rPr>
              <a:t>(count + 1, sum + </a:t>
            </a:r>
            <a:r>
              <a:rPr lang="en-US" sz="1400" dirty="0" err="1">
                <a:solidFill>
                  <a:srgbClr val="0070C0"/>
                </a:solidFill>
              </a:rPr>
              <a:t>newval</a:t>
            </a:r>
            <a:r>
              <a:rPr lang="en-US" sz="1400" dirty="0">
                <a:solidFill>
                  <a:srgbClr val="0070C0"/>
                </a:solidFill>
              </a:rPr>
              <a:t>))</a:t>
            </a:r>
          </a:p>
          <a:p>
            <a:pPr lvl="1"/>
            <a:r>
              <a:rPr lang="en-US" sz="1400" dirty="0"/>
              <a:t>final(): generate the final aggregate (e.g., for AVG: </a:t>
            </a:r>
            <a:r>
              <a:rPr lang="en-US" sz="1400" dirty="0">
                <a:solidFill>
                  <a:srgbClr val="0070C0"/>
                </a:solidFill>
              </a:rPr>
              <a:t>sum/count)</a:t>
            </a:r>
          </a:p>
          <a:p>
            <a:pPr lvl="1"/>
            <a:r>
              <a:rPr lang="en-US" sz="1400" dirty="0"/>
              <a:t>The update operation must be insensitive to the order in which the values are processed</a:t>
            </a:r>
          </a:p>
          <a:p>
            <a:pPr lvl="1"/>
            <a:r>
              <a:rPr lang="en-US" sz="1400" dirty="0"/>
              <a:t>i.e., output should be the same if it sees: v1, v2, v3, versus if it sees: v3, v2, v1 in that order</a:t>
            </a:r>
          </a:p>
          <a:p>
            <a:pPr lvl="1"/>
            <a:r>
              <a:rPr lang="en-US" sz="1400" dirty="0"/>
              <a:t>Must process tuples sequentially</a:t>
            </a:r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r>
              <a:rPr lang="en-US" sz="1800" dirty="0"/>
              <a:t>Another way to do it</a:t>
            </a:r>
          </a:p>
          <a:p>
            <a:pPr lvl="1"/>
            <a:r>
              <a:rPr lang="en-US" sz="1400" dirty="0"/>
              <a:t>Provide a binary function that is commutative and distributive</a:t>
            </a:r>
          </a:p>
          <a:p>
            <a:pPr lvl="1"/>
            <a:r>
              <a:rPr lang="en-US" sz="1400" dirty="0"/>
              <a:t>Shouldn’t matter in which order the objects are processed</a:t>
            </a:r>
          </a:p>
          <a:p>
            <a:pPr lvl="1"/>
            <a:r>
              <a:rPr lang="en-US" sz="1400" dirty="0"/>
              <a:t>More ”parallelizable”</a:t>
            </a:r>
          </a:p>
          <a:p>
            <a:pPr lvl="1"/>
            <a:r>
              <a:rPr lang="en-US" sz="1400" dirty="0"/>
              <a:t>Can generate a (sum, count) pair, but for “average” need another “map”</a:t>
            </a:r>
          </a:p>
        </p:txBody>
      </p:sp>
      <p:sp>
        <p:nvSpPr>
          <p:cNvPr id="368644" name="Rectangle 4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>
              <a:defRPr/>
            </a:pPr>
            <a:r>
              <a:rPr lang="en-US" sz="3200" dirty="0"/>
              <a:t>Group(By) Aggregates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1F738EC-5066-2740-9C55-36EE9B83ACC0}"/>
              </a:ext>
            </a:extLst>
          </p:cNvPr>
          <p:cNvSpPr txBox="1"/>
          <p:nvPr/>
        </p:nvSpPr>
        <p:spPr>
          <a:xfrm>
            <a:off x="5410200" y="2736502"/>
            <a:ext cx="1571264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s =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init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()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s = update(s, v1)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s = update(s, v2)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…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result = final(s)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3DE0E2A-C042-6341-B9BB-C94EF05ECD08}"/>
              </a:ext>
            </a:extLst>
          </p:cNvPr>
          <p:cNvSpPr txBox="1"/>
          <p:nvPr/>
        </p:nvSpPr>
        <p:spPr>
          <a:xfrm>
            <a:off x="5410200" y="5562600"/>
            <a:ext cx="2951449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Any of these are fine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result = f(f(f(v1, v2), f(v3, v4)), v5)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result = f(f(f(v1, f(v2, v3)), v4)), v5)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result = f(f(f(f(f(v1, v2), v3), v4), v5)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result = f(f(v1, f(v2, v3)), f(v4, v5))</a:t>
            </a:r>
          </a:p>
        </p:txBody>
      </p:sp>
    </p:spTree>
    <p:extLst>
      <p:ext uri="{BB962C8B-B14F-4D97-AF65-F5344CB8AC3E}">
        <p14:creationId xmlns:p14="http://schemas.microsoft.com/office/powerpoint/2010/main" val="2378636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4" grpId="0"/>
      <p:bldP spid="10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97ECCD7-4614-6745-A770-2897DB6E77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Opposite of “nest” (group by)</a:t>
            </a:r>
          </a:p>
          <a:p>
            <a:r>
              <a:rPr lang="en-US" sz="2000" dirty="0"/>
              <a:t>Similar to “</a:t>
            </a:r>
            <a:r>
              <a:rPr lang="en-US" sz="2000" dirty="0" err="1"/>
              <a:t>flatMap</a:t>
            </a:r>
            <a:r>
              <a:rPr lang="en-US" sz="2000" dirty="0"/>
              <a:t>” and “unwind” (in MongoDB)</a:t>
            </a:r>
            <a:endParaRPr lang="en-US" sz="1800" dirty="0"/>
          </a:p>
          <a:p>
            <a:pPr lvl="1"/>
            <a:r>
              <a:rPr lang="en-US" sz="1600" dirty="0"/>
              <a:t>But defined for relational algebra (extended to handle sets as values)</a:t>
            </a:r>
          </a:p>
          <a:p>
            <a:r>
              <a:rPr lang="en-US" sz="2000" dirty="0"/>
              <a:t>Useful abstraction to deal with non-1NF data (e.g., JSON which supports arrays)</a:t>
            </a:r>
          </a:p>
        </p:txBody>
      </p:sp>
      <p:sp>
        <p:nvSpPr>
          <p:cNvPr id="36864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Unnest</a:t>
            </a:r>
          </a:p>
        </p:txBody>
      </p:sp>
      <p:sp>
        <p:nvSpPr>
          <p:cNvPr id="25" name="Text Box 3">
            <a:extLst>
              <a:ext uri="{FF2B5EF4-FFF2-40B4-BE49-F238E27FC236}">
                <a16:creationId xmlns:a16="http://schemas.microsoft.com/office/drawing/2014/main" id="{6B806F1A-C75A-CC40-ABDD-FC28552B32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2940" y="4012418"/>
            <a:ext cx="989502" cy="4206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marL="230188" marR="0" lvl="0" indent="-230188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Pct val="125000"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30000" noProof="0" dirty="0">
                <a:ln>
                  <a:noFill/>
                </a:ln>
                <a:solidFill>
                  <a:srgbClr val="DA1F28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Table t</a:t>
            </a: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D6132394-2A1D-3945-AA16-4D25DA47E6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5787852"/>
              </p:ext>
            </p:extLst>
          </p:nvPr>
        </p:nvGraphicFramePr>
        <p:xfrm>
          <a:off x="6800490" y="4399978"/>
          <a:ext cx="1752600" cy="168656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876300">
                  <a:extLst>
                    <a:ext uri="{9D8B030D-6E8A-4147-A177-3AD203B41FA5}">
                      <a16:colId xmlns:a16="http://schemas.microsoft.com/office/drawing/2014/main" val="3130308614"/>
                    </a:ext>
                  </a:extLst>
                </a:gridCol>
                <a:gridCol w="876300">
                  <a:extLst>
                    <a:ext uri="{9D8B030D-6E8A-4147-A177-3AD203B41FA5}">
                      <a16:colId xmlns:a16="http://schemas.microsoft.com/office/drawing/2014/main" val="429215591"/>
                    </a:ext>
                  </a:extLst>
                </a:gridCol>
              </a:tblGrid>
              <a:tr h="421640">
                <a:tc>
                  <a:txBody>
                    <a:bodyPr/>
                    <a:lstStyle/>
                    <a:p>
                      <a:r>
                        <a:rPr lang="en-US" dirty="0"/>
                        <a:t>k1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6433447"/>
                  </a:ext>
                </a:extLst>
              </a:tr>
              <a:tr h="421640">
                <a:tc>
                  <a:txBody>
                    <a:bodyPr/>
                    <a:lstStyle/>
                    <a:p>
                      <a:r>
                        <a:rPr lang="en-US" dirty="0"/>
                        <a:t>k1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0899758"/>
                  </a:ext>
                </a:extLst>
              </a:tr>
              <a:tr h="421640">
                <a:tc>
                  <a:txBody>
                    <a:bodyPr/>
                    <a:lstStyle/>
                    <a:p>
                      <a:r>
                        <a:rPr lang="en-US" dirty="0"/>
                        <a:t>k2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4965731"/>
                  </a:ext>
                </a:extLst>
              </a:tr>
              <a:tr h="421640">
                <a:tc>
                  <a:txBody>
                    <a:bodyPr/>
                    <a:lstStyle/>
                    <a:p>
                      <a:r>
                        <a:rPr lang="en-US" dirty="0"/>
                        <a:t>k3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6768611"/>
                  </a:ext>
                </a:extLst>
              </a:tr>
            </a:tbl>
          </a:graphicData>
        </a:graphic>
      </p:graphicFrame>
      <p:graphicFrame>
        <p:nvGraphicFramePr>
          <p:cNvPr id="8" name="Table 2">
            <a:extLst>
              <a:ext uri="{FF2B5EF4-FFF2-40B4-BE49-F238E27FC236}">
                <a16:creationId xmlns:a16="http://schemas.microsoft.com/office/drawing/2014/main" id="{6A3AAC08-5E80-2246-BB09-8B57B672A8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0958225"/>
              </p:ext>
            </p:extLst>
          </p:nvPr>
        </p:nvGraphicFramePr>
        <p:xfrm>
          <a:off x="1359208" y="4433046"/>
          <a:ext cx="2008884" cy="126492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764071">
                  <a:extLst>
                    <a:ext uri="{9D8B030D-6E8A-4147-A177-3AD203B41FA5}">
                      <a16:colId xmlns:a16="http://schemas.microsoft.com/office/drawing/2014/main" val="3130308614"/>
                    </a:ext>
                  </a:extLst>
                </a:gridCol>
                <a:gridCol w="1244813">
                  <a:extLst>
                    <a:ext uri="{9D8B030D-6E8A-4147-A177-3AD203B41FA5}">
                      <a16:colId xmlns:a16="http://schemas.microsoft.com/office/drawing/2014/main" val="429215591"/>
                    </a:ext>
                  </a:extLst>
                </a:gridCol>
              </a:tblGrid>
              <a:tr h="421640">
                <a:tc>
                  <a:txBody>
                    <a:bodyPr/>
                    <a:lstStyle/>
                    <a:p>
                      <a:r>
                        <a:rPr lang="en-US" dirty="0"/>
                        <a:t>k1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[o1, o2]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6433447"/>
                  </a:ext>
                </a:extLst>
              </a:tr>
              <a:tr h="421640">
                <a:tc>
                  <a:txBody>
                    <a:bodyPr/>
                    <a:lstStyle/>
                    <a:p>
                      <a:r>
                        <a:rPr lang="en-US" dirty="0"/>
                        <a:t>k2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[o3]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4965731"/>
                  </a:ext>
                </a:extLst>
              </a:tr>
              <a:tr h="421640">
                <a:tc>
                  <a:txBody>
                    <a:bodyPr/>
                    <a:lstStyle/>
                    <a:p>
                      <a:r>
                        <a:rPr lang="en-US" dirty="0"/>
                        <a:t>k3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[o4]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6768611"/>
                  </a:ext>
                </a:extLst>
              </a:tr>
            </a:tbl>
          </a:graphicData>
        </a:graphic>
      </p:graphicFrame>
      <p:sp>
        <p:nvSpPr>
          <p:cNvPr id="9" name="Text Box 3">
            <a:extLst>
              <a:ext uri="{FF2B5EF4-FFF2-40B4-BE49-F238E27FC236}">
                <a16:creationId xmlns:a16="http://schemas.microsoft.com/office/drawing/2014/main" id="{DBDC9B30-8D6F-F448-A174-1AB3F4C59D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15838" y="4034860"/>
            <a:ext cx="1005404" cy="4206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marL="230188" marR="0" lvl="0" indent="-230188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Pct val="125000"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30000" noProof="0" dirty="0">
                <a:ln>
                  <a:noFill/>
                </a:ln>
                <a:solidFill>
                  <a:srgbClr val="DA1F28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unnest</a:t>
            </a:r>
          </a:p>
        </p:txBody>
      </p:sp>
    </p:spTree>
    <p:extLst>
      <p:ext uri="{BB962C8B-B14F-4D97-AF65-F5344CB8AC3E}">
        <p14:creationId xmlns:p14="http://schemas.microsoft.com/office/powerpoint/2010/main" val="34754712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97ECCD7-4614-6745-A770-2897DB6E77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Input: Two collections, Output: One collection</a:t>
            </a:r>
          </a:p>
          <a:p>
            <a:r>
              <a:rPr lang="en-US" sz="2400" dirty="0"/>
              <a:t>SQL support: union/except/intersection</a:t>
            </a:r>
          </a:p>
          <a:p>
            <a:pPr lvl="1"/>
            <a:r>
              <a:rPr lang="en-US" sz="1800" dirty="0"/>
              <a:t>Requires collections (tables) to have the same schema</a:t>
            </a:r>
          </a:p>
          <a:p>
            <a:pPr lvl="1"/>
            <a:r>
              <a:rPr lang="en-US" sz="1800" dirty="0"/>
              <a:t>Removes duplicates by default (most SQL operations don’t remove duplicates)</a:t>
            </a:r>
          </a:p>
          <a:p>
            <a:pPr lvl="1"/>
            <a:r>
              <a:rPr lang="en-US" sz="1800" dirty="0"/>
              <a:t>Can use “union all” etc., to preserve duplicates</a:t>
            </a:r>
          </a:p>
        </p:txBody>
      </p:sp>
      <p:sp>
        <p:nvSpPr>
          <p:cNvPr id="368644" name="Rectangle 4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>
              <a:defRPr/>
            </a:pPr>
            <a:r>
              <a:rPr lang="en-US" sz="3200" dirty="0"/>
              <a:t>Set Union/Intersection/Difference</a:t>
            </a:r>
          </a:p>
        </p:txBody>
      </p:sp>
      <p:sp>
        <p:nvSpPr>
          <p:cNvPr id="9" name="Text Box 3">
            <a:extLst>
              <a:ext uri="{FF2B5EF4-FFF2-40B4-BE49-F238E27FC236}">
                <a16:creationId xmlns:a16="http://schemas.microsoft.com/office/drawing/2014/main" id="{40453B34-F74D-7842-89F1-5AB367CD5A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3700463"/>
            <a:ext cx="1628775" cy="420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marL="230188" marR="0" lvl="0" indent="-230188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Pct val="125000"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30000" noProof="0">
                <a:ln>
                  <a:noFill/>
                </a:ln>
                <a:solidFill>
                  <a:srgbClr val="DA1F28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Relation r, s</a:t>
            </a:r>
          </a:p>
        </p:txBody>
      </p:sp>
      <p:sp>
        <p:nvSpPr>
          <p:cNvPr id="10" name="Rectangle 5">
            <a:extLst>
              <a:ext uri="{FF2B5EF4-FFF2-40B4-BE49-F238E27FC236}">
                <a16:creationId xmlns:a16="http://schemas.microsoft.com/office/drawing/2014/main" id="{5733D3A8-4DF0-5D4D-9179-52D31AD9AF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51000" y="3568700"/>
            <a:ext cx="457200" cy="457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A</a:t>
            </a:r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1AAC1890-C85B-8C4C-A0AB-AD351D68E5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08200" y="3568700"/>
            <a:ext cx="457200" cy="457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B</a:t>
            </a:r>
          </a:p>
        </p:txBody>
      </p:sp>
      <p:sp>
        <p:nvSpPr>
          <p:cNvPr id="12" name="Rectangle 7">
            <a:extLst>
              <a:ext uri="{FF2B5EF4-FFF2-40B4-BE49-F238E27FC236}">
                <a16:creationId xmlns:a16="http://schemas.microsoft.com/office/drawing/2014/main" id="{50C500BB-F4CB-4C4F-8CEA-1BDFCBE24D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51000" y="4102100"/>
            <a:ext cx="457200" cy="1295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⍺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⍺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β</a:t>
            </a:r>
          </a:p>
        </p:txBody>
      </p:sp>
      <p:sp>
        <p:nvSpPr>
          <p:cNvPr id="13" name="Rectangle 8">
            <a:extLst>
              <a:ext uri="{FF2B5EF4-FFF2-40B4-BE49-F238E27FC236}">
                <a16:creationId xmlns:a16="http://schemas.microsoft.com/office/drawing/2014/main" id="{FB74C0C5-0521-C74C-9C41-A1636761E9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08200" y="4102100"/>
            <a:ext cx="457200" cy="1295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1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2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1</a:t>
            </a:r>
          </a:p>
        </p:txBody>
      </p:sp>
      <p:sp>
        <p:nvSpPr>
          <p:cNvPr id="14" name="Rectangle 9">
            <a:extLst>
              <a:ext uri="{FF2B5EF4-FFF2-40B4-BE49-F238E27FC236}">
                <a16:creationId xmlns:a16="http://schemas.microsoft.com/office/drawing/2014/main" id="{CB9008E8-B478-3E48-ACD0-F16B3130BC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1800" y="3568700"/>
            <a:ext cx="457200" cy="457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A</a:t>
            </a:r>
          </a:p>
        </p:txBody>
      </p:sp>
      <p:sp>
        <p:nvSpPr>
          <p:cNvPr id="15" name="Rectangle 10">
            <a:extLst>
              <a:ext uri="{FF2B5EF4-FFF2-40B4-BE49-F238E27FC236}">
                <a16:creationId xmlns:a16="http://schemas.microsoft.com/office/drawing/2014/main" id="{D61A073B-641A-E74D-B171-B23BF76A55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9000" y="3568700"/>
            <a:ext cx="457200" cy="457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B</a:t>
            </a:r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0DB14891-DCA1-514E-9EC8-406B127F5C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1800" y="4102100"/>
            <a:ext cx="457200" cy="914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⍺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β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7" name="Rectangle 12">
            <a:extLst>
              <a:ext uri="{FF2B5EF4-FFF2-40B4-BE49-F238E27FC236}">
                <a16:creationId xmlns:a16="http://schemas.microsoft.com/office/drawing/2014/main" id="{5D52ECF8-4893-8640-86A4-63FBEDA4B7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9000" y="4102100"/>
            <a:ext cx="457200" cy="914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2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3</a:t>
            </a:r>
          </a:p>
        </p:txBody>
      </p:sp>
      <p:sp>
        <p:nvSpPr>
          <p:cNvPr id="18" name="Text Box 13">
            <a:extLst>
              <a:ext uri="{FF2B5EF4-FFF2-40B4-BE49-F238E27FC236}">
                <a16:creationId xmlns:a16="http://schemas.microsoft.com/office/drawing/2014/main" id="{D21378BC-2B57-DB4E-818F-98F709C402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78025" y="5397500"/>
            <a:ext cx="2603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r</a:t>
            </a:r>
          </a:p>
        </p:txBody>
      </p:sp>
      <p:sp>
        <p:nvSpPr>
          <p:cNvPr id="19" name="Text Box 14">
            <a:extLst>
              <a:ext uri="{FF2B5EF4-FFF2-40B4-BE49-F238E27FC236}">
                <a16:creationId xmlns:a16="http://schemas.microsoft.com/office/drawing/2014/main" id="{808A5D21-6D0B-2048-B7D5-4B13F9C4BB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57550" y="5092700"/>
            <a:ext cx="2984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s</a:t>
            </a:r>
          </a:p>
        </p:txBody>
      </p:sp>
      <p:sp>
        <p:nvSpPr>
          <p:cNvPr id="20" name="Rectangle 4">
            <a:extLst>
              <a:ext uri="{FF2B5EF4-FFF2-40B4-BE49-F238E27FC236}">
                <a16:creationId xmlns:a16="http://schemas.microsoft.com/office/drawing/2014/main" id="{AFAE8942-70A4-4743-912D-74AB0A01F9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27500" y="3619500"/>
            <a:ext cx="1123950" cy="33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342900" marR="0" lvl="0" indent="-34290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DA1F28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t>     r ⋃ s:</a:t>
            </a:r>
          </a:p>
        </p:txBody>
      </p:sp>
      <p:sp>
        <p:nvSpPr>
          <p:cNvPr id="21" name="Rectangle 15">
            <a:extLst>
              <a:ext uri="{FF2B5EF4-FFF2-40B4-BE49-F238E27FC236}">
                <a16:creationId xmlns:a16="http://schemas.microsoft.com/office/drawing/2014/main" id="{20EA529B-22D1-2C46-B0F4-4165078A1C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95900" y="3581400"/>
            <a:ext cx="457200" cy="457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A</a:t>
            </a:r>
          </a:p>
        </p:txBody>
      </p:sp>
      <p:sp>
        <p:nvSpPr>
          <p:cNvPr id="22" name="Rectangle 16">
            <a:extLst>
              <a:ext uri="{FF2B5EF4-FFF2-40B4-BE49-F238E27FC236}">
                <a16:creationId xmlns:a16="http://schemas.microsoft.com/office/drawing/2014/main" id="{B5BF9129-D80F-A74A-A419-1DAEDF9AE5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53100" y="3581400"/>
            <a:ext cx="457200" cy="457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B</a:t>
            </a:r>
          </a:p>
        </p:txBody>
      </p:sp>
      <p:sp>
        <p:nvSpPr>
          <p:cNvPr id="23" name="Rectangle 17">
            <a:extLst>
              <a:ext uri="{FF2B5EF4-FFF2-40B4-BE49-F238E27FC236}">
                <a16:creationId xmlns:a16="http://schemas.microsoft.com/office/drawing/2014/main" id="{A7FB5AB8-7499-4B4F-A471-794E2301FE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95900" y="4114800"/>
            <a:ext cx="457200" cy="1676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⍺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⍺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β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β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4" name="Rectangle 18">
            <a:extLst>
              <a:ext uri="{FF2B5EF4-FFF2-40B4-BE49-F238E27FC236}">
                <a16:creationId xmlns:a16="http://schemas.microsoft.com/office/drawing/2014/main" id="{B2B42ECD-966E-8846-9300-F7914B1941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53100" y="4114800"/>
            <a:ext cx="457200" cy="1676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1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2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1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3</a:t>
            </a:r>
          </a:p>
        </p:txBody>
      </p:sp>
      <p:sp>
        <p:nvSpPr>
          <p:cNvPr id="26" name="Rectangle 16">
            <a:extLst>
              <a:ext uri="{FF2B5EF4-FFF2-40B4-BE49-F238E27FC236}">
                <a16:creationId xmlns:a16="http://schemas.microsoft.com/office/drawing/2014/main" id="{65AC59AF-91D8-7341-A87F-E681DAA328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35900" y="3568700"/>
            <a:ext cx="457200" cy="457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A</a:t>
            </a:r>
          </a:p>
        </p:txBody>
      </p:sp>
      <p:sp>
        <p:nvSpPr>
          <p:cNvPr id="27" name="Rectangle 17">
            <a:extLst>
              <a:ext uri="{FF2B5EF4-FFF2-40B4-BE49-F238E27FC236}">
                <a16:creationId xmlns:a16="http://schemas.microsoft.com/office/drawing/2014/main" id="{FF3120CA-2096-F043-B57B-431F59725F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93100" y="3568700"/>
            <a:ext cx="457200" cy="457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B</a:t>
            </a:r>
          </a:p>
        </p:txBody>
      </p:sp>
      <p:sp>
        <p:nvSpPr>
          <p:cNvPr id="28" name="Rectangle 18">
            <a:extLst>
              <a:ext uri="{FF2B5EF4-FFF2-40B4-BE49-F238E27FC236}">
                <a16:creationId xmlns:a16="http://schemas.microsoft.com/office/drawing/2014/main" id="{5EE32F4A-C884-D74C-9295-087C4C1F67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35900" y="4102100"/>
            <a:ext cx="457200" cy="914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⍺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β</a:t>
            </a:r>
          </a:p>
        </p:txBody>
      </p:sp>
      <p:sp>
        <p:nvSpPr>
          <p:cNvPr id="29" name="Rectangle 19">
            <a:extLst>
              <a:ext uri="{FF2B5EF4-FFF2-40B4-BE49-F238E27FC236}">
                <a16:creationId xmlns:a16="http://schemas.microsoft.com/office/drawing/2014/main" id="{13D137C9-9686-2343-AD76-EF354A06A3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93100" y="4102100"/>
            <a:ext cx="457200" cy="914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1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1</a:t>
            </a:r>
          </a:p>
        </p:txBody>
      </p:sp>
      <p:sp>
        <p:nvSpPr>
          <p:cNvPr id="30" name="Rectangle 4">
            <a:extLst>
              <a:ext uri="{FF2B5EF4-FFF2-40B4-BE49-F238E27FC236}">
                <a16:creationId xmlns:a16="http://schemas.microsoft.com/office/drawing/2014/main" id="{14B7E5F5-06EE-8948-A651-7FEB6FA1FD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78600" y="3619500"/>
            <a:ext cx="1123950" cy="33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342900" marR="0" lvl="0" indent="-34290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DA1F28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t>     r  – s:</a:t>
            </a:r>
          </a:p>
        </p:txBody>
      </p:sp>
    </p:spTree>
    <p:extLst>
      <p:ext uri="{BB962C8B-B14F-4D97-AF65-F5344CB8AC3E}">
        <p14:creationId xmlns:p14="http://schemas.microsoft.com/office/powerpoint/2010/main" val="25057914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97ECCD7-4614-6745-A770-2897DB6E77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Input: Two tables, Output: One table</a:t>
            </a:r>
          </a:p>
          <a:p>
            <a:r>
              <a:rPr lang="en-US" sz="2400" dirty="0"/>
              <a:t>Note: a “set” product will result in nested output</a:t>
            </a:r>
          </a:p>
          <a:p>
            <a:pPr lvl="1"/>
            <a:r>
              <a:rPr lang="en-US" sz="1800" dirty="0"/>
              <a:t>First row would be: ((alpha, 1), (alpha, 10, a))</a:t>
            </a:r>
          </a:p>
          <a:p>
            <a:pPr lvl="1"/>
            <a:r>
              <a:rPr lang="en-US" sz="1800" dirty="0"/>
              <a:t>Relation algebra flattens it</a:t>
            </a:r>
          </a:p>
          <a:p>
            <a:pPr lvl="1"/>
            <a:endParaRPr lang="en-US" sz="1800" dirty="0"/>
          </a:p>
          <a:p>
            <a:endParaRPr lang="en-US" sz="1600" dirty="0"/>
          </a:p>
        </p:txBody>
      </p:sp>
      <p:sp>
        <p:nvSpPr>
          <p:cNvPr id="368644" name="Rectangle 4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>
              <a:defRPr/>
            </a:pPr>
            <a:r>
              <a:rPr lang="en-US" sz="3200" dirty="0"/>
              <a:t>Cartesian Product</a:t>
            </a:r>
          </a:p>
        </p:txBody>
      </p:sp>
      <p:sp>
        <p:nvSpPr>
          <p:cNvPr id="9" name="Text Box 3">
            <a:extLst>
              <a:ext uri="{FF2B5EF4-FFF2-40B4-BE49-F238E27FC236}">
                <a16:creationId xmlns:a16="http://schemas.microsoft.com/office/drawing/2014/main" id="{6F96984F-A035-114B-A8F1-5ED0AB7625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3198813"/>
            <a:ext cx="1628775" cy="420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marL="230188" marR="0" lvl="0" indent="-230188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Pct val="125000"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30000" noProof="0">
                <a:ln>
                  <a:noFill/>
                </a:ln>
                <a:solidFill>
                  <a:srgbClr val="DA1F28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Relation r, s</a:t>
            </a:r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49B3F693-F04C-C040-898A-F5996CBE5B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45000" y="3105150"/>
            <a:ext cx="1123950" cy="33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342900" marR="0" lvl="0" indent="-34290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DA1F28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t>     r × s:</a:t>
            </a:r>
          </a:p>
        </p:txBody>
      </p:sp>
      <p:sp>
        <p:nvSpPr>
          <p:cNvPr id="11" name="Rectangle 5">
            <a:extLst>
              <a:ext uri="{FF2B5EF4-FFF2-40B4-BE49-F238E27FC236}">
                <a16:creationId xmlns:a16="http://schemas.microsoft.com/office/drawing/2014/main" id="{98C6E76D-1975-E447-AFC0-0C06C013AF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39900" y="3155950"/>
            <a:ext cx="457200" cy="457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A</a:t>
            </a:r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103CF142-9029-0141-A0A8-64E095589C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97100" y="3155950"/>
            <a:ext cx="457200" cy="457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B</a:t>
            </a:r>
          </a:p>
        </p:txBody>
      </p:sp>
      <p:sp>
        <p:nvSpPr>
          <p:cNvPr id="13" name="Rectangle 7">
            <a:extLst>
              <a:ext uri="{FF2B5EF4-FFF2-40B4-BE49-F238E27FC236}">
                <a16:creationId xmlns:a16="http://schemas.microsoft.com/office/drawing/2014/main" id="{550A25C8-3778-F146-8C81-05E34492AD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39900" y="3689350"/>
            <a:ext cx="457200" cy="762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⍺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β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8BF4BA3A-0BA9-CE4A-9FF1-4C97AFD5C0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97100" y="3689350"/>
            <a:ext cx="457200" cy="762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1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2</a:t>
            </a:r>
          </a:p>
        </p:txBody>
      </p:sp>
      <p:sp>
        <p:nvSpPr>
          <p:cNvPr id="15" name="Rectangle 19">
            <a:extLst>
              <a:ext uri="{FF2B5EF4-FFF2-40B4-BE49-F238E27FC236}">
                <a16:creationId xmlns:a16="http://schemas.microsoft.com/office/drawing/2014/main" id="{04744955-8370-4242-951F-95BF31460F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70200" y="3155950"/>
            <a:ext cx="457200" cy="457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C</a:t>
            </a:r>
          </a:p>
        </p:txBody>
      </p:sp>
      <p:sp>
        <p:nvSpPr>
          <p:cNvPr id="16" name="Rectangle 20">
            <a:extLst>
              <a:ext uri="{FF2B5EF4-FFF2-40B4-BE49-F238E27FC236}">
                <a16:creationId xmlns:a16="http://schemas.microsoft.com/office/drawing/2014/main" id="{EC65B24B-115F-D047-9C16-6E6B610151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27400" y="3155950"/>
            <a:ext cx="457200" cy="457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D</a:t>
            </a:r>
          </a:p>
        </p:txBody>
      </p:sp>
      <p:sp>
        <p:nvSpPr>
          <p:cNvPr id="17" name="Rectangle 21">
            <a:extLst>
              <a:ext uri="{FF2B5EF4-FFF2-40B4-BE49-F238E27FC236}">
                <a16:creationId xmlns:a16="http://schemas.microsoft.com/office/drawing/2014/main" id="{D7B6436F-3476-2A4B-B061-02B53926CA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70200" y="3689350"/>
            <a:ext cx="457200" cy="173431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⍺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β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β 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γ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8" name="Rectangle 22">
            <a:extLst>
              <a:ext uri="{FF2B5EF4-FFF2-40B4-BE49-F238E27FC236}">
                <a16:creationId xmlns:a16="http://schemas.microsoft.com/office/drawing/2014/main" id="{051136B5-2540-FA48-B291-08F0F8F832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27400" y="3689350"/>
            <a:ext cx="457200" cy="173431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10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10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20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10</a:t>
            </a:r>
          </a:p>
        </p:txBody>
      </p:sp>
      <p:sp>
        <p:nvSpPr>
          <p:cNvPr id="19" name="Rectangle 23">
            <a:extLst>
              <a:ext uri="{FF2B5EF4-FFF2-40B4-BE49-F238E27FC236}">
                <a16:creationId xmlns:a16="http://schemas.microsoft.com/office/drawing/2014/main" id="{4D424DCB-DFD7-9E47-86E7-9665900DDE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84600" y="3155950"/>
            <a:ext cx="457200" cy="457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E</a:t>
            </a:r>
          </a:p>
        </p:txBody>
      </p:sp>
      <p:sp>
        <p:nvSpPr>
          <p:cNvPr id="20" name="Rectangle 24">
            <a:extLst>
              <a:ext uri="{FF2B5EF4-FFF2-40B4-BE49-F238E27FC236}">
                <a16:creationId xmlns:a16="http://schemas.microsoft.com/office/drawing/2014/main" id="{D7FB006A-0034-D943-874F-380DE13FF4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84600" y="3689350"/>
            <a:ext cx="457200" cy="173431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a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a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b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b</a:t>
            </a:r>
          </a:p>
        </p:txBody>
      </p:sp>
      <p:sp>
        <p:nvSpPr>
          <p:cNvPr id="21" name="Text Box 26">
            <a:extLst>
              <a:ext uri="{FF2B5EF4-FFF2-40B4-BE49-F238E27FC236}">
                <a16:creationId xmlns:a16="http://schemas.microsoft.com/office/drawing/2014/main" id="{90CEC298-66E2-5C4E-A5C3-66AD86DF47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44700" y="4451350"/>
            <a:ext cx="2603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r</a:t>
            </a:r>
          </a:p>
        </p:txBody>
      </p:sp>
      <p:sp>
        <p:nvSpPr>
          <p:cNvPr id="22" name="Text Box 27">
            <a:extLst>
              <a:ext uri="{FF2B5EF4-FFF2-40B4-BE49-F238E27FC236}">
                <a16:creationId xmlns:a16="http://schemas.microsoft.com/office/drawing/2014/main" id="{27A42A1B-5500-AE4F-BB8B-D725F532F9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6775" y="5389942"/>
            <a:ext cx="2984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s</a:t>
            </a:r>
          </a:p>
        </p:txBody>
      </p:sp>
      <p:sp>
        <p:nvSpPr>
          <p:cNvPr id="23" name="Rectangle 9">
            <a:extLst>
              <a:ext uri="{FF2B5EF4-FFF2-40B4-BE49-F238E27FC236}">
                <a16:creationId xmlns:a16="http://schemas.microsoft.com/office/drawing/2014/main" id="{031C4E85-15A1-8744-B0B7-6C87CA1D97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51500" y="3117850"/>
            <a:ext cx="457200" cy="533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A</a:t>
            </a:r>
          </a:p>
        </p:txBody>
      </p:sp>
      <p:sp>
        <p:nvSpPr>
          <p:cNvPr id="24" name="Rectangle 10">
            <a:extLst>
              <a:ext uri="{FF2B5EF4-FFF2-40B4-BE49-F238E27FC236}">
                <a16:creationId xmlns:a16="http://schemas.microsoft.com/office/drawing/2014/main" id="{ABAD5731-E932-5A4F-ADE5-D1F7332878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08700" y="3117850"/>
            <a:ext cx="457200" cy="533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B</a:t>
            </a:r>
          </a:p>
        </p:txBody>
      </p:sp>
      <p:sp>
        <p:nvSpPr>
          <p:cNvPr id="26" name="Rectangle 11">
            <a:extLst>
              <a:ext uri="{FF2B5EF4-FFF2-40B4-BE49-F238E27FC236}">
                <a16:creationId xmlns:a16="http://schemas.microsoft.com/office/drawing/2014/main" id="{7AD64543-8013-6E45-9497-F1558ACA46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51500" y="3727450"/>
            <a:ext cx="457200" cy="22987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⍺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⍺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⍺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⍺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β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β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β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β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7" name="Rectangle 12">
            <a:extLst>
              <a:ext uri="{FF2B5EF4-FFF2-40B4-BE49-F238E27FC236}">
                <a16:creationId xmlns:a16="http://schemas.microsoft.com/office/drawing/2014/main" id="{151902BB-1FC3-FA49-B00F-D2ECAC991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08700" y="3727450"/>
            <a:ext cx="457200" cy="22987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1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1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1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1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2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2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2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2</a:t>
            </a:r>
          </a:p>
        </p:txBody>
      </p:sp>
      <p:sp>
        <p:nvSpPr>
          <p:cNvPr id="28" name="Rectangle 13">
            <a:extLst>
              <a:ext uri="{FF2B5EF4-FFF2-40B4-BE49-F238E27FC236}">
                <a16:creationId xmlns:a16="http://schemas.microsoft.com/office/drawing/2014/main" id="{3E41E572-C75B-4849-9620-C6E6A350BD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65900" y="3117850"/>
            <a:ext cx="457200" cy="533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C</a:t>
            </a:r>
          </a:p>
        </p:txBody>
      </p:sp>
      <p:sp>
        <p:nvSpPr>
          <p:cNvPr id="29" name="Rectangle 14">
            <a:extLst>
              <a:ext uri="{FF2B5EF4-FFF2-40B4-BE49-F238E27FC236}">
                <a16:creationId xmlns:a16="http://schemas.microsoft.com/office/drawing/2014/main" id="{46A78EB6-CF29-EA48-95F9-8011C2E7E8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23100" y="3117850"/>
            <a:ext cx="457200" cy="533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D</a:t>
            </a:r>
          </a:p>
        </p:txBody>
      </p:sp>
      <p:sp>
        <p:nvSpPr>
          <p:cNvPr id="30" name="Rectangle 15">
            <a:extLst>
              <a:ext uri="{FF2B5EF4-FFF2-40B4-BE49-F238E27FC236}">
                <a16:creationId xmlns:a16="http://schemas.microsoft.com/office/drawing/2014/main" id="{98BC5DB6-057C-6543-AE1C-1EE3E43E40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65900" y="3727450"/>
            <a:ext cx="457200" cy="22987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⍺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β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β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γ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⍺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β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β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γ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31" name="Rectangle 16">
            <a:extLst>
              <a:ext uri="{FF2B5EF4-FFF2-40B4-BE49-F238E27FC236}">
                <a16:creationId xmlns:a16="http://schemas.microsoft.com/office/drawing/2014/main" id="{DCB55376-3F66-6E4F-BE66-70AF06B5AF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23100" y="3727450"/>
            <a:ext cx="457200" cy="22987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10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10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20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10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10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10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20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10</a:t>
            </a:r>
          </a:p>
        </p:txBody>
      </p:sp>
      <p:sp>
        <p:nvSpPr>
          <p:cNvPr id="32" name="Rectangle 17">
            <a:extLst>
              <a:ext uri="{FF2B5EF4-FFF2-40B4-BE49-F238E27FC236}">
                <a16:creationId xmlns:a16="http://schemas.microsoft.com/office/drawing/2014/main" id="{C3971DC9-72AC-1E4C-8DFF-0C57810C84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80300" y="3117850"/>
            <a:ext cx="457200" cy="533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E</a:t>
            </a:r>
          </a:p>
        </p:txBody>
      </p:sp>
      <p:sp>
        <p:nvSpPr>
          <p:cNvPr id="33" name="Rectangle 18">
            <a:extLst>
              <a:ext uri="{FF2B5EF4-FFF2-40B4-BE49-F238E27FC236}">
                <a16:creationId xmlns:a16="http://schemas.microsoft.com/office/drawing/2014/main" id="{FEF916E5-B2B4-3642-8BEB-3B339F73BC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80300" y="3727450"/>
            <a:ext cx="457200" cy="22987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a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a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b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b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a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a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b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b</a:t>
            </a:r>
          </a:p>
        </p:txBody>
      </p:sp>
      <p:graphicFrame>
        <p:nvGraphicFramePr>
          <p:cNvPr id="34" name="Object 2">
            <a:extLst>
              <a:ext uri="{FF2B5EF4-FFF2-40B4-BE49-F238E27FC236}">
                <a16:creationId xmlns:a16="http://schemas.microsoft.com/office/drawing/2014/main" id="{136B1479-DC54-5E45-B799-D8ED1BE8D5A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334250" y="2971800"/>
          <a:ext cx="139700" cy="319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4470400" imgH="9347200" progId="Equation.3">
                  <p:embed/>
                </p:oleObj>
              </mc:Choice>
              <mc:Fallback>
                <p:oleObj name="Equation" r:id="rId2" imgW="4470400" imgH="9347200" progId="Equation.3">
                  <p:embed/>
                  <p:pic>
                    <p:nvPicPr>
                      <p:cNvPr id="34" name="Object 2">
                        <a:extLst>
                          <a:ext uri="{FF2B5EF4-FFF2-40B4-BE49-F238E27FC236}">
                            <a16:creationId xmlns:a16="http://schemas.microsoft.com/office/drawing/2014/main" id="{136B1479-DC54-5E45-B799-D8ED1BE8D5A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34250" y="2971800"/>
                        <a:ext cx="139700" cy="3190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6418844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97ECCD7-4614-6745-A770-2897DB6E77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Input: Two tables, Output: One table</a:t>
            </a:r>
          </a:p>
          <a:p>
            <a:r>
              <a:rPr lang="en-US" sz="2400" dirty="0"/>
              <a:t>Note: a “set” product will result in nested output</a:t>
            </a:r>
          </a:p>
          <a:p>
            <a:pPr lvl="1"/>
            <a:r>
              <a:rPr lang="en-US" sz="1800" dirty="0"/>
              <a:t>First row would be: ((alpha, 1), (alpha, 10, a))</a:t>
            </a:r>
          </a:p>
          <a:p>
            <a:pPr lvl="1"/>
            <a:r>
              <a:rPr lang="en-US" sz="1800" dirty="0"/>
              <a:t>Relation algebra flattens it</a:t>
            </a:r>
          </a:p>
          <a:p>
            <a:pPr lvl="1"/>
            <a:endParaRPr lang="en-US" sz="1800" dirty="0"/>
          </a:p>
          <a:p>
            <a:endParaRPr lang="en-US" sz="1600" dirty="0"/>
          </a:p>
        </p:txBody>
      </p:sp>
      <p:sp>
        <p:nvSpPr>
          <p:cNvPr id="368644" name="Rectangle 4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>
              <a:defRPr/>
            </a:pPr>
            <a:r>
              <a:rPr lang="en-US" sz="3200" dirty="0"/>
              <a:t>Cartesian Product</a:t>
            </a: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F665D688-CF35-9B86-4956-D8B8A979C0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2714170"/>
              </p:ext>
            </p:extLst>
          </p:nvPr>
        </p:nvGraphicFramePr>
        <p:xfrm>
          <a:off x="457200" y="3619500"/>
          <a:ext cx="664464" cy="1793748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664464">
                  <a:extLst>
                    <a:ext uri="{9D8B030D-6E8A-4147-A177-3AD203B41FA5}">
                      <a16:colId xmlns:a16="http://schemas.microsoft.com/office/drawing/2014/main" val="3130308614"/>
                    </a:ext>
                  </a:extLst>
                </a:gridCol>
              </a:tblGrid>
              <a:tr h="448437">
                <a:tc>
                  <a:txBody>
                    <a:bodyPr/>
                    <a:lstStyle/>
                    <a:p>
                      <a:r>
                        <a:rPr lang="en-US" dirty="0"/>
                        <a:t>o1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6433447"/>
                  </a:ext>
                </a:extLst>
              </a:tr>
              <a:tr h="448437">
                <a:tc>
                  <a:txBody>
                    <a:bodyPr/>
                    <a:lstStyle/>
                    <a:p>
                      <a:r>
                        <a:rPr lang="en-US" dirty="0"/>
                        <a:t>o2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0899758"/>
                  </a:ext>
                </a:extLst>
              </a:tr>
              <a:tr h="448437">
                <a:tc>
                  <a:txBody>
                    <a:bodyPr/>
                    <a:lstStyle/>
                    <a:p>
                      <a:r>
                        <a:rPr lang="en-US" dirty="0"/>
                        <a:t>o3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4965731"/>
                  </a:ext>
                </a:extLst>
              </a:tr>
              <a:tr h="448437">
                <a:tc>
                  <a:txBody>
                    <a:bodyPr/>
                    <a:lstStyle/>
                    <a:p>
                      <a:r>
                        <a:rPr lang="en-US" dirty="0"/>
                        <a:t>o4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6768611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7248C7A6-7CD1-B34F-2FBD-E61906455C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5823120"/>
              </p:ext>
            </p:extLst>
          </p:nvPr>
        </p:nvGraphicFramePr>
        <p:xfrm>
          <a:off x="2389632" y="3727220"/>
          <a:ext cx="664464" cy="1345311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664464">
                  <a:extLst>
                    <a:ext uri="{9D8B030D-6E8A-4147-A177-3AD203B41FA5}">
                      <a16:colId xmlns:a16="http://schemas.microsoft.com/office/drawing/2014/main" val="3130308614"/>
                    </a:ext>
                  </a:extLst>
                </a:gridCol>
              </a:tblGrid>
              <a:tr h="448437">
                <a:tc>
                  <a:txBody>
                    <a:bodyPr/>
                    <a:lstStyle/>
                    <a:p>
                      <a:r>
                        <a:rPr lang="en-US" dirty="0"/>
                        <a:t>x1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6433447"/>
                  </a:ext>
                </a:extLst>
              </a:tr>
              <a:tr h="448437">
                <a:tc>
                  <a:txBody>
                    <a:bodyPr/>
                    <a:lstStyle/>
                    <a:p>
                      <a:r>
                        <a:rPr lang="en-US" dirty="0"/>
                        <a:t>x2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0899758"/>
                  </a:ext>
                </a:extLst>
              </a:tr>
              <a:tr h="448437">
                <a:tc>
                  <a:txBody>
                    <a:bodyPr/>
                    <a:lstStyle/>
                    <a:p>
                      <a:r>
                        <a:rPr lang="en-US" dirty="0"/>
                        <a:t>x3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496573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EDE8BD4B-ADB0-B89D-3662-064C559D5266}"/>
              </a:ext>
            </a:extLst>
          </p:cNvPr>
          <p:cNvSpPr txBox="1"/>
          <p:nvPr/>
        </p:nvSpPr>
        <p:spPr>
          <a:xfrm>
            <a:off x="1479804" y="4107489"/>
            <a:ext cx="4297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DA1F28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t>×</a:t>
            </a:r>
            <a:endParaRPr lang="en-US" sz="3200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B29EA479-8BDE-BE3C-7F52-2D060D7D26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6534015"/>
              </p:ext>
            </p:extLst>
          </p:nvPr>
        </p:nvGraphicFramePr>
        <p:xfrm>
          <a:off x="4785360" y="3207980"/>
          <a:ext cx="1304546" cy="3139059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304546">
                  <a:extLst>
                    <a:ext uri="{9D8B030D-6E8A-4147-A177-3AD203B41FA5}">
                      <a16:colId xmlns:a16="http://schemas.microsoft.com/office/drawing/2014/main" val="3130308614"/>
                    </a:ext>
                  </a:extLst>
                </a:gridCol>
              </a:tblGrid>
              <a:tr h="448437">
                <a:tc>
                  <a:txBody>
                    <a:bodyPr/>
                    <a:lstStyle/>
                    <a:p>
                      <a:r>
                        <a:rPr lang="en-US" dirty="0"/>
                        <a:t>(o1, x1)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6433447"/>
                  </a:ext>
                </a:extLst>
              </a:tr>
              <a:tr h="448437">
                <a:tc>
                  <a:txBody>
                    <a:bodyPr/>
                    <a:lstStyle/>
                    <a:p>
                      <a:r>
                        <a:rPr lang="en-US" dirty="0"/>
                        <a:t>(o1, x2)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0899758"/>
                  </a:ext>
                </a:extLst>
              </a:tr>
              <a:tr h="448437">
                <a:tc>
                  <a:txBody>
                    <a:bodyPr/>
                    <a:lstStyle/>
                    <a:p>
                      <a:r>
                        <a:rPr lang="en-US" dirty="0"/>
                        <a:t>(o1, x3)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4965731"/>
                  </a:ext>
                </a:extLst>
              </a:tr>
              <a:tr h="448437">
                <a:tc>
                  <a:txBody>
                    <a:bodyPr/>
                    <a:lstStyle/>
                    <a:p>
                      <a:r>
                        <a:rPr lang="en-US" dirty="0"/>
                        <a:t>(o2, x1)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6108565"/>
                  </a:ext>
                </a:extLst>
              </a:tr>
              <a:tr h="448437">
                <a:tc>
                  <a:txBody>
                    <a:bodyPr/>
                    <a:lstStyle/>
                    <a:p>
                      <a:r>
                        <a:rPr lang="en-US" dirty="0"/>
                        <a:t>(o3, x2)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4833787"/>
                  </a:ext>
                </a:extLst>
              </a:tr>
              <a:tr h="448437">
                <a:tc>
                  <a:txBody>
                    <a:bodyPr/>
                    <a:lstStyle/>
                    <a:p>
                      <a:r>
                        <a:rPr lang="en-US" dirty="0"/>
                        <a:t>(o4, x3)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6202560"/>
                  </a:ext>
                </a:extLst>
              </a:tr>
              <a:tr h="448437"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963618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3B361DEE-5099-A80D-C85D-463455F09649}"/>
              </a:ext>
            </a:extLst>
          </p:cNvPr>
          <p:cNvSpPr txBox="1"/>
          <p:nvPr/>
        </p:nvSpPr>
        <p:spPr>
          <a:xfrm>
            <a:off x="3547872" y="4120896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=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23753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97ECCD7-4614-6745-A770-2897DB6E77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599" y="1066800"/>
            <a:ext cx="9231923" cy="5105400"/>
          </a:xfrm>
        </p:spPr>
        <p:txBody>
          <a:bodyPr/>
          <a:lstStyle/>
          <a:p>
            <a:r>
              <a:rPr lang="en-US" sz="2000" dirty="0"/>
              <a:t>Input: Two tables, Output: One table</a:t>
            </a:r>
          </a:p>
          <a:p>
            <a:r>
              <a:rPr lang="en-US" sz="2000" dirty="0"/>
              <a:t>Cartesian product followed by a “select”/“map”</a:t>
            </a:r>
          </a:p>
          <a:p>
            <a:r>
              <a:rPr lang="en-US" sz="2000" dirty="0"/>
              <a:t>Many variations of joins used in database literature</a:t>
            </a:r>
          </a:p>
          <a:p>
            <a:pPr lvl="1"/>
            <a:r>
              <a:rPr lang="en-US" sz="1600" dirty="0"/>
              <a:t>Note: semi-join and anti-join are technically “select” operations on “r”, not a ”join” operation</a:t>
            </a:r>
          </a:p>
        </p:txBody>
      </p:sp>
      <p:sp>
        <p:nvSpPr>
          <p:cNvPr id="368644" name="Rectangle 4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>
              <a:defRPr/>
            </a:pPr>
            <a:r>
              <a:rPr lang="en-US" sz="3200" dirty="0"/>
              <a:t>Joins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D32D5A4-A8E8-2D42-A07E-BB203CCC05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31004"/>
            <a:ext cx="6477000" cy="4326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9910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97ECCD7-4614-6745-A770-2897DB6E77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Another way to look at a left outer join</a:t>
            </a:r>
          </a:p>
          <a:p>
            <a:r>
              <a:rPr lang="en-US" sz="2000" dirty="0"/>
              <a:t>Input: Table, Output: Table</a:t>
            </a:r>
          </a:p>
          <a:p>
            <a:r>
              <a:rPr lang="en-US" sz="2000" dirty="0"/>
              <a:t>Augment the input table with data from another table</a:t>
            </a:r>
          </a:p>
          <a:p>
            <a:r>
              <a:rPr lang="en-US" sz="2000" dirty="0"/>
              <a:t>Supported by “Excel”, MongoDB, etc.</a:t>
            </a:r>
            <a:endParaRPr lang="en-US" sz="1200" dirty="0"/>
          </a:p>
        </p:txBody>
      </p:sp>
      <p:sp>
        <p:nvSpPr>
          <p:cNvPr id="368644" name="Rectangle 4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>
              <a:defRPr/>
            </a:pPr>
            <a:r>
              <a:rPr lang="en-US" sz="3200" dirty="0"/>
              <a:t>Lookup</a:t>
            </a:r>
          </a:p>
        </p:txBody>
      </p:sp>
      <p:sp>
        <p:nvSpPr>
          <p:cNvPr id="35" name="Text Box 3">
            <a:extLst>
              <a:ext uri="{FF2B5EF4-FFF2-40B4-BE49-F238E27FC236}">
                <a16:creationId xmlns:a16="http://schemas.microsoft.com/office/drawing/2014/main" id="{0C9D91F7-9D99-0046-85C9-9241757335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86" y="3008372"/>
            <a:ext cx="1111330" cy="4206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marL="230188" marR="0" lvl="0" indent="-230188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Pct val="125000"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30000" noProof="0" dirty="0">
                <a:ln>
                  <a:noFill/>
                </a:ln>
                <a:solidFill>
                  <a:srgbClr val="DA1F28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Table R</a:t>
            </a:r>
          </a:p>
        </p:txBody>
      </p:sp>
      <p:graphicFrame>
        <p:nvGraphicFramePr>
          <p:cNvPr id="4" name="Table 36">
            <a:extLst>
              <a:ext uri="{FF2B5EF4-FFF2-40B4-BE49-F238E27FC236}">
                <a16:creationId xmlns:a16="http://schemas.microsoft.com/office/drawing/2014/main" id="{A99A3070-F22B-7D4C-A985-031FEACF6539}"/>
              </a:ext>
            </a:extLst>
          </p:cNvPr>
          <p:cNvGraphicFramePr>
            <a:graphicFrameLocks noGrp="1"/>
          </p:cNvGraphicFramePr>
          <p:nvPr/>
        </p:nvGraphicFramePr>
        <p:xfrm>
          <a:off x="1295400" y="3031345"/>
          <a:ext cx="2261559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3853">
                  <a:extLst>
                    <a:ext uri="{9D8B030D-6E8A-4147-A177-3AD203B41FA5}">
                      <a16:colId xmlns:a16="http://schemas.microsoft.com/office/drawing/2014/main" val="2731707078"/>
                    </a:ext>
                  </a:extLst>
                </a:gridCol>
                <a:gridCol w="753853">
                  <a:extLst>
                    <a:ext uri="{9D8B030D-6E8A-4147-A177-3AD203B41FA5}">
                      <a16:colId xmlns:a16="http://schemas.microsoft.com/office/drawing/2014/main" val="1988230131"/>
                    </a:ext>
                  </a:extLst>
                </a:gridCol>
                <a:gridCol w="753853">
                  <a:extLst>
                    <a:ext uri="{9D8B030D-6E8A-4147-A177-3AD203B41FA5}">
                      <a16:colId xmlns:a16="http://schemas.microsoft.com/office/drawing/2014/main" val="20335464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64906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99819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84508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1275011"/>
                  </a:ext>
                </a:extLst>
              </a:tr>
            </a:tbl>
          </a:graphicData>
        </a:graphic>
      </p:graphicFrame>
      <p:graphicFrame>
        <p:nvGraphicFramePr>
          <p:cNvPr id="38" name="Table 36">
            <a:extLst>
              <a:ext uri="{FF2B5EF4-FFF2-40B4-BE49-F238E27FC236}">
                <a16:creationId xmlns:a16="http://schemas.microsoft.com/office/drawing/2014/main" id="{06247144-F88B-3B47-89B6-19B790C48237}"/>
              </a:ext>
            </a:extLst>
          </p:cNvPr>
          <p:cNvGraphicFramePr>
            <a:graphicFrameLocks noGrp="1"/>
          </p:cNvGraphicFramePr>
          <p:nvPr/>
        </p:nvGraphicFramePr>
        <p:xfrm>
          <a:off x="3564454" y="4859900"/>
          <a:ext cx="2261559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3853">
                  <a:extLst>
                    <a:ext uri="{9D8B030D-6E8A-4147-A177-3AD203B41FA5}">
                      <a16:colId xmlns:a16="http://schemas.microsoft.com/office/drawing/2014/main" val="2731707078"/>
                    </a:ext>
                  </a:extLst>
                </a:gridCol>
                <a:gridCol w="753853">
                  <a:extLst>
                    <a:ext uri="{9D8B030D-6E8A-4147-A177-3AD203B41FA5}">
                      <a16:colId xmlns:a16="http://schemas.microsoft.com/office/drawing/2014/main" val="1988230131"/>
                    </a:ext>
                  </a:extLst>
                </a:gridCol>
                <a:gridCol w="753853">
                  <a:extLst>
                    <a:ext uri="{9D8B030D-6E8A-4147-A177-3AD203B41FA5}">
                      <a16:colId xmlns:a16="http://schemas.microsoft.com/office/drawing/2014/main" val="20335464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64906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99819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84508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1275011"/>
                  </a:ext>
                </a:extLst>
              </a:tr>
            </a:tbl>
          </a:graphicData>
        </a:graphic>
      </p:graphicFrame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A97986A-0577-1249-9F6B-0C1FFC59B77E}"/>
              </a:ext>
            </a:extLst>
          </p:cNvPr>
          <p:cNvCxnSpPr/>
          <p:nvPr/>
        </p:nvCxnSpPr>
        <p:spPr>
          <a:xfrm>
            <a:off x="3847951" y="3886200"/>
            <a:ext cx="19050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78AEEDFF-4046-FD4B-83F8-68693F97E712}"/>
              </a:ext>
            </a:extLst>
          </p:cNvPr>
          <p:cNvSpPr txBox="1"/>
          <p:nvPr/>
        </p:nvSpPr>
        <p:spPr>
          <a:xfrm>
            <a:off x="3666796" y="3572730"/>
            <a:ext cx="16626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Lookup in S using “C”</a:t>
            </a:r>
          </a:p>
        </p:txBody>
      </p:sp>
      <p:sp>
        <p:nvSpPr>
          <p:cNvPr id="42" name="Text Box 3">
            <a:extLst>
              <a:ext uri="{FF2B5EF4-FFF2-40B4-BE49-F238E27FC236}">
                <a16:creationId xmlns:a16="http://schemas.microsoft.com/office/drawing/2014/main" id="{5C9C46D2-2A37-5C44-ADE3-8DC575E92E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16335" y="6448735"/>
            <a:ext cx="1111330" cy="4206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marL="230188" marR="0" lvl="0" indent="-230188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Pct val="125000"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30000" noProof="0" dirty="0">
                <a:ln>
                  <a:noFill/>
                </a:ln>
                <a:solidFill>
                  <a:srgbClr val="DA1F28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Table S</a:t>
            </a:r>
          </a:p>
        </p:txBody>
      </p:sp>
      <p:graphicFrame>
        <p:nvGraphicFramePr>
          <p:cNvPr id="43" name="Table 36">
            <a:extLst>
              <a:ext uri="{FF2B5EF4-FFF2-40B4-BE49-F238E27FC236}">
                <a16:creationId xmlns:a16="http://schemas.microsoft.com/office/drawing/2014/main" id="{14796BC9-103F-3149-B8A6-4DC0C41EAD91}"/>
              </a:ext>
            </a:extLst>
          </p:cNvPr>
          <p:cNvGraphicFramePr>
            <a:graphicFrameLocks noGrp="1"/>
          </p:cNvGraphicFramePr>
          <p:nvPr/>
        </p:nvGraphicFramePr>
        <p:xfrm>
          <a:off x="6043942" y="2877820"/>
          <a:ext cx="293385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6770">
                  <a:extLst>
                    <a:ext uri="{9D8B030D-6E8A-4147-A177-3AD203B41FA5}">
                      <a16:colId xmlns:a16="http://schemas.microsoft.com/office/drawing/2014/main" val="2731707078"/>
                    </a:ext>
                  </a:extLst>
                </a:gridCol>
                <a:gridCol w="586770">
                  <a:extLst>
                    <a:ext uri="{9D8B030D-6E8A-4147-A177-3AD203B41FA5}">
                      <a16:colId xmlns:a16="http://schemas.microsoft.com/office/drawing/2014/main" val="1988230131"/>
                    </a:ext>
                  </a:extLst>
                </a:gridCol>
                <a:gridCol w="586770">
                  <a:extLst>
                    <a:ext uri="{9D8B030D-6E8A-4147-A177-3AD203B41FA5}">
                      <a16:colId xmlns:a16="http://schemas.microsoft.com/office/drawing/2014/main" val="2033546415"/>
                    </a:ext>
                  </a:extLst>
                </a:gridCol>
                <a:gridCol w="586770">
                  <a:extLst>
                    <a:ext uri="{9D8B030D-6E8A-4147-A177-3AD203B41FA5}">
                      <a16:colId xmlns:a16="http://schemas.microsoft.com/office/drawing/2014/main" val="3120952469"/>
                    </a:ext>
                  </a:extLst>
                </a:gridCol>
                <a:gridCol w="586770">
                  <a:extLst>
                    <a:ext uri="{9D8B030D-6E8A-4147-A177-3AD203B41FA5}">
                      <a16:colId xmlns:a16="http://schemas.microsoft.com/office/drawing/2014/main" val="28432937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64906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99819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84508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1275011"/>
                  </a:ext>
                </a:extLst>
              </a:tr>
            </a:tbl>
          </a:graphicData>
        </a:graphic>
      </p:graphicFrame>
      <p:sp>
        <p:nvSpPr>
          <p:cNvPr id="44" name="Text Box 3">
            <a:extLst>
              <a:ext uri="{FF2B5EF4-FFF2-40B4-BE49-F238E27FC236}">
                <a16:creationId xmlns:a16="http://schemas.microsoft.com/office/drawing/2014/main" id="{F1E6570B-F9C3-C34D-9E31-5EDEE83DCD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25746" y="6062374"/>
            <a:ext cx="2456254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prstTxWarp prst="textNoShape">
              <a:avLst/>
            </a:prstTxWarp>
            <a:spAutoFit/>
          </a:bodyPr>
          <a:lstStyle/>
          <a:p>
            <a:pPr marL="230188" marR="0" lvl="0" indent="-230188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Pct val="125000"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30000" noProof="0" dirty="0">
                <a:ln>
                  <a:noFill/>
                </a:ln>
                <a:solidFill>
                  <a:srgbClr val="DA1F28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C must be a “key” for S, o/w not well-defined</a:t>
            </a:r>
          </a:p>
        </p:txBody>
      </p:sp>
    </p:spTree>
    <p:extLst>
      <p:ext uri="{BB962C8B-B14F-4D97-AF65-F5344CB8AC3E}">
        <p14:creationId xmlns:p14="http://schemas.microsoft.com/office/powerpoint/2010/main" val="3750784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2" grpId="0"/>
      <p:bldP spid="44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97ECCD7-4614-6745-A770-2897DB6E77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Flip rows and columns</a:t>
            </a:r>
          </a:p>
          <a:p>
            <a:r>
              <a:rPr lang="en-US" sz="2000" dirty="0"/>
              <a:t>No SQL equivalent, although supported by many systems (e.g., CROSSTAB in PostgreSQL)</a:t>
            </a:r>
          </a:p>
          <a:p>
            <a:r>
              <a:rPr lang="en-US" sz="2000" dirty="0"/>
              <a:t>Usually used in conjunction with aggregates (so that the number of rows is small)</a:t>
            </a:r>
            <a:endParaRPr lang="en-US" sz="1200" dirty="0"/>
          </a:p>
        </p:txBody>
      </p:sp>
      <p:sp>
        <p:nvSpPr>
          <p:cNvPr id="368644" name="Rectangle 4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>
              <a:defRPr/>
            </a:pPr>
            <a:r>
              <a:rPr lang="en-US" sz="3200" dirty="0"/>
              <a:t>Pivot</a:t>
            </a:r>
          </a:p>
        </p:txBody>
      </p:sp>
      <p:sp>
        <p:nvSpPr>
          <p:cNvPr id="35" name="Text Box 3">
            <a:extLst>
              <a:ext uri="{FF2B5EF4-FFF2-40B4-BE49-F238E27FC236}">
                <a16:creationId xmlns:a16="http://schemas.microsoft.com/office/drawing/2014/main" id="{0C9D91F7-9D99-0046-85C9-9241757335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490" y="3654006"/>
            <a:ext cx="1111330" cy="4206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marL="230188" marR="0" lvl="0" indent="-230188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Pct val="125000"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30000" noProof="0" dirty="0">
                <a:ln>
                  <a:noFill/>
                </a:ln>
                <a:solidFill>
                  <a:srgbClr val="DA1F28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Table R</a:t>
            </a:r>
          </a:p>
        </p:txBody>
      </p:sp>
      <p:graphicFrame>
        <p:nvGraphicFramePr>
          <p:cNvPr id="4" name="Table 36">
            <a:extLst>
              <a:ext uri="{FF2B5EF4-FFF2-40B4-BE49-F238E27FC236}">
                <a16:creationId xmlns:a16="http://schemas.microsoft.com/office/drawing/2014/main" id="{A99A3070-F22B-7D4C-A985-031FEACF6539}"/>
              </a:ext>
            </a:extLst>
          </p:cNvPr>
          <p:cNvGraphicFramePr>
            <a:graphicFrameLocks noGrp="1"/>
          </p:cNvGraphicFramePr>
          <p:nvPr/>
        </p:nvGraphicFramePr>
        <p:xfrm>
          <a:off x="1318404" y="3676979"/>
          <a:ext cx="2261559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3853">
                  <a:extLst>
                    <a:ext uri="{9D8B030D-6E8A-4147-A177-3AD203B41FA5}">
                      <a16:colId xmlns:a16="http://schemas.microsoft.com/office/drawing/2014/main" val="2731707078"/>
                    </a:ext>
                  </a:extLst>
                </a:gridCol>
                <a:gridCol w="753853">
                  <a:extLst>
                    <a:ext uri="{9D8B030D-6E8A-4147-A177-3AD203B41FA5}">
                      <a16:colId xmlns:a16="http://schemas.microsoft.com/office/drawing/2014/main" val="1988230131"/>
                    </a:ext>
                  </a:extLst>
                </a:gridCol>
                <a:gridCol w="753853">
                  <a:extLst>
                    <a:ext uri="{9D8B030D-6E8A-4147-A177-3AD203B41FA5}">
                      <a16:colId xmlns:a16="http://schemas.microsoft.com/office/drawing/2014/main" val="20335464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64906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99819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84508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1275011"/>
                  </a:ext>
                </a:extLst>
              </a:tr>
            </a:tbl>
          </a:graphicData>
        </a:graphic>
      </p:graphicFrame>
      <p:graphicFrame>
        <p:nvGraphicFramePr>
          <p:cNvPr id="12" name="Table 36">
            <a:extLst>
              <a:ext uri="{FF2B5EF4-FFF2-40B4-BE49-F238E27FC236}">
                <a16:creationId xmlns:a16="http://schemas.microsoft.com/office/drawing/2014/main" id="{7319C510-A994-7346-B3BA-B914CCB7FD8C}"/>
              </a:ext>
            </a:extLst>
          </p:cNvPr>
          <p:cNvGraphicFramePr>
            <a:graphicFrameLocks noGrp="1"/>
          </p:cNvGraphicFramePr>
          <p:nvPr/>
        </p:nvGraphicFramePr>
        <p:xfrm>
          <a:off x="6448245" y="3677010"/>
          <a:ext cx="2261559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3853">
                  <a:extLst>
                    <a:ext uri="{9D8B030D-6E8A-4147-A177-3AD203B41FA5}">
                      <a16:colId xmlns:a16="http://schemas.microsoft.com/office/drawing/2014/main" val="2731707078"/>
                    </a:ext>
                  </a:extLst>
                </a:gridCol>
                <a:gridCol w="753853">
                  <a:extLst>
                    <a:ext uri="{9D8B030D-6E8A-4147-A177-3AD203B41FA5}">
                      <a16:colId xmlns:a16="http://schemas.microsoft.com/office/drawing/2014/main" val="1988230131"/>
                    </a:ext>
                  </a:extLst>
                </a:gridCol>
                <a:gridCol w="753853">
                  <a:extLst>
                    <a:ext uri="{9D8B030D-6E8A-4147-A177-3AD203B41FA5}">
                      <a16:colId xmlns:a16="http://schemas.microsoft.com/office/drawing/2014/main" val="20335464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64906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99819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8450872"/>
                  </a:ext>
                </a:extLst>
              </a:tr>
            </a:tbl>
          </a:graphicData>
        </a:graphic>
      </p:graphicFrame>
      <p:sp>
        <p:nvSpPr>
          <p:cNvPr id="13" name="Text Box 3">
            <a:extLst>
              <a:ext uri="{FF2B5EF4-FFF2-40B4-BE49-F238E27FC236}">
                <a16:creationId xmlns:a16="http://schemas.microsoft.com/office/drawing/2014/main" id="{6CA9D3C8-9332-174F-9832-F75AFCFB45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98395" y="3676979"/>
            <a:ext cx="761748" cy="4206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marL="230188" marR="0" lvl="0" indent="-230188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Pct val="125000"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30000" noProof="0" dirty="0">
                <a:ln>
                  <a:noFill/>
                </a:ln>
                <a:solidFill>
                  <a:srgbClr val="DA1F28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pivot</a:t>
            </a:r>
          </a:p>
        </p:txBody>
      </p:sp>
    </p:spTree>
    <p:extLst>
      <p:ext uri="{BB962C8B-B14F-4D97-AF65-F5344CB8AC3E}">
        <p14:creationId xmlns:p14="http://schemas.microsoft.com/office/powerpoint/2010/main" val="17928865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3"/>
          <p:cNvSpPr>
            <a:spLocks noGrp="1" noChangeArrowheads="1"/>
          </p:cNvSpPr>
          <p:nvPr>
            <p:ph idx="1"/>
          </p:nvPr>
        </p:nvSpPr>
        <p:spPr>
          <a:xfrm>
            <a:off x="457199" y="1047750"/>
            <a:ext cx="8534399" cy="5276849"/>
          </a:xfrm>
        </p:spPr>
        <p:txBody>
          <a:bodyPr/>
          <a:lstStyle/>
          <a:p>
            <a:r>
              <a:rPr lang="en-US" sz="2400" dirty="0">
                <a:latin typeface="Calibri" charset="0"/>
              </a:rPr>
              <a:t>Original database systems aimed to support both use cases</a:t>
            </a:r>
          </a:p>
          <a:p>
            <a:r>
              <a:rPr lang="en-US" sz="2400" dirty="0">
                <a:latin typeface="Calibri" charset="0"/>
              </a:rPr>
              <a:t>Slowly, specialized systems were built, starting late 80’s-early 90’s, especially for decision support (Data Warehouses)</a:t>
            </a:r>
          </a:p>
          <a:p>
            <a:endParaRPr lang="en-US" sz="2400" dirty="0">
              <a:latin typeface="Calibri" charset="0"/>
            </a:endParaRPr>
          </a:p>
          <a:p>
            <a:r>
              <a:rPr lang="en-US" sz="2400" dirty="0">
                <a:latin typeface="Calibri" charset="0"/>
              </a:rPr>
              <a:t>Today, different RDBMSs systems for different use cases, e.g.,:</a:t>
            </a:r>
            <a:endParaRPr lang="en-US" sz="3200" dirty="0">
              <a:latin typeface="Calibri" charset="0"/>
            </a:endParaRPr>
          </a:p>
          <a:p>
            <a:pPr lvl="1"/>
            <a:r>
              <a:rPr lang="en-US" sz="1800" dirty="0" err="1">
                <a:latin typeface="Calibri" charset="0"/>
              </a:rPr>
              <a:t>VoltDB</a:t>
            </a:r>
            <a:r>
              <a:rPr lang="en-US" sz="1800" dirty="0">
                <a:latin typeface="Calibri" charset="0"/>
              </a:rPr>
              <a:t> for </a:t>
            </a:r>
            <a:r>
              <a:rPr lang="en-US" sz="1800" b="1" dirty="0">
                <a:solidFill>
                  <a:srgbClr val="FF0000"/>
                </a:solidFill>
                <a:latin typeface="Calibri" charset="0"/>
              </a:rPr>
              <a:t>OLTP</a:t>
            </a:r>
            <a:r>
              <a:rPr lang="en-US" sz="1800" dirty="0">
                <a:latin typeface="Calibri" charset="0"/>
              </a:rPr>
              <a:t> – fully in-memory, very fast transactions, but no complex queries</a:t>
            </a:r>
            <a:endParaRPr lang="en-US" sz="1400" dirty="0">
              <a:latin typeface="Calibri" charset="0"/>
            </a:endParaRPr>
          </a:p>
          <a:p>
            <a:pPr lvl="1"/>
            <a:r>
              <a:rPr lang="en-US" sz="1800" b="1" dirty="0">
                <a:solidFill>
                  <a:srgbClr val="FF0000"/>
                </a:solidFill>
                <a:latin typeface="Calibri" charset="0"/>
              </a:rPr>
              <a:t>(OLAP)</a:t>
            </a:r>
            <a:r>
              <a:rPr lang="en-US" sz="1800" dirty="0">
                <a:latin typeface="Calibri" charset="0"/>
              </a:rPr>
              <a:t> Teradata, Aster Data, Snowflake, AWS Redshift – handle PBs of data, but batch updates only – many indexes and summary structures (cubes) for queries – typically “parallel” (i.e., use many machines)</a:t>
            </a:r>
            <a:endParaRPr lang="en-US" sz="1000" dirty="0">
              <a:latin typeface="Calibri" charset="0"/>
            </a:endParaRPr>
          </a:p>
          <a:p>
            <a:r>
              <a:rPr lang="en-US" sz="2400" dirty="0">
                <a:latin typeface="Calibri" charset="0"/>
              </a:rPr>
              <a:t>Fundamental and wide differences in the technology</a:t>
            </a:r>
          </a:p>
          <a:p>
            <a:endParaRPr lang="en-US" sz="2400" dirty="0">
              <a:latin typeface="Calibri" charset="0"/>
            </a:endParaRPr>
          </a:p>
          <a:p>
            <a:r>
              <a:rPr lang="en-US" sz="2400" dirty="0">
                <a:latin typeface="Calibri" charset="0"/>
              </a:rPr>
              <a:t>But both still support SQL as the primary interface (with visualizations, exploration, and other tools on top)</a:t>
            </a:r>
          </a:p>
          <a:p>
            <a:pPr lvl="1"/>
            <a:endParaRPr lang="en-US" sz="1800" dirty="0">
              <a:latin typeface="Calibri" charset="0"/>
            </a:endParaRPr>
          </a:p>
          <a:p>
            <a:endParaRPr lang="en-US" sz="200" dirty="0">
              <a:latin typeface="Calibri" charset="0"/>
            </a:endParaRPr>
          </a:p>
          <a:p>
            <a:pPr lvl="1"/>
            <a:endParaRPr lang="en-US" sz="3200" dirty="0">
              <a:latin typeface="Calibri" charset="0"/>
            </a:endParaRPr>
          </a:p>
        </p:txBody>
      </p:sp>
      <p:sp>
        <p:nvSpPr>
          <p:cNvPr id="508930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122238"/>
            <a:ext cx="8534400" cy="754062"/>
          </a:xfrm>
        </p:spPr>
        <p:txBody>
          <a:bodyPr/>
          <a:lstStyle/>
          <a:p>
            <a:pPr>
              <a:defRPr/>
            </a:pPr>
            <a:r>
              <a:rPr lang="en-US" sz="3200" dirty="0"/>
              <a:t>RDBMS Evolution</a:t>
            </a:r>
          </a:p>
        </p:txBody>
      </p:sp>
    </p:spTree>
    <p:extLst>
      <p:ext uri="{BB962C8B-B14F-4D97-AF65-F5344CB8AC3E}">
        <p14:creationId xmlns:p14="http://schemas.microsoft.com/office/powerpoint/2010/main" val="149754551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97ECCD7-4614-6745-A770-2897DB6E77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Sorting and ordering</a:t>
            </a:r>
          </a:p>
          <a:p>
            <a:endParaRPr lang="en-US" sz="2000" dirty="0"/>
          </a:p>
          <a:p>
            <a:r>
              <a:rPr lang="en-US" sz="2000" dirty="0"/>
              <a:t>Ranking (sparse vs dense rank)</a:t>
            </a:r>
          </a:p>
          <a:p>
            <a:endParaRPr lang="en-US" sz="2000" dirty="0"/>
          </a:p>
          <a:p>
            <a:r>
              <a:rPr lang="en-US" sz="2000" dirty="0"/>
              <a:t>Distinct (duplicate elimination)</a:t>
            </a:r>
          </a:p>
          <a:p>
            <a:endParaRPr lang="en-US" sz="2000" dirty="0"/>
          </a:p>
          <a:p>
            <a:r>
              <a:rPr lang="en-US" sz="2000" dirty="0"/>
              <a:t>Sample: generate a random sample</a:t>
            </a:r>
          </a:p>
          <a:p>
            <a:endParaRPr lang="en-US" sz="2000" dirty="0"/>
          </a:p>
          <a:p>
            <a:r>
              <a:rPr lang="en-US" sz="2000" dirty="0"/>
              <a:t>Data Cubes</a:t>
            </a:r>
          </a:p>
          <a:p>
            <a:pPr lvl="1"/>
            <a:r>
              <a:rPr lang="en-US" sz="1600" dirty="0"/>
              <a:t>Allows aggregating on multiple attributes simultaneously</a:t>
            </a:r>
          </a:p>
          <a:p>
            <a:endParaRPr lang="en-US" sz="2000" dirty="0"/>
          </a:p>
        </p:txBody>
      </p:sp>
      <p:sp>
        <p:nvSpPr>
          <p:cNvPr id="368644" name="Rectangle 4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>
              <a:defRPr/>
            </a:pPr>
            <a:r>
              <a:rPr lang="en-US" sz="3200" dirty="0"/>
              <a:t>Operations on Datasets</a:t>
            </a:r>
          </a:p>
        </p:txBody>
      </p:sp>
    </p:spTree>
    <p:extLst>
      <p:ext uri="{BB962C8B-B14F-4D97-AF65-F5344CB8AC3E}">
        <p14:creationId xmlns:p14="http://schemas.microsoft.com/office/powerpoint/2010/main" val="126383057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Calibri" charset="0"/>
              </a:rPr>
              <a:t>Many data management systems view data as collection/multiset of tuples or objects or (key, value) pairs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Calibri" charset="0"/>
              </a:rPr>
              <a:t>A common set of operations supported by most</a:t>
            </a:r>
            <a:endParaRPr lang="en-US" sz="1600" dirty="0">
              <a:latin typeface="Calibri" charset="0"/>
            </a:endParaRPr>
          </a:p>
          <a:p>
            <a:pPr lvl="1">
              <a:spcAft>
                <a:spcPts val="600"/>
              </a:spcAft>
            </a:pPr>
            <a:r>
              <a:rPr lang="en-US" sz="1800" dirty="0">
                <a:latin typeface="Calibri" charset="0"/>
              </a:rPr>
              <a:t>Some Unary, Some Binary (or more generally, n-</a:t>
            </a:r>
            <a:r>
              <a:rPr lang="en-US" sz="1800" dirty="0" err="1">
                <a:latin typeface="Calibri" charset="0"/>
              </a:rPr>
              <a:t>ary</a:t>
            </a:r>
            <a:r>
              <a:rPr lang="en-US" sz="1800" dirty="0">
                <a:latin typeface="Calibri" charset="0"/>
              </a:rPr>
              <a:t>)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Calibri" charset="0"/>
              </a:rPr>
              <a:t>Language constructs often map one-to-one to physical operators, but not always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Calibri" charset="0"/>
              </a:rPr>
              <a:t>More declarative a language </a:t>
            </a:r>
            <a:r>
              <a:rPr lang="en-US" sz="2000" dirty="0">
                <a:latin typeface="Calibri" charset="0"/>
                <a:sym typeface="Wingdings" pitchFamily="2" charset="2"/>
              </a:rPr>
              <a:t> More opportunities to optimize</a:t>
            </a:r>
          </a:p>
          <a:p>
            <a:pPr lvl="1">
              <a:spcAft>
                <a:spcPts val="600"/>
              </a:spcAft>
            </a:pPr>
            <a:r>
              <a:rPr lang="en-US" sz="1800" dirty="0">
                <a:latin typeface="Calibri" charset="0"/>
                <a:sym typeface="Wingdings" pitchFamily="2" charset="2"/>
              </a:rPr>
              <a:t>e.g., Pandas (Python Library), MongoDB, Apache Spark RDD interface, </a:t>
            </a:r>
            <a:r>
              <a:rPr lang="en-US" sz="1800" dirty="0" err="1">
                <a:latin typeface="Calibri" charset="0"/>
                <a:sym typeface="Wingdings" pitchFamily="2" charset="2"/>
              </a:rPr>
              <a:t>etc</a:t>
            </a:r>
            <a:r>
              <a:rPr lang="en-US" sz="1800" dirty="0">
                <a:latin typeface="Calibri" charset="0"/>
                <a:sym typeface="Wingdings" pitchFamily="2" charset="2"/>
              </a:rPr>
              <a:t>, not declarative even though pretty high-level</a:t>
            </a:r>
            <a:endParaRPr lang="en-US" sz="1800" dirty="0">
              <a:latin typeface="Calibri" charset="0"/>
            </a:endParaRPr>
          </a:p>
          <a:p>
            <a:pPr lvl="1">
              <a:spcAft>
                <a:spcPts val="600"/>
              </a:spcAft>
            </a:pPr>
            <a:r>
              <a:rPr lang="en-US" sz="1800" dirty="0">
                <a:latin typeface="Calibri" charset="0"/>
                <a:sym typeface="Wingdings" pitchFamily="2" charset="2"/>
              </a:rPr>
              <a:t>However, physical operators themselves can be heavily optimized, especially in parallel settings</a:t>
            </a:r>
          </a:p>
        </p:txBody>
      </p:sp>
      <p:sp>
        <p:nvSpPr>
          <p:cNvPr id="36864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Recap</a:t>
            </a:r>
          </a:p>
        </p:txBody>
      </p:sp>
    </p:spTree>
    <p:extLst>
      <p:ext uri="{BB962C8B-B14F-4D97-AF65-F5344CB8AC3E}">
        <p14:creationId xmlns:p14="http://schemas.microsoft.com/office/powerpoint/2010/main" val="2654981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86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sz="1800" dirty="0">
                <a:latin typeface="Calibri" charset="0"/>
              </a:rPr>
              <a:t>I have a dataset of images – each image as a separate file – I would like to associate each of them with a set of labels using an ML algorithm</a:t>
            </a:r>
            <a:endParaRPr lang="en-US" sz="1800" dirty="0">
              <a:latin typeface="Calibri" charset="0"/>
              <a:sym typeface="Wingdings" pitchFamily="2" charset="2"/>
            </a:endParaRP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sz="1800" dirty="0">
                <a:latin typeface="Calibri" charset="0"/>
                <a:sym typeface="Wingdings" pitchFamily="2" charset="2"/>
              </a:rPr>
              <a:t>Dataset of Social Media Posts. Want to create “vectors” for each post.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sz="1800" dirty="0">
                <a:latin typeface="Calibri" charset="0"/>
                <a:sym typeface="Wingdings" pitchFamily="2" charset="2"/>
              </a:rPr>
              <a:t>Dataset of tweets (each tweet is a separate object). Find the most common hashtags.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sz="1800" dirty="0">
                <a:latin typeface="Calibri" charset="0"/>
                <a:sym typeface="Wingdings" pitchFamily="2" charset="2"/>
              </a:rPr>
              <a:t>Files containing web server logs. Need to find all 404s (i.e., people visiting links that don’t exist).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sz="1800" dirty="0">
                <a:latin typeface="Calibri" charset="0"/>
                <a:sym typeface="Wingdings" pitchFamily="2" charset="2"/>
              </a:rPr>
              <a:t>Dataset of genomic sequences. Given a list of patterns (e.g., AGCTG), find the number of occurrences in each sequence.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sz="1800" dirty="0">
                <a:latin typeface="Calibri" charset="0"/>
                <a:sym typeface="Wingdings" pitchFamily="2" charset="2"/>
              </a:rPr>
              <a:t>Dataset of Scientific Articles (i.e., PDFs). Find the average number of citations per article.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endParaRPr lang="en-US" sz="1800" dirty="0">
              <a:latin typeface="Calibri" charset="0"/>
              <a:sym typeface="Wingdings" pitchFamily="2" charset="2"/>
            </a:endParaRPr>
          </a:p>
          <a:p>
            <a:pPr>
              <a:lnSpc>
                <a:spcPct val="150000"/>
              </a:lnSpc>
              <a:spcAft>
                <a:spcPts val="600"/>
              </a:spcAft>
            </a:pPr>
            <a:endParaRPr lang="en-US" sz="1800" dirty="0">
              <a:latin typeface="Calibri" charset="0"/>
              <a:sym typeface="Wingdings" pitchFamily="2" charset="2"/>
            </a:endParaRPr>
          </a:p>
        </p:txBody>
      </p:sp>
      <p:sp>
        <p:nvSpPr>
          <p:cNvPr id="36864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1186527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86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6200" y="1279079"/>
            <a:ext cx="8991600" cy="1470025"/>
          </a:xfrm>
        </p:spPr>
        <p:txBody>
          <a:bodyPr>
            <a:normAutofit fontScale="90000"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dirty="0">
                <a:ea typeface="+mj-ea"/>
                <a:cs typeface="+mj-cs"/>
              </a:rPr>
              <a:t>CMSC424: Database Design</a:t>
            </a:r>
            <a:br>
              <a:rPr lang="en-US" dirty="0">
                <a:ea typeface="+mj-ea"/>
                <a:cs typeface="+mj-cs"/>
              </a:rPr>
            </a:br>
            <a:br>
              <a:rPr lang="en-US" dirty="0">
                <a:ea typeface="+mj-ea"/>
                <a:cs typeface="+mj-cs"/>
              </a:rPr>
            </a:br>
            <a:r>
              <a:rPr lang="en-US" dirty="0">
                <a:ea typeface="+mj-ea"/>
                <a:cs typeface="+mj-cs"/>
              </a:rPr>
              <a:t>Module: </a:t>
            </a:r>
            <a:r>
              <a:rPr lang="en-US" u="sng" dirty="0">
                <a:ea typeface="+mj-ea"/>
                <a:cs typeface="+mj-cs"/>
              </a:rPr>
              <a:t>NoSQL; Big Data Systems</a:t>
            </a:r>
          </a:p>
        </p:txBody>
      </p:sp>
      <p:sp>
        <p:nvSpPr>
          <p:cNvPr id="14339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0" y="5638800"/>
            <a:ext cx="4267200" cy="1219200"/>
          </a:xfrm>
        </p:spPr>
        <p:txBody>
          <a:bodyPr/>
          <a:lstStyle/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Instructor: Amol Deshpande</a:t>
            </a:r>
          </a:p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                   </a:t>
            </a:r>
            <a:r>
              <a:rPr lang="en-US" sz="2400" dirty="0" err="1">
                <a:solidFill>
                  <a:schemeClr val="bg1"/>
                </a:solidFill>
                <a:latin typeface="Calibri" charset="0"/>
              </a:rPr>
              <a:t>amol@umd.edu</a:t>
            </a:r>
            <a:endParaRPr lang="en-US" sz="2400" dirty="0">
              <a:solidFill>
                <a:schemeClr val="bg1"/>
              </a:solidFill>
              <a:latin typeface="Calibri" charset="0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CE8B5310-7A08-8446-8C05-5E0096C91A19}"/>
              </a:ext>
            </a:extLst>
          </p:cNvPr>
          <p:cNvSpPr txBox="1">
            <a:spLocks/>
          </p:cNvSpPr>
          <p:nvPr/>
        </p:nvSpPr>
        <p:spPr bwMode="auto">
          <a:xfrm>
            <a:off x="621793" y="3091434"/>
            <a:ext cx="8107680" cy="1992630"/>
          </a:xfrm>
          <a:prstGeom prst="rect">
            <a:avLst/>
          </a:prstGeom>
          <a:ln w="55000" cap="flat" cmpd="thickThin" algn="ctr">
            <a:solidFill>
              <a:schemeClr val="accent1"/>
            </a:solidFill>
            <a:prstDash val="solid"/>
            <a:miter lim="800000"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45720" tIns="45720" rIns="45720" bIns="45720" numCol="1" anchor="ctr" anchorCtr="0" compatLnSpc="1">
            <a:prstTxWarp prst="textNoShape">
              <a:avLst/>
            </a:prstTxWarp>
          </a:bodyPr>
          <a:lstStyle>
            <a:lvl1pPr marL="0" marR="64008" indent="0" algn="r" rtl="0" eaLnBrk="0" fontAlgn="base" hangingPunct="0">
              <a:spcBef>
                <a:spcPts val="400"/>
              </a:spcBef>
              <a:spcAft>
                <a:spcPct val="0"/>
              </a:spcAft>
              <a:buClr>
                <a:schemeClr val="accent1"/>
              </a:buClr>
              <a:buSzPct val="68000"/>
              <a:buFont typeface="Wingdings 3" charset="2"/>
              <a:buNone/>
              <a:defRPr sz="2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spcBef>
                <a:spcPts val="325"/>
              </a:spcBef>
              <a:spcAft>
                <a:spcPct val="0"/>
              </a:spcAft>
              <a:buClr>
                <a:schemeClr val="accent1"/>
              </a:buClr>
              <a:buFont typeface="Verdana" charset="0"/>
              <a:buNone/>
              <a:defRPr sz="2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SzPct val="100000"/>
              <a:buFont typeface="Wingdings 2" charset="2"/>
              <a:buNone/>
              <a:defRPr sz="2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None/>
              <a:defRPr sz="19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None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64008" lvl="0" indent="0" algn="ctr" defTabSz="914400" rtl="0" eaLnBrk="0" fontAlgn="base" latinLnBrk="0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2DA2BF"/>
              </a:buClr>
              <a:buSzPct val="68000"/>
              <a:buFont typeface="Wingdings 3" charset="2"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46464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Parallel/Distributed Architectures; Data Replication; </a:t>
            </a:r>
            <a:r>
              <a:rPr kumimoji="0" lang="en-US" sz="4400" b="0" i="0" u="none" strike="noStrike" kern="1200" cap="none" spc="0" normalizeH="0" baseline="0" noProof="0" dirty="0" err="1">
                <a:ln>
                  <a:noFill/>
                </a:ln>
                <a:solidFill>
                  <a:srgbClr val="46464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Sharding</a:t>
            </a: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46464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; Failures</a:t>
            </a:r>
          </a:p>
        </p:txBody>
      </p:sp>
    </p:spTree>
    <p:extLst>
      <p:ext uri="{BB962C8B-B14F-4D97-AF65-F5344CB8AC3E}">
        <p14:creationId xmlns:p14="http://schemas.microsoft.com/office/powerpoint/2010/main" val="418978423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ED9709-6504-4DC1-97DC-128E2F051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800" dirty="0"/>
              <a:t>Parallel and Distributed Architectures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DE4EC8-FCF8-4F26-9684-E89BFAB456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8350" y="1102497"/>
            <a:ext cx="7990639" cy="5045640"/>
          </a:xfrm>
        </p:spPr>
        <p:txBody>
          <a:bodyPr/>
          <a:lstStyle/>
          <a:p>
            <a:pPr>
              <a:spcAft>
                <a:spcPts val="200"/>
              </a:spcAft>
            </a:pPr>
            <a:r>
              <a:rPr lang="en-IN" sz="2400" dirty="0"/>
              <a:t>Ability to scale “up” a computer is limited </a:t>
            </a:r>
            <a:r>
              <a:rPr lang="en-IN" sz="2400" dirty="0">
                <a:sym typeface="Wingdings" pitchFamily="2" charset="2"/>
              </a:rPr>
              <a:t> Use many computers together</a:t>
            </a:r>
          </a:p>
          <a:p>
            <a:pPr lvl="1">
              <a:spcAft>
                <a:spcPts val="200"/>
              </a:spcAft>
            </a:pPr>
            <a:r>
              <a:rPr lang="en-IN" sz="2000" dirty="0">
                <a:sym typeface="Wingdings" pitchFamily="2" charset="2"/>
              </a:rPr>
              <a:t>Called cluster or network of computers (and today, just a “data </a:t>
            </a:r>
            <a:r>
              <a:rPr lang="en-IN" sz="2000" dirty="0" err="1">
                <a:sym typeface="Wingdings" pitchFamily="2" charset="2"/>
              </a:rPr>
              <a:t>center</a:t>
            </a:r>
            <a:r>
              <a:rPr lang="en-IN" sz="2000" dirty="0">
                <a:sym typeface="Wingdings" pitchFamily="2" charset="2"/>
              </a:rPr>
              <a:t>”)</a:t>
            </a:r>
          </a:p>
          <a:p>
            <a:pPr lvl="4">
              <a:spcAft>
                <a:spcPts val="200"/>
              </a:spcAft>
            </a:pPr>
            <a:endParaRPr lang="en-IN" sz="2400" dirty="0">
              <a:sym typeface="Wingdings" pitchFamily="2" charset="2"/>
            </a:endParaRPr>
          </a:p>
          <a:p>
            <a:pPr>
              <a:spcAft>
                <a:spcPts val="200"/>
              </a:spcAft>
            </a:pPr>
            <a:r>
              <a:rPr lang="en-IN" sz="2400" dirty="0">
                <a:sym typeface="Wingdings" pitchFamily="2" charset="2"/>
              </a:rPr>
              <a:t>Also need to ”meet” where the users are</a:t>
            </a:r>
          </a:p>
          <a:p>
            <a:pPr lvl="1">
              <a:spcAft>
                <a:spcPts val="200"/>
              </a:spcAft>
            </a:pPr>
            <a:r>
              <a:rPr lang="en-IN" sz="2400" dirty="0">
                <a:sym typeface="Wingdings" pitchFamily="2" charset="2"/>
              </a:rPr>
              <a:t>To minimize interactive latencies (e.g., social networks)</a:t>
            </a:r>
          </a:p>
          <a:p>
            <a:pPr lvl="4">
              <a:spcAft>
                <a:spcPts val="200"/>
              </a:spcAft>
            </a:pPr>
            <a:endParaRPr lang="en-IN" sz="2400" dirty="0">
              <a:sym typeface="Wingdings" pitchFamily="2" charset="2"/>
            </a:endParaRPr>
          </a:p>
          <a:p>
            <a:pPr>
              <a:spcAft>
                <a:spcPts val="200"/>
              </a:spcAft>
            </a:pPr>
            <a:r>
              <a:rPr lang="en-IN" sz="2400" dirty="0">
                <a:sym typeface="Wingdings" pitchFamily="2" charset="2"/>
              </a:rPr>
              <a:t>Has made parallel and distributed architectures very common today</a:t>
            </a:r>
            <a:endParaRPr lang="en-IN" sz="2400" dirty="0"/>
          </a:p>
          <a:p>
            <a:pPr lvl="1">
              <a:spcAft>
                <a:spcPts val="200"/>
              </a:spcAft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98031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7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" charset="0"/>
                <a:ea typeface="ＭＳ Ｐゴシック" charset="0"/>
                <a:cs typeface="ＭＳ Ｐゴシック" charset="0"/>
              </a:rPr>
              <a:t>Parallel Architectures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Helvetica" charset="0"/>
                <a:ea typeface="ＭＳ Ｐゴシック" charset="0"/>
                <a:cs typeface="ＭＳ Ｐゴシック" charset="0"/>
              </a:rPr>
              <a:t>Shared-nothing vs. shared-memory vs. shared-disk</a:t>
            </a:r>
          </a:p>
        </p:txBody>
      </p:sp>
      <p:pic>
        <p:nvPicPr>
          <p:cNvPr id="307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2" t="4622" r="693" b="5547"/>
          <a:stretch>
            <a:fillRect/>
          </a:stretch>
        </p:blipFill>
        <p:spPr bwMode="auto">
          <a:xfrm>
            <a:off x="1265238" y="1900238"/>
            <a:ext cx="6513512" cy="4440237"/>
          </a:xfrm>
          <a:prstGeom prst="rect">
            <a:avLst/>
          </a:prstGeom>
          <a:noFill/>
          <a:ln w="38100" cmpd="dbl">
            <a:solidFill>
              <a:schemeClr val="tx2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318675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7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" charset="0"/>
                <a:ea typeface="ＭＳ Ｐゴシック" charset="0"/>
                <a:cs typeface="ＭＳ Ｐゴシック" charset="0"/>
              </a:rPr>
              <a:t>Parallel Architectures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3CD5A52-1620-9B47-853E-BA1897A336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95458" y="800100"/>
            <a:ext cx="6528162" cy="337043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D93E330-BF7D-F849-A52E-83204002AB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8836" y="3669792"/>
            <a:ext cx="5074564" cy="3188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635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7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" charset="0"/>
                <a:ea typeface="ＭＳ Ｐゴシック" charset="0"/>
                <a:cs typeface="ＭＳ Ｐゴシック" charset="0"/>
              </a:rPr>
              <a:t>Parallel Architectures</a:t>
            </a:r>
          </a:p>
        </p:txBody>
      </p:sp>
      <p:sp>
        <p:nvSpPr>
          <p:cNvPr id="713774" name="Rectangle 46"/>
          <p:cNvSpPr>
            <a:spLocks noChangeArrowheads="1"/>
          </p:cNvSpPr>
          <p:nvPr/>
        </p:nvSpPr>
        <p:spPr bwMode="auto">
          <a:xfrm>
            <a:off x="6465888" y="3763963"/>
            <a:ext cx="2006600" cy="1835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CC3300"/>
              </a:buClr>
              <a:buSzPct val="90000"/>
              <a:buFont typeface="Monotype Sorts" charset="0"/>
              <a:buNone/>
              <a:tabLst/>
              <a:defRPr/>
            </a:pPr>
            <a:r>
              <a:rPr kumimoji="1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Distributed transactions are complicated (deadlock detection etc);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CC3300"/>
              </a:buClr>
              <a:buSzPct val="90000"/>
              <a:buFont typeface="Monotype Sorts" charset="0"/>
              <a:buNone/>
              <a:tabLst/>
              <a:defRPr/>
            </a:pPr>
            <a:endParaRPr kumimoji="1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ＭＳ Ｐゴシック" charset="0"/>
            </a:endParaRPr>
          </a:p>
        </p:txBody>
      </p:sp>
      <p:sp>
        <p:nvSpPr>
          <p:cNvPr id="713772" name="Rectangle 44"/>
          <p:cNvSpPr>
            <a:spLocks noChangeArrowheads="1"/>
          </p:cNvSpPr>
          <p:nvPr/>
        </p:nvSpPr>
        <p:spPr bwMode="auto">
          <a:xfrm>
            <a:off x="4460875" y="3763963"/>
            <a:ext cx="2005013" cy="1835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CC3300"/>
              </a:buClr>
              <a:buSzPct val="90000"/>
              <a:buFont typeface="Monotype Sorts" charset="0"/>
              <a:buNone/>
              <a:tabLst/>
              <a:defRPr/>
            </a:pPr>
            <a:r>
              <a:rPr kumimoji="1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Transactions complicated; natural fault-tolerance.</a:t>
            </a:r>
          </a:p>
        </p:txBody>
      </p:sp>
      <p:sp>
        <p:nvSpPr>
          <p:cNvPr id="713770" name="Rectangle 42"/>
          <p:cNvSpPr>
            <a:spLocks noChangeArrowheads="1"/>
          </p:cNvSpPr>
          <p:nvPr/>
        </p:nvSpPr>
        <p:spPr bwMode="auto">
          <a:xfrm>
            <a:off x="2454275" y="3763963"/>
            <a:ext cx="2006600" cy="1835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CC3300"/>
              </a:buClr>
              <a:buSzPct val="90000"/>
              <a:buFont typeface="Monotype Sorts" charset="0"/>
              <a:buNone/>
              <a:tabLst/>
              <a:defRPr/>
            </a:pPr>
            <a:r>
              <a:rPr kumimoji="1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Cache-coherency an issue</a:t>
            </a:r>
          </a:p>
        </p:txBody>
      </p:sp>
      <p:sp>
        <p:nvSpPr>
          <p:cNvPr id="713768" name="Rectangle 40"/>
          <p:cNvSpPr>
            <a:spLocks noChangeArrowheads="1"/>
          </p:cNvSpPr>
          <p:nvPr/>
        </p:nvSpPr>
        <p:spPr bwMode="auto">
          <a:xfrm>
            <a:off x="447675" y="3763963"/>
            <a:ext cx="2006600" cy="1835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CC3300"/>
              </a:buClr>
              <a:buSzPct val="90000"/>
              <a:buFont typeface="Monotype Sorts" charset="0"/>
              <a:buNone/>
              <a:tabLst/>
              <a:defRPr/>
            </a:pPr>
            <a:r>
              <a:rPr kumimoji="1" lang="en-US" sz="1800" b="1" i="0" u="none" strike="noStrike" kern="1200" cap="none" spc="0" normalizeH="0" baseline="0" noProof="0">
                <a:ln>
                  <a:noFill/>
                </a:ln>
                <a:solidFill>
                  <a:srgbClr val="CC33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Notes </a:t>
            </a:r>
          </a:p>
        </p:txBody>
      </p:sp>
      <p:sp>
        <p:nvSpPr>
          <p:cNvPr id="713764" name="Rectangle 36"/>
          <p:cNvSpPr>
            <a:spLocks noChangeArrowheads="1"/>
          </p:cNvSpPr>
          <p:nvPr/>
        </p:nvSpPr>
        <p:spPr bwMode="auto">
          <a:xfrm>
            <a:off x="447675" y="5599113"/>
            <a:ext cx="2006600" cy="75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CC3300"/>
              </a:buClr>
              <a:buSzPct val="90000"/>
              <a:buFont typeface="Monotype Sorts" charset="0"/>
              <a:buNone/>
              <a:tabLst/>
              <a:defRPr/>
            </a:pPr>
            <a:r>
              <a:rPr kumimoji="1" lang="en-US" sz="1800" b="1" i="0" u="none" strike="noStrike" kern="1200" cap="none" spc="0" normalizeH="0" baseline="0" noProof="0">
                <a:ln>
                  <a:noFill/>
                </a:ln>
                <a:solidFill>
                  <a:srgbClr val="CC33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Main use</a:t>
            </a:r>
          </a:p>
        </p:txBody>
      </p:sp>
      <p:sp>
        <p:nvSpPr>
          <p:cNvPr id="713762" name="Rectangle 34"/>
          <p:cNvSpPr>
            <a:spLocks noChangeArrowheads="1"/>
          </p:cNvSpPr>
          <p:nvPr/>
        </p:nvSpPr>
        <p:spPr bwMode="auto">
          <a:xfrm>
            <a:off x="447675" y="2574925"/>
            <a:ext cx="2006600" cy="1189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CC3300"/>
              </a:buClr>
              <a:buSzPct val="90000"/>
              <a:buFont typeface="Monotype Sorts" charset="0"/>
              <a:buNone/>
              <a:tabLst/>
              <a:defRPr/>
            </a:pPr>
            <a:r>
              <a:rPr kumimoji="1" lang="en-US" sz="1800" b="1" i="0" u="none" strike="noStrike" kern="1200" cap="none" spc="0" normalizeH="0" baseline="0" noProof="0">
                <a:ln>
                  <a:noFill/>
                </a:ln>
                <a:solidFill>
                  <a:srgbClr val="CC33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Scalability ?</a:t>
            </a:r>
          </a:p>
        </p:txBody>
      </p:sp>
      <p:sp>
        <p:nvSpPr>
          <p:cNvPr id="31753" name="Rectangle 32"/>
          <p:cNvSpPr>
            <a:spLocks noChangeArrowheads="1"/>
          </p:cNvSpPr>
          <p:nvPr/>
        </p:nvSpPr>
        <p:spPr bwMode="auto">
          <a:xfrm>
            <a:off x="447675" y="1660525"/>
            <a:ext cx="20066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CC3300"/>
              </a:buClr>
              <a:buSzPct val="90000"/>
              <a:buFont typeface="Monotype Sorts" charset="0"/>
              <a:buNone/>
              <a:tabLst/>
              <a:defRPr/>
            </a:pPr>
            <a:r>
              <a:rPr kumimoji="1" lang="en-US" sz="1800" b="1" i="0" u="none" strike="noStrike" kern="1200" cap="none" spc="0" normalizeH="0" baseline="0" noProof="0">
                <a:ln>
                  <a:noFill/>
                </a:ln>
                <a:solidFill>
                  <a:srgbClr val="CC33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Communication between processors</a:t>
            </a:r>
          </a:p>
        </p:txBody>
      </p:sp>
      <p:sp>
        <p:nvSpPr>
          <p:cNvPr id="31754" name="Rectangle 30"/>
          <p:cNvSpPr>
            <a:spLocks noChangeArrowheads="1"/>
          </p:cNvSpPr>
          <p:nvPr/>
        </p:nvSpPr>
        <p:spPr bwMode="auto">
          <a:xfrm>
            <a:off x="447675" y="1165225"/>
            <a:ext cx="20066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CC3300"/>
              </a:buClr>
              <a:buSzPct val="90000"/>
              <a:buFont typeface="Monotype Sorts" charset="0"/>
              <a:buNone/>
              <a:tabLst/>
              <a:defRPr/>
            </a:pPr>
            <a:endParaRPr kumimoji="1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ＭＳ Ｐゴシック" charset="0"/>
            </a:endParaRPr>
          </a:p>
        </p:txBody>
      </p:sp>
      <p:sp>
        <p:nvSpPr>
          <p:cNvPr id="713746" name="Rectangle 18"/>
          <p:cNvSpPr>
            <a:spLocks noChangeArrowheads="1"/>
          </p:cNvSpPr>
          <p:nvPr/>
        </p:nvSpPr>
        <p:spPr bwMode="auto">
          <a:xfrm>
            <a:off x="6465888" y="5599113"/>
            <a:ext cx="2006600" cy="75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CC3300"/>
              </a:buClr>
              <a:buSzPct val="90000"/>
              <a:buFont typeface="Monotype Sorts" charset="0"/>
              <a:buNone/>
              <a:tabLst/>
              <a:defRPr/>
            </a:pPr>
            <a:r>
              <a:rPr kumimoji="1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Everywhere</a:t>
            </a:r>
          </a:p>
        </p:txBody>
      </p:sp>
      <p:sp>
        <p:nvSpPr>
          <p:cNvPr id="713745" name="Rectangle 17"/>
          <p:cNvSpPr>
            <a:spLocks noChangeArrowheads="1"/>
          </p:cNvSpPr>
          <p:nvPr/>
        </p:nvSpPr>
        <p:spPr bwMode="auto">
          <a:xfrm>
            <a:off x="4460875" y="5599113"/>
            <a:ext cx="2005013" cy="75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CC3300"/>
              </a:buClr>
              <a:buSzPct val="90000"/>
              <a:buFont typeface="Monotype Sorts" charset="0"/>
              <a:buNone/>
              <a:tabLst/>
              <a:defRPr/>
            </a:pPr>
            <a:r>
              <a:rPr kumimoji="1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Not used very often</a:t>
            </a:r>
          </a:p>
        </p:txBody>
      </p:sp>
      <p:sp>
        <p:nvSpPr>
          <p:cNvPr id="713744" name="Rectangle 16"/>
          <p:cNvSpPr>
            <a:spLocks noChangeArrowheads="1"/>
          </p:cNvSpPr>
          <p:nvPr/>
        </p:nvSpPr>
        <p:spPr bwMode="auto">
          <a:xfrm>
            <a:off x="2454275" y="5599113"/>
            <a:ext cx="2006600" cy="75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CC3300"/>
              </a:buClr>
              <a:buSzPct val="90000"/>
              <a:buFont typeface="Monotype Sorts" charset="0"/>
              <a:buNone/>
              <a:tabLst/>
              <a:defRPr/>
            </a:pPr>
            <a:r>
              <a:rPr kumimoji="1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Low degrees of parallelism</a:t>
            </a:r>
          </a:p>
        </p:txBody>
      </p:sp>
      <p:sp>
        <p:nvSpPr>
          <p:cNvPr id="713743" name="Rectangle 15"/>
          <p:cNvSpPr>
            <a:spLocks noChangeArrowheads="1"/>
          </p:cNvSpPr>
          <p:nvPr/>
        </p:nvSpPr>
        <p:spPr bwMode="auto">
          <a:xfrm>
            <a:off x="6465888" y="2574925"/>
            <a:ext cx="2006600" cy="1189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CC3300"/>
              </a:buClr>
              <a:buSzPct val="90000"/>
              <a:buFont typeface="Monotype Sorts" charset="0"/>
              <a:buNone/>
              <a:tabLst/>
              <a:defRPr/>
            </a:pPr>
            <a:r>
              <a:rPr kumimoji="1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Very very scalable</a:t>
            </a:r>
          </a:p>
        </p:txBody>
      </p:sp>
      <p:sp>
        <p:nvSpPr>
          <p:cNvPr id="713742" name="Rectangle 14"/>
          <p:cNvSpPr>
            <a:spLocks noChangeArrowheads="1"/>
          </p:cNvSpPr>
          <p:nvPr/>
        </p:nvSpPr>
        <p:spPr bwMode="auto">
          <a:xfrm>
            <a:off x="4460875" y="2574925"/>
            <a:ext cx="2005013" cy="1189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CC3300"/>
              </a:buClr>
              <a:buSzPct val="90000"/>
              <a:buFont typeface="Monotype Sorts" charset="0"/>
              <a:buNone/>
              <a:tabLst/>
              <a:defRPr/>
            </a:pPr>
            <a:r>
              <a:rPr kumimoji="1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Not very scalable (disk interconnect is the bottleneck)</a:t>
            </a:r>
          </a:p>
        </p:txBody>
      </p:sp>
      <p:sp>
        <p:nvSpPr>
          <p:cNvPr id="713741" name="Rectangle 13"/>
          <p:cNvSpPr>
            <a:spLocks noChangeArrowheads="1"/>
          </p:cNvSpPr>
          <p:nvPr/>
        </p:nvSpPr>
        <p:spPr bwMode="auto">
          <a:xfrm>
            <a:off x="2454275" y="2574925"/>
            <a:ext cx="2006600" cy="1189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CC3300"/>
              </a:buClr>
              <a:buSzPct val="90000"/>
              <a:buFont typeface="Monotype Sorts" charset="0"/>
              <a:buNone/>
              <a:tabLst/>
              <a:defRPr/>
            </a:pPr>
            <a:r>
              <a:rPr kumimoji="1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Not beyond 32 or 64 or so (memory bus is the bottleneck)</a:t>
            </a:r>
          </a:p>
        </p:txBody>
      </p:sp>
      <p:sp>
        <p:nvSpPr>
          <p:cNvPr id="31761" name="Rectangle 12"/>
          <p:cNvSpPr>
            <a:spLocks noChangeArrowheads="1"/>
          </p:cNvSpPr>
          <p:nvPr/>
        </p:nvSpPr>
        <p:spPr bwMode="auto">
          <a:xfrm>
            <a:off x="6465888" y="1660525"/>
            <a:ext cx="20066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CC3300"/>
              </a:buClr>
              <a:buSzPct val="90000"/>
              <a:buFont typeface="Monotype Sorts" charset="0"/>
              <a:buNone/>
              <a:tabLst/>
              <a:defRPr/>
            </a:pPr>
            <a:r>
              <a:rPr kumimoji="1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Over a LAN, so slowest</a:t>
            </a:r>
          </a:p>
        </p:txBody>
      </p:sp>
      <p:sp>
        <p:nvSpPr>
          <p:cNvPr id="31762" name="Rectangle 11"/>
          <p:cNvSpPr>
            <a:spLocks noChangeArrowheads="1"/>
          </p:cNvSpPr>
          <p:nvPr/>
        </p:nvSpPr>
        <p:spPr bwMode="auto">
          <a:xfrm>
            <a:off x="4460875" y="1660525"/>
            <a:ext cx="2005013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CC3300"/>
              </a:buClr>
              <a:buSzPct val="90000"/>
              <a:buFont typeface="Monotype Sorts" charset="0"/>
              <a:buNone/>
              <a:tabLst/>
              <a:defRPr/>
            </a:pPr>
            <a:r>
              <a:rPr kumimoji="1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Disk interconnect is very fast</a:t>
            </a:r>
          </a:p>
        </p:txBody>
      </p:sp>
      <p:sp>
        <p:nvSpPr>
          <p:cNvPr id="31763" name="Rectangle 10"/>
          <p:cNvSpPr>
            <a:spLocks noChangeArrowheads="1"/>
          </p:cNvSpPr>
          <p:nvPr/>
        </p:nvSpPr>
        <p:spPr bwMode="auto">
          <a:xfrm>
            <a:off x="2454275" y="1660525"/>
            <a:ext cx="20066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CC3300"/>
              </a:buClr>
              <a:buSzPct val="90000"/>
              <a:buFont typeface="Monotype Sorts" charset="0"/>
              <a:buNone/>
              <a:tabLst/>
              <a:defRPr/>
            </a:pPr>
            <a:r>
              <a:rPr kumimoji="1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Extremely fast</a:t>
            </a:r>
          </a:p>
        </p:txBody>
      </p:sp>
      <p:sp>
        <p:nvSpPr>
          <p:cNvPr id="31764" name="Rectangle 9"/>
          <p:cNvSpPr>
            <a:spLocks noChangeArrowheads="1"/>
          </p:cNvSpPr>
          <p:nvPr/>
        </p:nvSpPr>
        <p:spPr bwMode="auto">
          <a:xfrm>
            <a:off x="6465888" y="1165225"/>
            <a:ext cx="20066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CC3300"/>
              </a:buClr>
              <a:buSzPct val="90000"/>
              <a:buFont typeface="Monotype Sorts" charset="0"/>
              <a:buNone/>
              <a:tabLst/>
              <a:defRPr/>
            </a:pPr>
            <a:r>
              <a:rPr kumimoji="1" lang="en-US" sz="1800" b="1" i="0" u="none" strike="noStrike" kern="1200" cap="none" spc="0" normalizeH="0" baseline="0" noProof="0">
                <a:ln>
                  <a:noFill/>
                </a:ln>
                <a:solidFill>
                  <a:srgbClr val="CC33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Shared Nothing</a:t>
            </a:r>
          </a:p>
        </p:txBody>
      </p:sp>
      <p:sp>
        <p:nvSpPr>
          <p:cNvPr id="31765" name="Rectangle 8"/>
          <p:cNvSpPr>
            <a:spLocks noChangeArrowheads="1"/>
          </p:cNvSpPr>
          <p:nvPr/>
        </p:nvSpPr>
        <p:spPr bwMode="auto">
          <a:xfrm>
            <a:off x="4460875" y="1165225"/>
            <a:ext cx="2005013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CC3300"/>
              </a:buClr>
              <a:buSzPct val="90000"/>
              <a:buFont typeface="Monotype Sorts" charset="0"/>
              <a:buNone/>
              <a:tabLst/>
              <a:defRPr/>
            </a:pPr>
            <a:r>
              <a:rPr kumimoji="1" lang="en-US" sz="1800" b="1" i="0" u="none" strike="noStrike" kern="1200" cap="none" spc="0" normalizeH="0" baseline="0" noProof="0">
                <a:ln>
                  <a:noFill/>
                </a:ln>
                <a:solidFill>
                  <a:srgbClr val="CC33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Shared Disk</a:t>
            </a:r>
          </a:p>
        </p:txBody>
      </p:sp>
      <p:sp>
        <p:nvSpPr>
          <p:cNvPr id="31766" name="Rectangle 7"/>
          <p:cNvSpPr>
            <a:spLocks noChangeArrowheads="1"/>
          </p:cNvSpPr>
          <p:nvPr/>
        </p:nvSpPr>
        <p:spPr bwMode="auto">
          <a:xfrm>
            <a:off x="2454275" y="1165225"/>
            <a:ext cx="20066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CC3300"/>
              </a:buClr>
              <a:buSzPct val="90000"/>
              <a:buFont typeface="Monotype Sorts" charset="0"/>
              <a:buNone/>
              <a:tabLst/>
              <a:defRPr/>
            </a:pPr>
            <a:r>
              <a:rPr kumimoji="1" lang="en-US" sz="1800" b="1" i="0" u="none" strike="noStrike" kern="1200" cap="none" spc="0" normalizeH="0" baseline="0" noProof="0">
                <a:ln>
                  <a:noFill/>
                </a:ln>
                <a:solidFill>
                  <a:srgbClr val="CC33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Shared Memory</a:t>
            </a:r>
          </a:p>
        </p:txBody>
      </p:sp>
      <p:sp>
        <p:nvSpPr>
          <p:cNvPr id="31767" name="Line 19"/>
          <p:cNvSpPr>
            <a:spLocks noChangeShapeType="1"/>
          </p:cNvSpPr>
          <p:nvPr/>
        </p:nvSpPr>
        <p:spPr bwMode="auto">
          <a:xfrm>
            <a:off x="447675" y="1165225"/>
            <a:ext cx="8024813" cy="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ＭＳ Ｐゴシック" charset="0"/>
            </a:endParaRPr>
          </a:p>
        </p:txBody>
      </p:sp>
      <p:sp>
        <p:nvSpPr>
          <p:cNvPr id="31768" name="Line 20"/>
          <p:cNvSpPr>
            <a:spLocks noChangeShapeType="1"/>
          </p:cNvSpPr>
          <p:nvPr/>
        </p:nvSpPr>
        <p:spPr bwMode="auto">
          <a:xfrm>
            <a:off x="447675" y="1660525"/>
            <a:ext cx="802481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ＭＳ Ｐゴシック" charset="0"/>
            </a:endParaRPr>
          </a:p>
        </p:txBody>
      </p:sp>
      <p:sp>
        <p:nvSpPr>
          <p:cNvPr id="31769" name="Line 21"/>
          <p:cNvSpPr>
            <a:spLocks noChangeShapeType="1"/>
          </p:cNvSpPr>
          <p:nvPr/>
        </p:nvSpPr>
        <p:spPr bwMode="auto">
          <a:xfrm>
            <a:off x="447675" y="2574925"/>
            <a:ext cx="802481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ＭＳ Ｐゴシック" charset="0"/>
            </a:endParaRPr>
          </a:p>
        </p:txBody>
      </p:sp>
      <p:sp>
        <p:nvSpPr>
          <p:cNvPr id="31770" name="Line 22"/>
          <p:cNvSpPr>
            <a:spLocks noChangeShapeType="1"/>
          </p:cNvSpPr>
          <p:nvPr/>
        </p:nvSpPr>
        <p:spPr bwMode="auto">
          <a:xfrm>
            <a:off x="447675" y="3763963"/>
            <a:ext cx="802481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ＭＳ Ｐゴシック" charset="0"/>
            </a:endParaRPr>
          </a:p>
        </p:txBody>
      </p:sp>
      <p:sp>
        <p:nvSpPr>
          <p:cNvPr id="31771" name="Line 23"/>
          <p:cNvSpPr>
            <a:spLocks noChangeShapeType="1"/>
          </p:cNvSpPr>
          <p:nvPr/>
        </p:nvSpPr>
        <p:spPr bwMode="auto">
          <a:xfrm>
            <a:off x="447675" y="6351588"/>
            <a:ext cx="8024813" cy="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ＭＳ Ｐゴシック" charset="0"/>
            </a:endParaRPr>
          </a:p>
        </p:txBody>
      </p:sp>
      <p:sp>
        <p:nvSpPr>
          <p:cNvPr id="31772" name="Line 24"/>
          <p:cNvSpPr>
            <a:spLocks noChangeShapeType="1"/>
          </p:cNvSpPr>
          <p:nvPr/>
        </p:nvSpPr>
        <p:spPr bwMode="auto">
          <a:xfrm>
            <a:off x="447675" y="1165225"/>
            <a:ext cx="0" cy="5186363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ＭＳ Ｐゴシック" charset="0"/>
            </a:endParaRPr>
          </a:p>
        </p:txBody>
      </p:sp>
      <p:sp>
        <p:nvSpPr>
          <p:cNvPr id="31773" name="Line 25"/>
          <p:cNvSpPr>
            <a:spLocks noChangeShapeType="1"/>
          </p:cNvSpPr>
          <p:nvPr/>
        </p:nvSpPr>
        <p:spPr bwMode="auto">
          <a:xfrm>
            <a:off x="4460875" y="1165225"/>
            <a:ext cx="0" cy="518636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ＭＳ Ｐゴシック" charset="0"/>
            </a:endParaRPr>
          </a:p>
        </p:txBody>
      </p:sp>
      <p:sp>
        <p:nvSpPr>
          <p:cNvPr id="31774" name="Line 26"/>
          <p:cNvSpPr>
            <a:spLocks noChangeShapeType="1"/>
          </p:cNvSpPr>
          <p:nvPr/>
        </p:nvSpPr>
        <p:spPr bwMode="auto">
          <a:xfrm>
            <a:off x="6465888" y="1165225"/>
            <a:ext cx="0" cy="518636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ＭＳ Ｐゴシック" charset="0"/>
            </a:endParaRPr>
          </a:p>
        </p:txBody>
      </p:sp>
      <p:sp>
        <p:nvSpPr>
          <p:cNvPr id="31775" name="Line 27"/>
          <p:cNvSpPr>
            <a:spLocks noChangeShapeType="1"/>
          </p:cNvSpPr>
          <p:nvPr/>
        </p:nvSpPr>
        <p:spPr bwMode="auto">
          <a:xfrm>
            <a:off x="8472488" y="1165225"/>
            <a:ext cx="0" cy="5186363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ＭＳ Ｐゴシック" charset="0"/>
            </a:endParaRPr>
          </a:p>
        </p:txBody>
      </p:sp>
      <p:sp>
        <p:nvSpPr>
          <p:cNvPr id="31776" name="Line 31"/>
          <p:cNvSpPr>
            <a:spLocks noChangeShapeType="1"/>
          </p:cNvSpPr>
          <p:nvPr/>
        </p:nvSpPr>
        <p:spPr bwMode="auto">
          <a:xfrm>
            <a:off x="2454275" y="1165225"/>
            <a:ext cx="0" cy="518636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ＭＳ Ｐゴシック" charset="0"/>
            </a:endParaRPr>
          </a:p>
        </p:txBody>
      </p:sp>
      <p:sp>
        <p:nvSpPr>
          <p:cNvPr id="31777" name="Line 41"/>
          <p:cNvSpPr>
            <a:spLocks noChangeShapeType="1"/>
          </p:cNvSpPr>
          <p:nvPr/>
        </p:nvSpPr>
        <p:spPr bwMode="auto">
          <a:xfrm>
            <a:off x="447675" y="5599113"/>
            <a:ext cx="802481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2476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3774" grpId="0"/>
      <p:bldP spid="713772" grpId="0"/>
      <p:bldP spid="713770" grpId="0"/>
      <p:bldP spid="713768" grpId="0"/>
      <p:bldP spid="713764" grpId="0"/>
      <p:bldP spid="713762" grpId="0"/>
      <p:bldP spid="713746" grpId="0"/>
      <p:bldP spid="713745" grpId="0"/>
      <p:bldP spid="713744" grpId="0"/>
      <p:bldP spid="713743" grpId="0"/>
      <p:bldP spid="713742" grpId="0"/>
      <p:bldP spid="713741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Helvetica" charset="0"/>
              </a:rPr>
              <a:t>Parallel Systems</a:t>
            </a:r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en-US" dirty="0">
                <a:latin typeface="Helvetica" charset="0"/>
              </a:rPr>
              <a:t>A </a:t>
            </a:r>
            <a:r>
              <a:rPr lang="en-US" b="1" dirty="0">
                <a:solidFill>
                  <a:srgbClr val="000099"/>
                </a:solidFill>
                <a:latin typeface="Helvetica" charset="0"/>
              </a:rPr>
              <a:t>coarse-grain</a:t>
            </a:r>
            <a:r>
              <a:rPr lang="en-US" dirty="0">
                <a:solidFill>
                  <a:srgbClr val="000099"/>
                </a:solidFill>
                <a:latin typeface="Helvetica" charset="0"/>
              </a:rPr>
              <a:t> </a:t>
            </a:r>
            <a:r>
              <a:rPr lang="en-US" b="1" dirty="0">
                <a:solidFill>
                  <a:srgbClr val="000099"/>
                </a:solidFill>
                <a:latin typeface="Helvetica" charset="0"/>
              </a:rPr>
              <a:t>parallel</a:t>
            </a:r>
            <a:r>
              <a:rPr lang="en-US" dirty="0">
                <a:latin typeface="Helvetica" charset="0"/>
              </a:rPr>
              <a:t> machine </a:t>
            </a:r>
            <a:r>
              <a:rPr lang="en-US" dirty="0">
                <a:latin typeface="Helvetica" charset="0"/>
                <a:sym typeface="Wingdings" pitchFamily="2" charset="2"/>
              </a:rPr>
              <a:t></a:t>
            </a:r>
            <a:r>
              <a:rPr lang="en-US" dirty="0">
                <a:latin typeface="Helvetica" charset="0"/>
              </a:rPr>
              <a:t> a small number of powerful processors</a:t>
            </a:r>
          </a:p>
          <a:p>
            <a:r>
              <a:rPr lang="en-US" dirty="0">
                <a:latin typeface="Helvetica" charset="0"/>
              </a:rPr>
              <a:t>A </a:t>
            </a:r>
            <a:r>
              <a:rPr lang="en-US" b="1" dirty="0">
                <a:solidFill>
                  <a:srgbClr val="000099"/>
                </a:solidFill>
                <a:latin typeface="Helvetica" charset="0"/>
              </a:rPr>
              <a:t>massively parallel</a:t>
            </a:r>
            <a:r>
              <a:rPr lang="en-US" dirty="0">
                <a:latin typeface="Helvetica" charset="0"/>
              </a:rPr>
              <a:t> or </a:t>
            </a:r>
            <a:r>
              <a:rPr lang="en-US" b="1" dirty="0">
                <a:solidFill>
                  <a:srgbClr val="000099"/>
                </a:solidFill>
                <a:latin typeface="Helvetica" charset="0"/>
              </a:rPr>
              <a:t>fine grain parallel</a:t>
            </a:r>
            <a:r>
              <a:rPr lang="en-US" i="1" dirty="0">
                <a:latin typeface="Helvetica" charset="0"/>
              </a:rPr>
              <a:t> </a:t>
            </a:r>
            <a:r>
              <a:rPr lang="en-US" dirty="0">
                <a:latin typeface="Helvetica" charset="0"/>
              </a:rPr>
              <a:t>machine </a:t>
            </a:r>
            <a:r>
              <a:rPr lang="en-US" dirty="0">
                <a:latin typeface="Helvetica" charset="0"/>
                <a:sym typeface="Wingdings" pitchFamily="2" charset="2"/>
              </a:rPr>
              <a:t></a:t>
            </a:r>
            <a:r>
              <a:rPr lang="en-US" dirty="0">
                <a:latin typeface="Helvetica" charset="0"/>
              </a:rPr>
              <a:t> thousands of smaller processors.</a:t>
            </a:r>
          </a:p>
          <a:p>
            <a:r>
              <a:rPr lang="en-US" dirty="0">
                <a:latin typeface="Helvetica" charset="0"/>
              </a:rPr>
              <a:t>We see a variety of mixes of these today, especially with the rise of multi-core machines</a:t>
            </a:r>
          </a:p>
          <a:p>
            <a:endParaRPr lang="en-US" dirty="0">
              <a:latin typeface="Helvetica" charset="0"/>
            </a:endParaRPr>
          </a:p>
          <a:p>
            <a:endParaRPr lang="en-US" dirty="0">
              <a:latin typeface="Helvetica" charset="0"/>
            </a:endParaRPr>
          </a:p>
          <a:p>
            <a:r>
              <a:rPr lang="en-US" dirty="0">
                <a:latin typeface="Helvetica" charset="0"/>
              </a:rPr>
              <a:t>Two main performance measures:</a:t>
            </a:r>
          </a:p>
          <a:p>
            <a:pPr lvl="1"/>
            <a:r>
              <a:rPr lang="en-US" b="1" dirty="0">
                <a:solidFill>
                  <a:srgbClr val="000099"/>
                </a:solidFill>
                <a:latin typeface="Helvetica" charset="0"/>
                <a:ea typeface="ＭＳ Ｐゴシック" charset="0"/>
              </a:rPr>
              <a:t>throughput</a:t>
            </a:r>
            <a:r>
              <a:rPr lang="en-US" dirty="0">
                <a:latin typeface="Helvetica" charset="0"/>
                <a:ea typeface="ＭＳ Ｐゴシック" charset="0"/>
              </a:rPr>
              <a:t> --- the number of tasks that can be completed in a given time interval</a:t>
            </a:r>
          </a:p>
          <a:p>
            <a:pPr lvl="1"/>
            <a:r>
              <a:rPr lang="en-US" b="1" dirty="0">
                <a:solidFill>
                  <a:srgbClr val="000099"/>
                </a:solidFill>
                <a:latin typeface="Helvetica" charset="0"/>
                <a:ea typeface="ＭＳ Ｐゴシック" charset="0"/>
              </a:rPr>
              <a:t>response time</a:t>
            </a:r>
            <a:r>
              <a:rPr lang="en-US" dirty="0">
                <a:latin typeface="Helvetica" charset="0"/>
                <a:ea typeface="ＭＳ Ｐゴシック" charset="0"/>
              </a:rPr>
              <a:t> --- the amount of time it takes to complete a single task from the time it is submitted</a:t>
            </a:r>
          </a:p>
          <a:p>
            <a:endParaRPr lang="en-US" dirty="0">
              <a:latin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686478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Helvetica" charset="0"/>
              </a:rPr>
              <a:t>Speed-Up and Scale-Up</a:t>
            </a:r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88064" y="1195304"/>
            <a:ext cx="6469147" cy="4903788"/>
          </a:xfrm>
        </p:spPr>
        <p:txBody>
          <a:bodyPr/>
          <a:lstStyle/>
          <a:p>
            <a:r>
              <a:rPr lang="en-US" sz="1600" b="1" dirty="0">
                <a:solidFill>
                  <a:srgbClr val="000099"/>
                </a:solidFill>
                <a:latin typeface="Helvetica" charset="0"/>
              </a:rPr>
              <a:t>Speedup</a:t>
            </a:r>
            <a:r>
              <a:rPr lang="en-US" sz="1600" dirty="0">
                <a:latin typeface="Helvetica" charset="0"/>
              </a:rPr>
              <a:t>: a fixed-sized problem executing on a small system is given to a system which is </a:t>
            </a:r>
            <a:r>
              <a:rPr lang="en-US" sz="1600" i="1" dirty="0">
                <a:latin typeface="Helvetica" charset="0"/>
              </a:rPr>
              <a:t>N</a:t>
            </a:r>
            <a:r>
              <a:rPr lang="en-US" sz="1600" dirty="0">
                <a:latin typeface="Helvetica" charset="0"/>
              </a:rPr>
              <a:t>-times larger.</a:t>
            </a:r>
          </a:p>
          <a:p>
            <a:pPr lvl="1"/>
            <a:r>
              <a:rPr lang="en-US" sz="1400" dirty="0">
                <a:latin typeface="Helvetica" charset="0"/>
                <a:ea typeface="ＭＳ Ｐゴシック" charset="0"/>
              </a:rPr>
              <a:t>Measured by:</a:t>
            </a:r>
          </a:p>
          <a:p>
            <a:pPr lvl="1">
              <a:buFont typeface="Monotype Sorts" charset="0"/>
              <a:buNone/>
            </a:pPr>
            <a:r>
              <a:rPr lang="en-US" sz="1400" i="1" dirty="0">
                <a:latin typeface="Helvetica" charset="0"/>
                <a:ea typeface="ＭＳ Ｐゴシック" charset="0"/>
              </a:rPr>
              <a:t>     speedup = small system elapsed time</a:t>
            </a:r>
          </a:p>
          <a:p>
            <a:pPr lvl="1">
              <a:buFont typeface="Monotype Sorts" charset="0"/>
              <a:buNone/>
            </a:pPr>
            <a:r>
              <a:rPr lang="en-US" sz="1400" i="1" dirty="0">
                <a:latin typeface="Helvetica" charset="0"/>
                <a:ea typeface="ＭＳ Ｐゴシック" charset="0"/>
              </a:rPr>
              <a:t>                       large system elapsed time</a:t>
            </a:r>
          </a:p>
          <a:p>
            <a:pPr lvl="1"/>
            <a:r>
              <a:rPr lang="en-US" sz="1400" dirty="0">
                <a:latin typeface="Helvetica" charset="0"/>
                <a:ea typeface="ＭＳ Ｐゴシック" charset="0"/>
              </a:rPr>
              <a:t>Speedup is </a:t>
            </a:r>
            <a:r>
              <a:rPr lang="en-US" sz="1400" b="1" dirty="0">
                <a:latin typeface="Helvetica" charset="0"/>
                <a:ea typeface="ＭＳ Ｐゴシック" charset="0"/>
              </a:rPr>
              <a:t>linear</a:t>
            </a:r>
            <a:r>
              <a:rPr lang="en-US" sz="1400" dirty="0">
                <a:latin typeface="Helvetica" charset="0"/>
                <a:ea typeface="ＭＳ Ｐゴシック" charset="0"/>
              </a:rPr>
              <a:t> if equation equals N.</a:t>
            </a:r>
          </a:p>
          <a:p>
            <a:endParaRPr lang="en-US" sz="1600" b="1" dirty="0">
              <a:solidFill>
                <a:srgbClr val="000099"/>
              </a:solidFill>
              <a:latin typeface="Helvetica" charset="0"/>
            </a:endParaRPr>
          </a:p>
          <a:p>
            <a:endParaRPr lang="en-US" sz="1600" b="1" dirty="0">
              <a:solidFill>
                <a:srgbClr val="000099"/>
              </a:solidFill>
              <a:latin typeface="Helvetica" charset="0"/>
            </a:endParaRPr>
          </a:p>
          <a:p>
            <a:r>
              <a:rPr lang="en-US" sz="1600" b="1" dirty="0">
                <a:solidFill>
                  <a:srgbClr val="000099"/>
                </a:solidFill>
                <a:latin typeface="Helvetica" charset="0"/>
              </a:rPr>
              <a:t>Scaleup</a:t>
            </a:r>
            <a:r>
              <a:rPr lang="en-US" sz="1600" dirty="0">
                <a:latin typeface="Helvetica" charset="0"/>
              </a:rPr>
              <a:t>: increase the size of both the problem and the system</a:t>
            </a:r>
          </a:p>
          <a:p>
            <a:pPr lvl="1"/>
            <a:r>
              <a:rPr lang="en-US" sz="1400" i="1" dirty="0">
                <a:latin typeface="Helvetica" charset="0"/>
                <a:ea typeface="ＭＳ Ｐゴシック" charset="0"/>
              </a:rPr>
              <a:t>N</a:t>
            </a:r>
            <a:r>
              <a:rPr lang="en-US" sz="1400" dirty="0">
                <a:latin typeface="Helvetica" charset="0"/>
                <a:ea typeface="ＭＳ Ｐゴシック" charset="0"/>
              </a:rPr>
              <a:t>-times larger system used to perform </a:t>
            </a:r>
            <a:r>
              <a:rPr lang="en-US" sz="1400" i="1" dirty="0">
                <a:latin typeface="Helvetica" charset="0"/>
                <a:ea typeface="ＭＳ Ｐゴシック" charset="0"/>
              </a:rPr>
              <a:t>N</a:t>
            </a:r>
            <a:r>
              <a:rPr lang="en-US" sz="1400" dirty="0">
                <a:latin typeface="Helvetica" charset="0"/>
                <a:ea typeface="ＭＳ Ｐゴシック" charset="0"/>
              </a:rPr>
              <a:t>-times larger job</a:t>
            </a:r>
          </a:p>
          <a:p>
            <a:pPr lvl="1"/>
            <a:r>
              <a:rPr lang="en-US" sz="1400" dirty="0">
                <a:latin typeface="Helvetica" charset="0"/>
                <a:ea typeface="ＭＳ Ｐゴシック" charset="0"/>
              </a:rPr>
              <a:t>Measured by:</a:t>
            </a:r>
          </a:p>
          <a:p>
            <a:pPr lvl="1">
              <a:buFont typeface="Monotype Sorts" charset="0"/>
              <a:buNone/>
            </a:pPr>
            <a:r>
              <a:rPr lang="en-US" sz="1400" i="1" dirty="0">
                <a:latin typeface="Helvetica" charset="0"/>
                <a:ea typeface="ＭＳ Ｐゴシック" charset="0"/>
              </a:rPr>
              <a:t>     scaleup = small system small problem elapsed time</a:t>
            </a:r>
          </a:p>
          <a:p>
            <a:pPr lvl="1">
              <a:buFont typeface="Monotype Sorts" charset="0"/>
              <a:buNone/>
            </a:pPr>
            <a:r>
              <a:rPr lang="en-US" sz="1400" i="1" dirty="0">
                <a:latin typeface="Helvetica" charset="0"/>
                <a:ea typeface="ＭＳ Ｐゴシック" charset="0"/>
              </a:rPr>
              <a:t>                         big system big problem elapsed time </a:t>
            </a:r>
          </a:p>
          <a:p>
            <a:pPr lvl="1"/>
            <a:r>
              <a:rPr lang="en-US" sz="1400" dirty="0">
                <a:latin typeface="Helvetica" charset="0"/>
                <a:ea typeface="ＭＳ Ｐゴシック" charset="0"/>
              </a:rPr>
              <a:t>Scale up is </a:t>
            </a:r>
            <a:r>
              <a:rPr lang="en-US" sz="1400" b="1" dirty="0">
                <a:latin typeface="Helvetica" charset="0"/>
                <a:ea typeface="ＭＳ Ｐゴシック" charset="0"/>
              </a:rPr>
              <a:t>linear</a:t>
            </a:r>
            <a:r>
              <a:rPr lang="en-US" sz="1400" dirty="0">
                <a:latin typeface="Helvetica" charset="0"/>
                <a:ea typeface="ＭＳ Ｐゴシック" charset="0"/>
              </a:rPr>
              <a:t> if equation equals 1.</a:t>
            </a:r>
          </a:p>
        </p:txBody>
      </p:sp>
      <p:sp>
        <p:nvSpPr>
          <p:cNvPr id="50180" name="Line 4"/>
          <p:cNvSpPr>
            <a:spLocks noChangeShapeType="1"/>
          </p:cNvSpPr>
          <p:nvPr/>
        </p:nvSpPr>
        <p:spPr bwMode="auto">
          <a:xfrm>
            <a:off x="1733465" y="2349751"/>
            <a:ext cx="211664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ＭＳ Ｐゴシック" charset="0"/>
            </a:endParaRPr>
          </a:p>
        </p:txBody>
      </p:sp>
      <p:sp>
        <p:nvSpPr>
          <p:cNvPr id="50181" name="Line 5"/>
          <p:cNvSpPr>
            <a:spLocks noChangeShapeType="1"/>
          </p:cNvSpPr>
          <p:nvPr/>
        </p:nvSpPr>
        <p:spPr bwMode="auto">
          <a:xfrm>
            <a:off x="1733465" y="4779044"/>
            <a:ext cx="3223546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ＭＳ Ｐゴシック" charset="0"/>
            </a:endParaRPr>
          </a:p>
        </p:txBody>
      </p:sp>
      <p:pic>
        <p:nvPicPr>
          <p:cNvPr id="6" name="Picture 9">
            <a:extLst>
              <a:ext uri="{FF2B5EF4-FFF2-40B4-BE49-F238E27FC236}">
                <a16:creationId xmlns:a16="http://schemas.microsoft.com/office/drawing/2014/main" id="{6A5670FA-52F5-5644-876A-1E1ACC9367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7211" y="1464981"/>
            <a:ext cx="2385207" cy="16331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9">
            <a:extLst>
              <a:ext uri="{FF2B5EF4-FFF2-40B4-BE49-F238E27FC236}">
                <a16:creationId xmlns:a16="http://schemas.microsoft.com/office/drawing/2014/main" id="{97A58108-2801-DE47-AD84-4AF6D2F8AD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7326" y="4657214"/>
            <a:ext cx="2438224" cy="14716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28221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179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ED9709-6504-4DC1-97DC-128E2F051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NoSQL + Big Data Systems: 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DE4EC8-FCF8-4F26-9684-E89BFAB456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8350" y="1102497"/>
            <a:ext cx="7601209" cy="3888603"/>
          </a:xfrm>
        </p:spPr>
        <p:txBody>
          <a:bodyPr/>
          <a:lstStyle/>
          <a:p>
            <a:r>
              <a:rPr lang="en-IN" dirty="0"/>
              <a:t>Very large volumes of data being collected</a:t>
            </a:r>
          </a:p>
          <a:p>
            <a:pPr lvl="1"/>
            <a:r>
              <a:rPr lang="en-IN" sz="1800" dirty="0"/>
              <a:t>Driven by growth of web, social media, and more recently internet-of-things</a:t>
            </a:r>
          </a:p>
          <a:p>
            <a:pPr lvl="1"/>
            <a:r>
              <a:rPr lang="en-IN" sz="1800" dirty="0"/>
              <a:t>Web logs were an early source of data</a:t>
            </a:r>
          </a:p>
          <a:p>
            <a:pPr lvl="2"/>
            <a:r>
              <a:rPr lang="en-IN" sz="1800" dirty="0"/>
              <a:t>Analytics on web logs has great value for advertisements, web site structuring, what posts to show to a user, etc</a:t>
            </a:r>
            <a:endParaRPr lang="en-IN" sz="2200" dirty="0"/>
          </a:p>
          <a:p>
            <a:endParaRPr lang="en-IN" dirty="0"/>
          </a:p>
          <a:p>
            <a:r>
              <a:rPr lang="en-IN" dirty="0"/>
              <a:t>Big Data:  differentiated from data handled by earlier generation databases</a:t>
            </a:r>
          </a:p>
          <a:p>
            <a:pPr lvl="1"/>
            <a:r>
              <a:rPr lang="en-IN" sz="1800" b="1" dirty="0">
                <a:solidFill>
                  <a:srgbClr val="002060"/>
                </a:solidFill>
              </a:rPr>
              <a:t>Volume</a:t>
            </a:r>
            <a:r>
              <a:rPr lang="en-IN" sz="1800" dirty="0"/>
              <a:t>: much larger amounts of data stored</a:t>
            </a:r>
          </a:p>
          <a:p>
            <a:pPr lvl="1"/>
            <a:r>
              <a:rPr lang="en-IN" sz="1800" b="1" dirty="0">
                <a:solidFill>
                  <a:srgbClr val="002060"/>
                </a:solidFill>
              </a:rPr>
              <a:t>Velocity</a:t>
            </a:r>
            <a:r>
              <a:rPr lang="en-IN" sz="1800" dirty="0"/>
              <a:t>: much higher rates of insertions</a:t>
            </a:r>
          </a:p>
          <a:p>
            <a:pPr lvl="1"/>
            <a:r>
              <a:rPr lang="en-IN" sz="1800" b="1" dirty="0">
                <a:solidFill>
                  <a:srgbClr val="002060"/>
                </a:solidFill>
              </a:rPr>
              <a:t>Variety</a:t>
            </a:r>
            <a:r>
              <a:rPr lang="en-IN" sz="1800" dirty="0"/>
              <a:t>: many types of data, beyond relational data</a:t>
            </a:r>
          </a:p>
        </p:txBody>
      </p:sp>
    </p:spTree>
    <p:extLst>
      <p:ext uri="{BB962C8B-B14F-4D97-AF65-F5344CB8AC3E}">
        <p14:creationId xmlns:p14="http://schemas.microsoft.com/office/powerpoint/2010/main" val="1339678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Helvetica" charset="0"/>
              </a:rPr>
              <a:t>Factors Limiting Speedup and Scaleup</a:t>
            </a:r>
          </a:p>
        </p:txBody>
      </p:sp>
      <p:sp>
        <p:nvSpPr>
          <p:cNvPr id="58371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en-US" b="1" dirty="0">
                <a:solidFill>
                  <a:srgbClr val="000099"/>
                </a:solidFill>
                <a:latin typeface="Helvetica" charset="0"/>
              </a:rPr>
              <a:t>Sequential computation: </a:t>
            </a:r>
            <a:r>
              <a:rPr lang="en-US" dirty="0">
                <a:latin typeface="Helvetica" charset="0"/>
              </a:rPr>
              <a:t>Some parts may not be </a:t>
            </a:r>
            <a:r>
              <a:rPr lang="en-US" dirty="0" err="1">
                <a:latin typeface="Helvetica" charset="0"/>
              </a:rPr>
              <a:t>parallalelizable</a:t>
            </a:r>
            <a:endParaRPr lang="en-US" dirty="0">
              <a:latin typeface="Helvetica" charset="0"/>
            </a:endParaRPr>
          </a:p>
          <a:p>
            <a:pPr lvl="1"/>
            <a:r>
              <a:rPr lang="en-US" b="1" dirty="0">
                <a:latin typeface="Helvetica" charset="0"/>
              </a:rPr>
              <a:t>Amdahl’s Law</a:t>
            </a:r>
            <a:r>
              <a:rPr lang="en-US" dirty="0">
                <a:latin typeface="Helvetica" charset="0"/>
              </a:rPr>
              <a:t>: If “p” is the fraction of the task that can be parallelized, then the best speedup you can get is:</a:t>
            </a:r>
          </a:p>
          <a:p>
            <a:pPr lvl="1"/>
            <a:r>
              <a:rPr lang="en-US" dirty="0">
                <a:latin typeface="Helvetica" charset="0"/>
              </a:rPr>
              <a:t>If ”p” is 0.9, the best speedup is 10  </a:t>
            </a:r>
          </a:p>
          <a:p>
            <a:endParaRPr lang="en-US" b="1" dirty="0">
              <a:solidFill>
                <a:srgbClr val="000099"/>
              </a:solidFill>
              <a:latin typeface="Helvetica" charset="0"/>
            </a:endParaRPr>
          </a:p>
          <a:p>
            <a:r>
              <a:rPr lang="en-US" b="1" dirty="0">
                <a:solidFill>
                  <a:srgbClr val="000099"/>
                </a:solidFill>
                <a:latin typeface="Helvetica" charset="0"/>
              </a:rPr>
              <a:t>Startup costs</a:t>
            </a:r>
            <a:r>
              <a:rPr lang="en-US" dirty="0">
                <a:latin typeface="Helvetica" charset="0"/>
              </a:rPr>
              <a:t>: Cost of starting up multiple processes may dominate computation time, if the degree of parallelism is high.</a:t>
            </a:r>
          </a:p>
          <a:p>
            <a:endParaRPr lang="en-US" b="1" dirty="0">
              <a:solidFill>
                <a:srgbClr val="000099"/>
              </a:solidFill>
              <a:latin typeface="Helvetica" charset="0"/>
            </a:endParaRPr>
          </a:p>
          <a:p>
            <a:r>
              <a:rPr lang="en-US" b="1" dirty="0">
                <a:solidFill>
                  <a:srgbClr val="000099"/>
                </a:solidFill>
                <a:latin typeface="Helvetica" charset="0"/>
              </a:rPr>
              <a:t>Interference</a:t>
            </a:r>
            <a:r>
              <a:rPr lang="en-US" dirty="0">
                <a:latin typeface="Helvetica" charset="0"/>
              </a:rPr>
              <a:t>:  Processes accessing shared resources (e.g., system bus, disks, or locks) compete with each other, thus spending time waiting on other processes, rather than performing useful work.</a:t>
            </a:r>
          </a:p>
          <a:p>
            <a:endParaRPr lang="en-US" b="1" dirty="0">
              <a:solidFill>
                <a:srgbClr val="000099"/>
              </a:solidFill>
              <a:latin typeface="Helvetica" charset="0"/>
            </a:endParaRPr>
          </a:p>
          <a:p>
            <a:r>
              <a:rPr lang="en-US" b="1" dirty="0">
                <a:solidFill>
                  <a:srgbClr val="000099"/>
                </a:solidFill>
                <a:latin typeface="Helvetica" charset="0"/>
              </a:rPr>
              <a:t>Skew</a:t>
            </a:r>
            <a:r>
              <a:rPr lang="en-US" dirty="0">
                <a:latin typeface="Helvetica" charset="0"/>
              </a:rPr>
              <a:t>: Increasing the degree of parallelism increases the variance in service times of </a:t>
            </a:r>
            <a:r>
              <a:rPr lang="en-US" dirty="0" err="1">
                <a:latin typeface="Helvetica" charset="0"/>
              </a:rPr>
              <a:t>parallely</a:t>
            </a:r>
            <a:r>
              <a:rPr lang="en-US" dirty="0">
                <a:latin typeface="Helvetica" charset="0"/>
              </a:rPr>
              <a:t> executing tasks.  Overall execution time determined by </a:t>
            </a:r>
            <a:r>
              <a:rPr lang="en-US" b="1" dirty="0">
                <a:latin typeface="Helvetica" charset="0"/>
              </a:rPr>
              <a:t>slowest</a:t>
            </a:r>
            <a:r>
              <a:rPr lang="en-US" dirty="0">
                <a:latin typeface="Helvetica" charset="0"/>
              </a:rPr>
              <a:t> of </a:t>
            </a:r>
            <a:r>
              <a:rPr lang="en-US" dirty="0" err="1">
                <a:latin typeface="Helvetica" charset="0"/>
              </a:rPr>
              <a:t>parallely</a:t>
            </a:r>
            <a:r>
              <a:rPr lang="en-US" dirty="0">
                <a:latin typeface="Helvetica" charset="0"/>
              </a:rPr>
              <a:t> executing tasks.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0A46027-7EC2-A049-8C60-5800BB8CAB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4104" y="1755273"/>
            <a:ext cx="1336114" cy="639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902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371" grpId="0" uiExpand="1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7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" charset="0"/>
                <a:ea typeface="ＭＳ Ｐゴシック" charset="0"/>
                <a:cs typeface="ＭＳ Ｐゴシック" charset="0"/>
              </a:rPr>
              <a:t>What about “Distributed” Systems?</a:t>
            </a:r>
          </a:p>
        </p:txBody>
      </p:sp>
      <p:sp>
        <p:nvSpPr>
          <p:cNvPr id="7147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71500" y="1114425"/>
            <a:ext cx="8572500" cy="5489575"/>
          </a:xfrm>
        </p:spPr>
        <p:txBody>
          <a:bodyPr/>
          <a:lstStyle/>
          <a:p>
            <a:r>
              <a:rPr lang="en-US" sz="1800" dirty="0">
                <a:latin typeface="Helvetica" charset="0"/>
                <a:ea typeface="ＭＳ Ｐゴシック" charset="0"/>
                <a:cs typeface="ＭＳ Ｐゴシック" charset="0"/>
              </a:rPr>
              <a:t>Over a wide area network</a:t>
            </a:r>
          </a:p>
          <a:p>
            <a:r>
              <a:rPr lang="en-US" sz="1800" dirty="0">
                <a:latin typeface="Helvetica" charset="0"/>
                <a:ea typeface="ＭＳ Ｐゴシック" charset="0"/>
                <a:cs typeface="ＭＳ Ｐゴシック" charset="0"/>
              </a:rPr>
              <a:t>Typically not done for </a:t>
            </a:r>
            <a:r>
              <a:rPr lang="en-US" sz="1800" i="1" dirty="0">
                <a:latin typeface="Helvetica" charset="0"/>
                <a:ea typeface="ＭＳ Ｐゴシック" charset="0"/>
                <a:cs typeface="ＭＳ Ｐゴシック" charset="0"/>
              </a:rPr>
              <a:t>performance reasons</a:t>
            </a:r>
          </a:p>
          <a:p>
            <a:pPr lvl="1"/>
            <a:r>
              <a:rPr lang="en-US" sz="1600" dirty="0">
                <a:latin typeface="Helvetica" charset="0"/>
                <a:ea typeface="ＭＳ Ｐゴシック" charset="0"/>
              </a:rPr>
              <a:t>For that, use a parallel system</a:t>
            </a:r>
          </a:p>
          <a:p>
            <a:r>
              <a:rPr lang="en-US" sz="1800" dirty="0">
                <a:latin typeface="Helvetica" charset="0"/>
                <a:ea typeface="ＭＳ Ｐゴシック" charset="0"/>
                <a:cs typeface="ＭＳ Ｐゴシック" charset="0"/>
              </a:rPr>
              <a:t>Done because of necessity</a:t>
            </a:r>
          </a:p>
          <a:p>
            <a:pPr lvl="1"/>
            <a:r>
              <a:rPr lang="en-US" sz="1600" dirty="0">
                <a:latin typeface="Helvetica" charset="0"/>
                <a:ea typeface="ＭＳ Ｐゴシック" charset="0"/>
              </a:rPr>
              <a:t>Imagine a large corporation with offices all over the world</a:t>
            </a:r>
          </a:p>
          <a:p>
            <a:pPr lvl="1"/>
            <a:r>
              <a:rPr lang="en-US" sz="1600" dirty="0">
                <a:latin typeface="Helvetica" charset="0"/>
                <a:ea typeface="ＭＳ Ｐゴシック" charset="0"/>
              </a:rPr>
              <a:t>Or users distributed across the globe</a:t>
            </a:r>
          </a:p>
          <a:p>
            <a:pPr lvl="1"/>
            <a:r>
              <a:rPr lang="en-US" sz="1600" dirty="0">
                <a:latin typeface="Helvetica" charset="0"/>
                <a:ea typeface="ＭＳ Ｐゴシック" charset="0"/>
              </a:rPr>
              <a:t>Also, for redundancy and for disaster recovery reasons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12C0404-DA09-1C4B-8443-7D8160E834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71733" y="3438137"/>
            <a:ext cx="5004058" cy="3229363"/>
          </a:xfrm>
          <a:prstGeom prst="rect">
            <a:avLst/>
          </a:prstGeom>
        </p:spPr>
      </p:pic>
      <p:pic>
        <p:nvPicPr>
          <p:cNvPr id="5" name="Picture 2" descr="Distributed Databases: Tech Disruption That is Going to Give Media ...">
            <a:extLst>
              <a:ext uri="{FF2B5EF4-FFF2-40B4-BE49-F238E27FC236}">
                <a16:creationId xmlns:a16="http://schemas.microsoft.com/office/drawing/2014/main" id="{D06B52A0-65AC-3D49-B5A8-D2EC54CD85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5216" y="3608324"/>
            <a:ext cx="4108784" cy="2888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2266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7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7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7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7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4755" grpId="0" uiExpand="1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" charset="0"/>
              </a:rPr>
              <a:t>Parallel or Distributed Systems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814388" y="1093788"/>
            <a:ext cx="7661275" cy="5395912"/>
          </a:xfrm>
        </p:spPr>
        <p:txBody>
          <a:bodyPr/>
          <a:lstStyle/>
          <a:p>
            <a:r>
              <a:rPr lang="en-US" sz="2000" dirty="0">
                <a:latin typeface="Helvetica" charset="0"/>
                <a:ea typeface="ＭＳ Ｐゴシック" charset="0"/>
              </a:rPr>
              <a:t>Key Questions from Data Management Perspective:</a:t>
            </a:r>
          </a:p>
          <a:p>
            <a:pPr lvl="1"/>
            <a:r>
              <a:rPr lang="en-US" sz="2000" dirty="0">
                <a:latin typeface="Helvetica" charset="0"/>
                <a:ea typeface="ＭＳ Ｐゴシック" charset="0"/>
              </a:rPr>
              <a:t>How to partition (or “shard”) data across a collection of storage devices/machines</a:t>
            </a:r>
          </a:p>
          <a:p>
            <a:pPr lvl="1"/>
            <a:r>
              <a:rPr lang="en-US" sz="2000" dirty="0">
                <a:latin typeface="Helvetica" charset="0"/>
                <a:ea typeface="ＭＳ Ｐゴシック" charset="0"/>
              </a:rPr>
              <a:t>How to execute an “operation” across a group of computers</a:t>
            </a:r>
          </a:p>
          <a:p>
            <a:pPr lvl="2"/>
            <a:r>
              <a:rPr lang="en-US" sz="2000" dirty="0">
                <a:latin typeface="Helvetica" charset="0"/>
                <a:ea typeface="ＭＳ Ｐゴシック" charset="0"/>
              </a:rPr>
              <a:t>In different configurations (shared-memory vs shared-disk vs shared-nothing vs NUMA)</a:t>
            </a:r>
          </a:p>
          <a:p>
            <a:pPr lvl="2"/>
            <a:r>
              <a:rPr lang="en-US" sz="2000" dirty="0">
                <a:latin typeface="Helvetica" charset="0"/>
                <a:ea typeface="ＭＳ Ｐゴシック" charset="0"/>
              </a:rPr>
              <a:t>Trade-offs and bottlenecks can be vastly different</a:t>
            </a:r>
          </a:p>
          <a:p>
            <a:pPr lvl="1"/>
            <a:r>
              <a:rPr lang="en-US" sz="2000" dirty="0">
                <a:latin typeface="Helvetica" charset="0"/>
                <a:ea typeface="ＭＳ Ｐゴシック" charset="0"/>
              </a:rPr>
              <a:t>How to execute an “update” across a group of computers</a:t>
            </a:r>
          </a:p>
          <a:p>
            <a:pPr lvl="2"/>
            <a:r>
              <a:rPr lang="en-US" sz="2000" dirty="0">
                <a:latin typeface="Helvetica" charset="0"/>
                <a:ea typeface="ＭＳ Ｐゴシック" charset="0"/>
              </a:rPr>
              <a:t>Need to ensure consistency </a:t>
            </a:r>
          </a:p>
          <a:p>
            <a:pPr lvl="1"/>
            <a:r>
              <a:rPr lang="en-US" sz="2000" dirty="0">
                <a:latin typeface="Helvetica" charset="0"/>
                <a:ea typeface="ＭＳ Ｐゴシック" charset="0"/>
              </a:rPr>
              <a:t>How to deal with “failures”</a:t>
            </a:r>
          </a:p>
          <a:p>
            <a:pPr lvl="1"/>
            <a:endParaRPr lang="en-US" sz="2000" dirty="0">
              <a:latin typeface="Helvetica" charset="0"/>
              <a:ea typeface="ＭＳ Ｐゴシック" charset="0"/>
            </a:endParaRPr>
          </a:p>
          <a:p>
            <a:endParaRPr lang="en-US" sz="2000" dirty="0">
              <a:latin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7255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762000"/>
          </a:xfrm>
        </p:spPr>
        <p:txBody>
          <a:bodyPr/>
          <a:lstStyle/>
          <a:p>
            <a:r>
              <a:rPr lang="en-US" dirty="0">
                <a:latin typeface="Helvetica" charset="0"/>
              </a:rPr>
              <a:t>Data Partitioning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833096" y="1059249"/>
            <a:ext cx="7815262" cy="4710113"/>
          </a:xfrm>
        </p:spPr>
        <p:txBody>
          <a:bodyPr/>
          <a:lstStyle/>
          <a:p>
            <a:r>
              <a:rPr lang="en-US" sz="1600" dirty="0">
                <a:latin typeface="Helvetica" charset="0"/>
              </a:rPr>
              <a:t>Partition a relation or a dataset across machines</a:t>
            </a:r>
          </a:p>
          <a:p>
            <a:pPr lvl="1"/>
            <a:r>
              <a:rPr lang="en-US" sz="1600" dirty="0">
                <a:latin typeface="Helvetica" charset="0"/>
              </a:rPr>
              <a:t>Typically through “hashing”</a:t>
            </a:r>
          </a:p>
          <a:p>
            <a:r>
              <a:rPr lang="en-US" sz="1600" dirty="0">
                <a:latin typeface="Helvetica" charset="0"/>
              </a:rPr>
              <a:t>Advantages:</a:t>
            </a:r>
          </a:p>
          <a:p>
            <a:pPr lvl="1"/>
            <a:r>
              <a:rPr lang="en-US" sz="1600" b="1" dirty="0">
                <a:latin typeface="Helvetica" charset="0"/>
                <a:ea typeface="ＭＳ Ｐゴシック" charset="0"/>
              </a:rPr>
              <a:t>In-memory computation</a:t>
            </a:r>
            <a:r>
              <a:rPr lang="en-US" sz="1600" dirty="0">
                <a:latin typeface="Helvetica" charset="0"/>
                <a:ea typeface="ＭＳ Ｐゴシック" charset="0"/>
              </a:rPr>
              <a:t>: data fits in memory across machines</a:t>
            </a:r>
          </a:p>
          <a:p>
            <a:pPr lvl="1"/>
            <a:r>
              <a:rPr lang="en-US" sz="1600" b="1" dirty="0">
                <a:latin typeface="Helvetica" charset="0"/>
                <a:ea typeface="ＭＳ Ｐゴシック" charset="0"/>
              </a:rPr>
              <a:t>Parallelism</a:t>
            </a:r>
            <a:r>
              <a:rPr lang="en-US" sz="1600" dirty="0">
                <a:latin typeface="Helvetica" charset="0"/>
                <a:ea typeface="ＭＳ Ｐゴシック" charset="0"/>
              </a:rPr>
              <a:t>: simple read/write queries can be distributed across machines</a:t>
            </a:r>
          </a:p>
          <a:p>
            <a:pPr>
              <a:lnSpc>
                <a:spcPct val="80000"/>
              </a:lnSpc>
            </a:pPr>
            <a:r>
              <a:rPr lang="en-US" sz="1600" dirty="0">
                <a:latin typeface="Helvetica" charset="0"/>
              </a:rPr>
              <a:t>Disadvantages:</a:t>
            </a:r>
          </a:p>
          <a:p>
            <a:pPr lvl="1">
              <a:lnSpc>
                <a:spcPct val="80000"/>
              </a:lnSpc>
            </a:pPr>
            <a:r>
              <a:rPr lang="en-US" sz="1600" b="1" dirty="0">
                <a:latin typeface="Helvetica" charset="0"/>
                <a:ea typeface="ＭＳ Ｐゴシック" charset="0"/>
              </a:rPr>
              <a:t>Complex queries: </a:t>
            </a:r>
            <a:r>
              <a:rPr lang="en-US" sz="1600" dirty="0">
                <a:latin typeface="Helvetica" charset="0"/>
                <a:ea typeface="ＭＳ Ｐゴシック" charset="0"/>
              </a:rPr>
              <a:t>require combining data across all partitions, especially “joins” are tricky</a:t>
            </a:r>
          </a:p>
          <a:p>
            <a:endParaRPr lang="en-US" sz="1600" dirty="0">
              <a:latin typeface="Helvetica" charset="0"/>
            </a:endParaRPr>
          </a:p>
        </p:txBody>
      </p:sp>
      <p:sp>
        <p:nvSpPr>
          <p:cNvPr id="4" name="Magnetic Disk 3">
            <a:extLst>
              <a:ext uri="{FF2B5EF4-FFF2-40B4-BE49-F238E27FC236}">
                <a16:creationId xmlns:a16="http://schemas.microsoft.com/office/drawing/2014/main" id="{5C92B71C-4C21-CD48-9608-5A0F6F98128D}"/>
              </a:ext>
            </a:extLst>
          </p:cNvPr>
          <p:cNvSpPr/>
          <p:nvPr/>
        </p:nvSpPr>
        <p:spPr bwMode="auto">
          <a:xfrm>
            <a:off x="3113313" y="5965176"/>
            <a:ext cx="707570" cy="625929"/>
          </a:xfrm>
          <a:prstGeom prst="flowChartMagneticDisk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R3, S3</a:t>
            </a:r>
          </a:p>
        </p:txBody>
      </p:sp>
      <p:sp>
        <p:nvSpPr>
          <p:cNvPr id="5" name="Magnetic Disk 4">
            <a:extLst>
              <a:ext uri="{FF2B5EF4-FFF2-40B4-BE49-F238E27FC236}">
                <a16:creationId xmlns:a16="http://schemas.microsoft.com/office/drawing/2014/main" id="{2A6B76FF-2881-3C43-8053-A11F8B930B6A}"/>
              </a:ext>
            </a:extLst>
          </p:cNvPr>
          <p:cNvSpPr/>
          <p:nvPr/>
        </p:nvSpPr>
        <p:spPr bwMode="auto">
          <a:xfrm>
            <a:off x="3113313" y="5004512"/>
            <a:ext cx="707570" cy="625929"/>
          </a:xfrm>
          <a:prstGeom prst="flowChartMagneticDisk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R2, S2</a:t>
            </a:r>
          </a:p>
        </p:txBody>
      </p:sp>
      <p:sp>
        <p:nvSpPr>
          <p:cNvPr id="6" name="Magnetic Disk 5">
            <a:extLst>
              <a:ext uri="{FF2B5EF4-FFF2-40B4-BE49-F238E27FC236}">
                <a16:creationId xmlns:a16="http://schemas.microsoft.com/office/drawing/2014/main" id="{3FD67D10-D7E5-A742-A1D9-846F44A2A2AC}"/>
              </a:ext>
            </a:extLst>
          </p:cNvPr>
          <p:cNvSpPr/>
          <p:nvPr/>
        </p:nvSpPr>
        <p:spPr bwMode="auto">
          <a:xfrm>
            <a:off x="3091543" y="4043848"/>
            <a:ext cx="707570" cy="625929"/>
          </a:xfrm>
          <a:prstGeom prst="flowChartMagneticDisk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R1, S1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DFB3E1-F70F-384D-AD00-E4F4A733D9B8}"/>
              </a:ext>
            </a:extLst>
          </p:cNvPr>
          <p:cNvSpPr txBox="1"/>
          <p:nvPr/>
        </p:nvSpPr>
        <p:spPr>
          <a:xfrm>
            <a:off x="100687" y="4515191"/>
            <a:ext cx="27976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Partitions of R (Not different relations)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FD7C250-E40F-794B-9796-9C6448DA6CBB}"/>
              </a:ext>
            </a:extLst>
          </p:cNvPr>
          <p:cNvCxnSpPr>
            <a:cxnSpLocks/>
          </p:cNvCxnSpPr>
          <p:nvPr/>
        </p:nvCxnSpPr>
        <p:spPr bwMode="auto">
          <a:xfrm flipV="1">
            <a:off x="2222044" y="4522969"/>
            <a:ext cx="1032785" cy="31538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AB8EEDA-78C3-F240-826A-5BA0406CFF03}"/>
              </a:ext>
            </a:extLst>
          </p:cNvPr>
          <p:cNvCxnSpPr>
            <a:cxnSpLocks/>
            <a:endCxn id="5" idx="2"/>
          </p:cNvCxnSpPr>
          <p:nvPr/>
        </p:nvCxnSpPr>
        <p:spPr bwMode="auto">
          <a:xfrm>
            <a:off x="2222044" y="4835933"/>
            <a:ext cx="891269" cy="48154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DBB66D16-2ED9-794E-9419-27C3C43A0E61}"/>
              </a:ext>
            </a:extLst>
          </p:cNvPr>
          <p:cNvSpPr/>
          <p:nvPr/>
        </p:nvSpPr>
        <p:spPr bwMode="auto">
          <a:xfrm>
            <a:off x="4033156" y="4043848"/>
            <a:ext cx="1415143" cy="625929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Machine 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B6DF3DB-F1D2-9B45-96D0-9E1899453D49}"/>
              </a:ext>
            </a:extLst>
          </p:cNvPr>
          <p:cNvSpPr/>
          <p:nvPr/>
        </p:nvSpPr>
        <p:spPr bwMode="auto">
          <a:xfrm>
            <a:off x="4038599" y="4958505"/>
            <a:ext cx="1415143" cy="625929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Machine 2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AED8482-8904-4841-BBE9-50A01B9BA53D}"/>
              </a:ext>
            </a:extLst>
          </p:cNvPr>
          <p:cNvSpPr/>
          <p:nvPr/>
        </p:nvSpPr>
        <p:spPr bwMode="auto">
          <a:xfrm>
            <a:off x="4049485" y="5954290"/>
            <a:ext cx="1415143" cy="625929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Machine 3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4D8A3C2-467D-354D-9A7D-9D650AF65F3E}"/>
              </a:ext>
            </a:extLst>
          </p:cNvPr>
          <p:cNvSpPr/>
          <p:nvPr/>
        </p:nvSpPr>
        <p:spPr>
          <a:xfrm>
            <a:off x="6690627" y="4246814"/>
            <a:ext cx="2446571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Machine 1 can directly read R1, S1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ＭＳ Ｐゴシック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If it wants R2, Machine 2 must read it and send it to Machine 1</a:t>
            </a:r>
          </a:p>
        </p:txBody>
      </p:sp>
    </p:spTree>
    <p:extLst>
      <p:ext uri="{BB962C8B-B14F-4D97-AF65-F5344CB8AC3E}">
        <p14:creationId xmlns:p14="http://schemas.microsoft.com/office/powerpoint/2010/main" val="609349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03" grpId="0" uiExpand="1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762000"/>
          </a:xfrm>
        </p:spPr>
        <p:txBody>
          <a:bodyPr/>
          <a:lstStyle/>
          <a:p>
            <a:r>
              <a:rPr lang="en-US">
                <a:latin typeface="Helvetica" charset="0"/>
              </a:rPr>
              <a:t>Data Replication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778320" y="1019497"/>
            <a:ext cx="7815262" cy="4710113"/>
          </a:xfrm>
        </p:spPr>
        <p:txBody>
          <a:bodyPr/>
          <a:lstStyle/>
          <a:p>
            <a:r>
              <a:rPr lang="en-US" sz="1600" dirty="0">
                <a:latin typeface="Helvetica" charset="0"/>
              </a:rPr>
              <a:t>A data item (file, relation, relation fragment, object, tuple) is </a:t>
            </a:r>
            <a:r>
              <a:rPr lang="en-US" sz="1600" b="1" dirty="0">
                <a:solidFill>
                  <a:srgbClr val="000099"/>
                </a:solidFill>
                <a:latin typeface="Helvetica" charset="0"/>
              </a:rPr>
              <a:t>replicated</a:t>
            </a:r>
            <a:r>
              <a:rPr lang="en-US" sz="1600" dirty="0">
                <a:latin typeface="Helvetica" charset="0"/>
              </a:rPr>
              <a:t> if it is stored redundantly in two or more sites</a:t>
            </a:r>
            <a:endParaRPr lang="en-US" sz="1000" dirty="0">
              <a:latin typeface="Helvetica" charset="0"/>
            </a:endParaRPr>
          </a:p>
          <a:p>
            <a:r>
              <a:rPr lang="en-US" sz="1600" dirty="0">
                <a:latin typeface="Helvetica" charset="0"/>
              </a:rPr>
              <a:t>Advantages:</a:t>
            </a:r>
          </a:p>
          <a:p>
            <a:pPr lvl="1"/>
            <a:r>
              <a:rPr lang="en-US" sz="1600" b="1" dirty="0">
                <a:latin typeface="Helvetica" charset="0"/>
                <a:ea typeface="ＭＳ Ｐゴシック" charset="0"/>
              </a:rPr>
              <a:t>Availability</a:t>
            </a:r>
            <a:r>
              <a:rPr lang="en-US" sz="1600" dirty="0">
                <a:latin typeface="Helvetica" charset="0"/>
                <a:ea typeface="ＭＳ Ｐゴシック" charset="0"/>
              </a:rPr>
              <a:t>: failures can be handled through replicas</a:t>
            </a:r>
          </a:p>
          <a:p>
            <a:pPr lvl="1"/>
            <a:r>
              <a:rPr lang="en-US" sz="1600" b="1" dirty="0">
                <a:latin typeface="Helvetica" charset="0"/>
                <a:ea typeface="ＭＳ Ｐゴシック" charset="0"/>
              </a:rPr>
              <a:t>Parallelism</a:t>
            </a:r>
            <a:r>
              <a:rPr lang="en-US" sz="1600" dirty="0">
                <a:latin typeface="Helvetica" charset="0"/>
                <a:ea typeface="ＭＳ Ｐゴシック" charset="0"/>
              </a:rPr>
              <a:t>: queries can be run on any replica</a:t>
            </a:r>
          </a:p>
          <a:p>
            <a:pPr lvl="1"/>
            <a:r>
              <a:rPr lang="en-US" sz="1600" b="1" dirty="0">
                <a:latin typeface="Helvetica" charset="0"/>
                <a:ea typeface="ＭＳ Ｐゴシック" charset="0"/>
              </a:rPr>
              <a:t>Reduced data transfer</a:t>
            </a:r>
            <a:r>
              <a:rPr lang="en-US" sz="1600" dirty="0">
                <a:latin typeface="Helvetica" charset="0"/>
                <a:ea typeface="ＭＳ Ｐゴシック" charset="0"/>
              </a:rPr>
              <a:t>: queries can go to the “closest” replica</a:t>
            </a:r>
          </a:p>
          <a:p>
            <a:pPr>
              <a:lnSpc>
                <a:spcPct val="80000"/>
              </a:lnSpc>
            </a:pPr>
            <a:r>
              <a:rPr lang="en-US" sz="1600" dirty="0">
                <a:latin typeface="Helvetica" charset="0"/>
              </a:rPr>
              <a:t>Disadvantages:</a:t>
            </a:r>
          </a:p>
          <a:p>
            <a:pPr lvl="1">
              <a:lnSpc>
                <a:spcPct val="80000"/>
              </a:lnSpc>
            </a:pPr>
            <a:r>
              <a:rPr lang="en-US" sz="1600" b="1" dirty="0">
                <a:latin typeface="Helvetica" charset="0"/>
                <a:ea typeface="ＭＳ Ｐゴシック" charset="0"/>
              </a:rPr>
              <a:t>Increased cost of updates:</a:t>
            </a:r>
            <a:r>
              <a:rPr lang="en-US" sz="1600" dirty="0">
                <a:latin typeface="Helvetica" charset="0"/>
                <a:ea typeface="ＭＳ Ｐゴシック" charset="0"/>
              </a:rPr>
              <a:t> both computation as well as latency</a:t>
            </a:r>
          </a:p>
          <a:p>
            <a:pPr lvl="1">
              <a:lnSpc>
                <a:spcPct val="110000"/>
              </a:lnSpc>
            </a:pPr>
            <a:r>
              <a:rPr lang="en-US" sz="1600" b="1" dirty="0">
                <a:latin typeface="Helvetica" charset="0"/>
                <a:ea typeface="ＭＳ Ｐゴシック" charset="0"/>
              </a:rPr>
              <a:t>Increased complexity of concurrency control:</a:t>
            </a:r>
            <a:r>
              <a:rPr lang="en-US" sz="1600" dirty="0">
                <a:latin typeface="Helvetica" charset="0"/>
                <a:ea typeface="ＭＳ Ｐゴシック" charset="0"/>
              </a:rPr>
              <a:t> need to update all copies of a data item/tuple</a:t>
            </a:r>
          </a:p>
          <a:p>
            <a:endParaRPr lang="en-US" sz="1600" dirty="0">
              <a:latin typeface="Helvetica" charset="0"/>
            </a:endParaRPr>
          </a:p>
        </p:txBody>
      </p:sp>
      <p:sp>
        <p:nvSpPr>
          <p:cNvPr id="5" name="Magnetic Disk 4">
            <a:extLst>
              <a:ext uri="{FF2B5EF4-FFF2-40B4-BE49-F238E27FC236}">
                <a16:creationId xmlns:a16="http://schemas.microsoft.com/office/drawing/2014/main" id="{C1C513AE-BAE4-374B-B061-D968062C80E8}"/>
              </a:ext>
            </a:extLst>
          </p:cNvPr>
          <p:cNvSpPr/>
          <p:nvPr/>
        </p:nvSpPr>
        <p:spPr bwMode="auto">
          <a:xfrm>
            <a:off x="2505399" y="6022653"/>
            <a:ext cx="697809" cy="615605"/>
          </a:xfrm>
          <a:prstGeom prst="flowChartMagneticDisk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R</a:t>
            </a:r>
          </a:p>
        </p:txBody>
      </p:sp>
      <p:sp>
        <p:nvSpPr>
          <p:cNvPr id="6" name="Magnetic Disk 5">
            <a:extLst>
              <a:ext uri="{FF2B5EF4-FFF2-40B4-BE49-F238E27FC236}">
                <a16:creationId xmlns:a16="http://schemas.microsoft.com/office/drawing/2014/main" id="{C896C98E-4724-DB46-AF13-9BA431525B22}"/>
              </a:ext>
            </a:extLst>
          </p:cNvPr>
          <p:cNvSpPr/>
          <p:nvPr/>
        </p:nvSpPr>
        <p:spPr bwMode="auto">
          <a:xfrm>
            <a:off x="2505399" y="5232677"/>
            <a:ext cx="697809" cy="615605"/>
          </a:xfrm>
          <a:prstGeom prst="flowChartMagneticDisk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R</a:t>
            </a:r>
          </a:p>
        </p:txBody>
      </p:sp>
      <p:sp>
        <p:nvSpPr>
          <p:cNvPr id="7" name="Magnetic Disk 6">
            <a:extLst>
              <a:ext uri="{FF2B5EF4-FFF2-40B4-BE49-F238E27FC236}">
                <a16:creationId xmlns:a16="http://schemas.microsoft.com/office/drawing/2014/main" id="{2E1F7956-3B53-A44C-A2CF-F86FEDCB94D8}"/>
              </a:ext>
            </a:extLst>
          </p:cNvPr>
          <p:cNvSpPr/>
          <p:nvPr/>
        </p:nvSpPr>
        <p:spPr bwMode="auto">
          <a:xfrm>
            <a:off x="2483629" y="4393933"/>
            <a:ext cx="697809" cy="615605"/>
          </a:xfrm>
          <a:prstGeom prst="flowChartMagneticDisk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16ACC76-5769-0542-847D-88091459270F}"/>
              </a:ext>
            </a:extLst>
          </p:cNvPr>
          <p:cNvSpPr/>
          <p:nvPr/>
        </p:nvSpPr>
        <p:spPr bwMode="auto">
          <a:xfrm>
            <a:off x="3435003" y="4393933"/>
            <a:ext cx="1395622" cy="61560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Machine 1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F1AB42B-B683-0A49-A4F1-7A00FE704640}"/>
              </a:ext>
            </a:extLst>
          </p:cNvPr>
          <p:cNvSpPr/>
          <p:nvPr/>
        </p:nvSpPr>
        <p:spPr bwMode="auto">
          <a:xfrm>
            <a:off x="3440446" y="5186670"/>
            <a:ext cx="1395622" cy="61560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Machine 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FA3CA9B-726B-6544-B8F6-9D38F4AC7BBB}"/>
              </a:ext>
            </a:extLst>
          </p:cNvPr>
          <p:cNvSpPr/>
          <p:nvPr/>
        </p:nvSpPr>
        <p:spPr bwMode="auto">
          <a:xfrm>
            <a:off x="3451332" y="6011767"/>
            <a:ext cx="1395622" cy="61560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Machine 3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D608E4D-AFBF-F040-9AA5-0962AB009022}"/>
              </a:ext>
            </a:extLst>
          </p:cNvPr>
          <p:cNvSpPr/>
          <p:nvPr/>
        </p:nvSpPr>
        <p:spPr>
          <a:xfrm>
            <a:off x="5462995" y="4301431"/>
            <a:ext cx="3217709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Read queries can go to any machine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400" dirty="0">
              <a:solidFill>
                <a:srgbClr val="000000"/>
              </a:solidFill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Write queries must go to “all” machines (if we want consistency)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400" dirty="0">
              <a:solidFill>
                <a:srgbClr val="000000"/>
              </a:solidFill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e.g., what if Application 1 writes to Machine 1, and Application 2 sends its write to Machine 3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</a:rPr>
              <a:t>-- May result in an inconsistent state</a:t>
            </a:r>
          </a:p>
        </p:txBody>
      </p:sp>
    </p:spTree>
    <p:extLst>
      <p:ext uri="{BB962C8B-B14F-4D97-AF65-F5344CB8AC3E}">
        <p14:creationId xmlns:p14="http://schemas.microsoft.com/office/powerpoint/2010/main" val="1031376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03" grpId="0" uiExpand="1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7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" charset="0"/>
                <a:ea typeface="ＭＳ Ｐゴシック" charset="0"/>
                <a:cs typeface="ＭＳ Ｐゴシック" charset="0"/>
              </a:rPr>
              <a:t>Data </a:t>
            </a:r>
            <a:r>
              <a:rPr lang="en-US" dirty="0" err="1">
                <a:latin typeface="Helvetica" charset="0"/>
                <a:ea typeface="ＭＳ Ｐゴシック" charset="0"/>
                <a:cs typeface="ＭＳ Ｐゴシック" charset="0"/>
              </a:rPr>
              <a:t>Sharding</a:t>
            </a:r>
            <a:r>
              <a:rPr lang="en-US" dirty="0">
                <a:latin typeface="Helvetica" charset="0"/>
                <a:ea typeface="ＭＳ Ｐゴシック" charset="0"/>
                <a:cs typeface="ＭＳ Ｐゴシック" charset="0"/>
              </a:rPr>
              <a:t> + Replication</a:t>
            </a:r>
          </a:p>
        </p:txBody>
      </p:sp>
      <p:sp>
        <p:nvSpPr>
          <p:cNvPr id="7147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71500" y="1114425"/>
            <a:ext cx="8572500" cy="5489575"/>
          </a:xfrm>
        </p:spPr>
        <p:txBody>
          <a:bodyPr/>
          <a:lstStyle/>
          <a:p>
            <a:r>
              <a:rPr lang="en-US" sz="2400" dirty="0">
                <a:latin typeface="Helvetica" charset="0"/>
                <a:ea typeface="ＭＳ Ｐゴシック" charset="0"/>
                <a:cs typeface="ＭＳ Ｐゴシック" charset="0"/>
              </a:rPr>
              <a:t>Many data management systems today combine both</a:t>
            </a:r>
          </a:p>
          <a:p>
            <a:pPr lvl="1"/>
            <a:r>
              <a:rPr lang="en-US" sz="2000" dirty="0">
                <a:latin typeface="Helvetica" charset="0"/>
                <a:ea typeface="ＭＳ Ｐゴシック" charset="0"/>
              </a:rPr>
              <a:t>Partition a dataset/file/relation into smaller pieces and distributed it across machines</a:t>
            </a:r>
          </a:p>
          <a:p>
            <a:pPr lvl="1"/>
            <a:r>
              <a:rPr lang="en-US" sz="2000" dirty="0">
                <a:latin typeface="Helvetica" charset="0"/>
                <a:ea typeface="ＭＳ Ｐゴシック" charset="0"/>
              </a:rPr>
              <a:t>Replicate each of the pieces multiple times</a:t>
            </a:r>
          </a:p>
          <a:p>
            <a:pPr lvl="2"/>
            <a:endParaRPr lang="en-US" sz="1600" dirty="0">
              <a:latin typeface="Helvetica" charset="0"/>
              <a:ea typeface="ＭＳ Ｐゴシック" charset="0"/>
            </a:endParaRPr>
          </a:p>
          <a:p>
            <a:r>
              <a:rPr lang="en-US" sz="2400" dirty="0">
                <a:latin typeface="Helvetica" charset="0"/>
                <a:ea typeface="ＭＳ Ｐゴシック" charset="0"/>
              </a:rPr>
              <a:t>This may be done:</a:t>
            </a:r>
          </a:p>
          <a:p>
            <a:pPr lvl="1"/>
            <a:r>
              <a:rPr lang="en-US" sz="2000" dirty="0">
                <a:latin typeface="Helvetica" charset="0"/>
                <a:ea typeface="ＭＳ Ｐゴシック" charset="0"/>
              </a:rPr>
              <a:t>In a data center with very fast networks, or</a:t>
            </a:r>
          </a:p>
          <a:p>
            <a:pPr lvl="1"/>
            <a:r>
              <a:rPr lang="en-US" sz="2000" dirty="0">
                <a:latin typeface="Helvetica" charset="0"/>
                <a:ea typeface="ＭＳ Ｐゴシック" charset="0"/>
              </a:rPr>
              <a:t>In a wide-area setting with slower networks and higher latencies</a:t>
            </a:r>
          </a:p>
          <a:p>
            <a:pPr lvl="2"/>
            <a:endParaRPr lang="en-US" sz="1600" dirty="0">
              <a:latin typeface="Helvetica" charset="0"/>
              <a:ea typeface="ＭＳ Ｐゴシック" charset="0"/>
            </a:endParaRPr>
          </a:p>
          <a:p>
            <a:r>
              <a:rPr lang="en-US" sz="2400" dirty="0">
                <a:latin typeface="Helvetica" charset="0"/>
                <a:ea typeface="ＭＳ Ｐゴシック" charset="0"/>
              </a:rPr>
              <a:t>So need to worry about:</a:t>
            </a:r>
          </a:p>
          <a:p>
            <a:pPr lvl="1"/>
            <a:r>
              <a:rPr lang="en-US" sz="2000" dirty="0">
                <a:latin typeface="Helvetica" charset="0"/>
                <a:ea typeface="ＭＳ Ｐゴシック" charset="0"/>
              </a:rPr>
              <a:t>Efficient execution of complex queries</a:t>
            </a:r>
          </a:p>
          <a:p>
            <a:pPr lvl="1"/>
            <a:r>
              <a:rPr lang="en-US" sz="2000" dirty="0">
                <a:latin typeface="Helvetica" charset="0"/>
                <a:ea typeface="ＭＳ Ｐゴシック" charset="0"/>
              </a:rPr>
              <a:t>Consistency for updates</a:t>
            </a:r>
          </a:p>
          <a:p>
            <a:pPr lvl="1"/>
            <a:r>
              <a:rPr lang="en-US" sz="2000" dirty="0">
                <a:latin typeface="Helvetica" charset="0"/>
                <a:ea typeface="ＭＳ Ｐゴシック" charset="0"/>
              </a:rPr>
              <a:t>Recovery from failures</a:t>
            </a:r>
          </a:p>
        </p:txBody>
      </p:sp>
    </p:spTree>
    <p:extLst>
      <p:ext uri="{BB962C8B-B14F-4D97-AF65-F5344CB8AC3E}">
        <p14:creationId xmlns:p14="http://schemas.microsoft.com/office/powerpoint/2010/main" val="2810875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7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7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7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7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7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7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75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75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75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75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4755" grpId="0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7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" charset="0"/>
                <a:ea typeface="ＭＳ Ｐゴシック" charset="0"/>
                <a:cs typeface="ＭＳ Ｐゴシック" charset="0"/>
              </a:rPr>
              <a:t>Failures</a:t>
            </a:r>
          </a:p>
        </p:txBody>
      </p:sp>
      <p:sp>
        <p:nvSpPr>
          <p:cNvPr id="7147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71500" y="1114425"/>
            <a:ext cx="8572500" cy="5489575"/>
          </a:xfrm>
        </p:spPr>
        <p:txBody>
          <a:bodyPr/>
          <a:lstStyle/>
          <a:p>
            <a:r>
              <a:rPr lang="en-US" sz="2400" dirty="0">
                <a:latin typeface="Helvetica" charset="0"/>
                <a:ea typeface="ＭＳ Ｐゴシック" charset="0"/>
                <a:cs typeface="ＭＳ Ｐゴシック" charset="0"/>
              </a:rPr>
              <a:t>Need to consider:	</a:t>
            </a:r>
          </a:p>
          <a:p>
            <a:pPr lvl="1"/>
            <a:r>
              <a:rPr lang="en-US" sz="2000" dirty="0">
                <a:latin typeface="Helvetica" charset="0"/>
                <a:ea typeface="ＭＳ Ｐゴシック" charset="0"/>
              </a:rPr>
              <a:t>Disk failures: one of the disks (hard drives or SSDs) fails</a:t>
            </a:r>
          </a:p>
          <a:p>
            <a:pPr lvl="2"/>
            <a:r>
              <a:rPr lang="en-US" sz="2000" dirty="0">
                <a:latin typeface="Helvetica" charset="0"/>
                <a:ea typeface="ＭＳ Ｐゴシック" charset="0"/>
              </a:rPr>
              <a:t>Not uncommon with 10’s of thousands of disks</a:t>
            </a:r>
          </a:p>
          <a:p>
            <a:pPr lvl="1"/>
            <a:r>
              <a:rPr lang="en-US" sz="2000" dirty="0">
                <a:latin typeface="Helvetica" charset="0"/>
                <a:ea typeface="ＭＳ Ｐゴシック" charset="0"/>
              </a:rPr>
              <a:t>Network failures: machines may not be able to talk to each other</a:t>
            </a:r>
          </a:p>
          <a:p>
            <a:pPr lvl="1"/>
            <a:r>
              <a:rPr lang="en-US" sz="2000" dirty="0">
                <a:latin typeface="Helvetica" charset="0"/>
                <a:ea typeface="ＭＳ Ｐゴシック" charset="0"/>
              </a:rPr>
              <a:t>Machine failure: a machine crashes during the execution of a query or a transaction</a:t>
            </a:r>
          </a:p>
          <a:p>
            <a:r>
              <a:rPr lang="en-US" sz="2400" dirty="0">
                <a:latin typeface="Helvetica" charset="0"/>
                <a:ea typeface="ＭＳ Ｐゴシック" charset="0"/>
              </a:rPr>
              <a:t>Required guarantees:</a:t>
            </a:r>
          </a:p>
          <a:p>
            <a:pPr lvl="1"/>
            <a:r>
              <a:rPr lang="en-US" sz="2000" dirty="0">
                <a:latin typeface="Helvetica" charset="0"/>
                <a:ea typeface="ＭＳ Ｐゴシック" charset="0"/>
              </a:rPr>
              <a:t>Shouldn’t lose any data if a disk fails</a:t>
            </a:r>
          </a:p>
          <a:p>
            <a:pPr lvl="1"/>
            <a:r>
              <a:rPr lang="en-US" sz="2000" dirty="0">
                <a:latin typeface="Helvetica" charset="0"/>
                <a:ea typeface="ＭＳ Ｐゴシック" charset="0"/>
              </a:rPr>
              <a:t>Consistency (when making updates) shouldn’t be affected if one of the involved machines fails</a:t>
            </a:r>
          </a:p>
          <a:p>
            <a:pPr lvl="2"/>
            <a:r>
              <a:rPr lang="en-US" sz="1600" dirty="0">
                <a:latin typeface="Helvetica" charset="0"/>
                <a:ea typeface="ＭＳ Ｐゴシック" charset="0"/>
              </a:rPr>
              <a:t>Or if machines are not able to talk to each other</a:t>
            </a:r>
          </a:p>
          <a:p>
            <a:pPr lvl="1"/>
            <a:r>
              <a:rPr lang="en-US" sz="2000" dirty="0">
                <a:latin typeface="Helvetica" charset="0"/>
                <a:ea typeface="ＭＳ Ｐゴシック" charset="0"/>
              </a:rPr>
              <a:t>Shouldn’t have to restart a complex analytics task entirely if one of the involved machines fails</a:t>
            </a:r>
          </a:p>
          <a:p>
            <a:pPr lvl="1"/>
            <a:endParaRPr lang="en-US" sz="2000" dirty="0">
              <a:latin typeface="Helvetic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5142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7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7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7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7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7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7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7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7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75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75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4755" grpId="0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6200" y="1279079"/>
            <a:ext cx="8991600" cy="1470025"/>
          </a:xfrm>
        </p:spPr>
        <p:txBody>
          <a:bodyPr>
            <a:normAutofit fontScale="90000"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dirty="0">
                <a:ea typeface="+mj-ea"/>
                <a:cs typeface="+mj-cs"/>
              </a:rPr>
              <a:t>CMSC424: Database Design</a:t>
            </a:r>
            <a:br>
              <a:rPr lang="en-US" dirty="0">
                <a:ea typeface="+mj-ea"/>
                <a:cs typeface="+mj-cs"/>
              </a:rPr>
            </a:br>
            <a:br>
              <a:rPr lang="en-US" dirty="0">
                <a:ea typeface="+mj-ea"/>
                <a:cs typeface="+mj-cs"/>
              </a:rPr>
            </a:br>
            <a:r>
              <a:rPr lang="en-US" dirty="0">
                <a:ea typeface="+mj-ea"/>
                <a:cs typeface="+mj-cs"/>
              </a:rPr>
              <a:t>Module: </a:t>
            </a:r>
            <a:r>
              <a:rPr lang="en-US" u="sng" dirty="0">
                <a:ea typeface="+mj-ea"/>
                <a:cs typeface="+mj-cs"/>
              </a:rPr>
              <a:t>NoSQL; Big Data Systems</a:t>
            </a:r>
          </a:p>
        </p:txBody>
      </p:sp>
      <p:sp>
        <p:nvSpPr>
          <p:cNvPr id="14339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0" y="5638800"/>
            <a:ext cx="4267200" cy="1219200"/>
          </a:xfrm>
        </p:spPr>
        <p:txBody>
          <a:bodyPr/>
          <a:lstStyle/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Instructor: Amol Deshpande</a:t>
            </a:r>
          </a:p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                   </a:t>
            </a:r>
            <a:r>
              <a:rPr lang="en-US" sz="2400" dirty="0" err="1">
                <a:solidFill>
                  <a:schemeClr val="bg1"/>
                </a:solidFill>
                <a:latin typeface="Calibri" charset="0"/>
              </a:rPr>
              <a:t>amol@umd.edu</a:t>
            </a:r>
            <a:endParaRPr lang="en-US" sz="2400" dirty="0">
              <a:solidFill>
                <a:schemeClr val="bg1"/>
              </a:solidFill>
              <a:latin typeface="Calibri" charset="0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CE8B5310-7A08-8446-8C05-5E0096C91A19}"/>
              </a:ext>
            </a:extLst>
          </p:cNvPr>
          <p:cNvSpPr txBox="1">
            <a:spLocks/>
          </p:cNvSpPr>
          <p:nvPr/>
        </p:nvSpPr>
        <p:spPr bwMode="auto">
          <a:xfrm>
            <a:off x="958645" y="3091434"/>
            <a:ext cx="7256207" cy="1470024"/>
          </a:xfrm>
          <a:prstGeom prst="rect">
            <a:avLst/>
          </a:prstGeom>
          <a:ln w="55000" cap="flat" cmpd="thickThin" algn="ctr">
            <a:solidFill>
              <a:schemeClr val="accent1"/>
            </a:solidFill>
            <a:prstDash val="solid"/>
            <a:miter lim="800000"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45720" tIns="45720" rIns="45720" bIns="45720" numCol="1" anchor="ctr" anchorCtr="0" compatLnSpc="1">
            <a:prstTxWarp prst="textNoShape">
              <a:avLst/>
            </a:prstTxWarp>
          </a:bodyPr>
          <a:lstStyle>
            <a:lvl1pPr marL="0" marR="64008" indent="0" algn="r" rtl="0" eaLnBrk="0" fontAlgn="base" hangingPunct="0">
              <a:spcBef>
                <a:spcPts val="400"/>
              </a:spcBef>
              <a:spcAft>
                <a:spcPct val="0"/>
              </a:spcAft>
              <a:buClr>
                <a:schemeClr val="accent1"/>
              </a:buClr>
              <a:buSzPct val="68000"/>
              <a:buFont typeface="Wingdings 3" charset="2"/>
              <a:buNone/>
              <a:defRPr sz="2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spcBef>
                <a:spcPts val="325"/>
              </a:spcBef>
              <a:spcAft>
                <a:spcPct val="0"/>
              </a:spcAft>
              <a:buClr>
                <a:schemeClr val="accent1"/>
              </a:buClr>
              <a:buFont typeface="Verdana" charset="0"/>
              <a:buNone/>
              <a:defRPr sz="2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SzPct val="100000"/>
              <a:buFont typeface="Wingdings 2" charset="2"/>
              <a:buNone/>
              <a:defRPr sz="2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None/>
              <a:defRPr sz="19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None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64008" lvl="0" indent="0" algn="ctr" defTabSz="914400" rtl="0" eaLnBrk="0" fontAlgn="base" latinLnBrk="0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2DA2BF"/>
              </a:buClr>
              <a:buSzPct val="68000"/>
              <a:buFont typeface="Wingdings 3" charset="2"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46464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Parallelizing Operations</a:t>
            </a:r>
          </a:p>
        </p:txBody>
      </p:sp>
    </p:spTree>
    <p:extLst>
      <p:ext uri="{BB962C8B-B14F-4D97-AF65-F5344CB8AC3E}">
        <p14:creationId xmlns:p14="http://schemas.microsoft.com/office/powerpoint/2010/main" val="21916241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19200"/>
            <a:ext cx="8229600" cy="5105400"/>
          </a:xfrm>
        </p:spPr>
        <p:txBody>
          <a:bodyPr/>
          <a:lstStyle/>
          <a:p>
            <a:r>
              <a:rPr lang="en-US" sz="2800" dirty="0">
                <a:latin typeface="Calibri" charset="0"/>
              </a:rPr>
              <a:t>Book Chapters</a:t>
            </a:r>
          </a:p>
          <a:p>
            <a:pPr lvl="1"/>
            <a:r>
              <a:rPr lang="en-US" sz="2400" dirty="0">
                <a:latin typeface="Calibri" charset="0"/>
              </a:rPr>
              <a:t>18.5, 18.6</a:t>
            </a:r>
          </a:p>
          <a:p>
            <a:r>
              <a:rPr lang="en-US" sz="2800" dirty="0">
                <a:latin typeface="Calibri" charset="0"/>
              </a:rPr>
              <a:t>Key topics:</a:t>
            </a:r>
          </a:p>
          <a:p>
            <a:pPr lvl="1"/>
            <a:r>
              <a:rPr lang="en-US" sz="2400" dirty="0">
                <a:latin typeface="Calibri" charset="0"/>
              </a:rPr>
              <a:t>Parallelizing a Sort Operation</a:t>
            </a:r>
          </a:p>
          <a:p>
            <a:pPr lvl="1"/>
            <a:r>
              <a:rPr lang="en-US" sz="2400" dirty="0">
                <a:latin typeface="Calibri" charset="0"/>
              </a:rPr>
              <a:t>Parallelizing a Join Operation</a:t>
            </a:r>
          </a:p>
          <a:p>
            <a:pPr lvl="1"/>
            <a:r>
              <a:rPr lang="en-US" sz="2400" dirty="0">
                <a:latin typeface="Calibri" charset="0"/>
              </a:rPr>
              <a:t>Parallelizing a Group By Operation</a:t>
            </a:r>
          </a:p>
        </p:txBody>
      </p:sp>
      <p:sp>
        <p:nvSpPr>
          <p:cNvPr id="508930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122238"/>
            <a:ext cx="8077200" cy="715962"/>
          </a:xfrm>
        </p:spPr>
        <p:txBody>
          <a:bodyPr/>
          <a:lstStyle/>
          <a:p>
            <a:pPr>
              <a:defRPr/>
            </a:pPr>
            <a:r>
              <a:rPr lang="en-US" sz="3200" dirty="0"/>
              <a:t>Parallelizing Operations</a:t>
            </a:r>
          </a:p>
        </p:txBody>
      </p:sp>
    </p:spTree>
    <p:extLst>
      <p:ext uri="{BB962C8B-B14F-4D97-AF65-F5344CB8AC3E}">
        <p14:creationId xmlns:p14="http://schemas.microsoft.com/office/powerpoint/2010/main" val="399628938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19200"/>
            <a:ext cx="8229600" cy="5105400"/>
          </a:xfrm>
        </p:spPr>
        <p:txBody>
          <a:bodyPr/>
          <a:lstStyle/>
          <a:p>
            <a:r>
              <a:rPr lang="en-US" sz="2400" dirty="0">
                <a:latin typeface="Calibri" charset="0"/>
              </a:rPr>
              <a:t>Assume Shared-Nothing Model</a:t>
            </a:r>
          </a:p>
          <a:p>
            <a:r>
              <a:rPr lang="en-US" sz="2400" dirty="0">
                <a:latin typeface="Calibri" charset="0"/>
              </a:rPr>
              <a:t>Relations are already partitioned across a set of machines (will talk about how next video)</a:t>
            </a:r>
          </a:p>
          <a:p>
            <a:r>
              <a:rPr lang="en-US" sz="2400" dirty="0">
                <a:latin typeface="Calibri" charset="0"/>
              </a:rPr>
              <a:t>How to execute different operations?</a:t>
            </a:r>
            <a:endParaRPr lang="en-US" sz="2000" dirty="0">
              <a:latin typeface="Calibri" charset="0"/>
            </a:endParaRPr>
          </a:p>
        </p:txBody>
      </p:sp>
      <p:sp>
        <p:nvSpPr>
          <p:cNvPr id="508930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122238"/>
            <a:ext cx="8077200" cy="715962"/>
          </a:xfrm>
        </p:spPr>
        <p:txBody>
          <a:bodyPr/>
          <a:lstStyle/>
          <a:p>
            <a:pPr>
              <a:defRPr/>
            </a:pPr>
            <a:r>
              <a:rPr lang="en-US" sz="3200" dirty="0"/>
              <a:t>Setup</a:t>
            </a:r>
          </a:p>
        </p:txBody>
      </p:sp>
      <p:sp>
        <p:nvSpPr>
          <p:cNvPr id="5" name="Magnetic Disk 4">
            <a:extLst>
              <a:ext uri="{FF2B5EF4-FFF2-40B4-BE49-F238E27FC236}">
                <a16:creationId xmlns:a16="http://schemas.microsoft.com/office/drawing/2014/main" id="{025BA197-D3C7-A14C-BDB0-68F71E5D6698}"/>
              </a:ext>
            </a:extLst>
          </p:cNvPr>
          <p:cNvSpPr/>
          <p:nvPr/>
        </p:nvSpPr>
        <p:spPr bwMode="auto">
          <a:xfrm>
            <a:off x="3113313" y="5623800"/>
            <a:ext cx="707570" cy="625929"/>
          </a:xfrm>
          <a:prstGeom prst="flowChartMagneticDisk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R3, S3</a:t>
            </a:r>
          </a:p>
        </p:txBody>
      </p:sp>
      <p:sp>
        <p:nvSpPr>
          <p:cNvPr id="6" name="Magnetic Disk 5">
            <a:extLst>
              <a:ext uri="{FF2B5EF4-FFF2-40B4-BE49-F238E27FC236}">
                <a16:creationId xmlns:a16="http://schemas.microsoft.com/office/drawing/2014/main" id="{8D351905-9370-DB40-A065-73EADE2BEDB4}"/>
              </a:ext>
            </a:extLst>
          </p:cNvPr>
          <p:cNvSpPr/>
          <p:nvPr/>
        </p:nvSpPr>
        <p:spPr bwMode="auto">
          <a:xfrm>
            <a:off x="3113313" y="4663136"/>
            <a:ext cx="707570" cy="625929"/>
          </a:xfrm>
          <a:prstGeom prst="flowChartMagneticDisk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R2, S2</a:t>
            </a:r>
          </a:p>
        </p:txBody>
      </p:sp>
      <p:sp>
        <p:nvSpPr>
          <p:cNvPr id="7" name="Magnetic Disk 6">
            <a:extLst>
              <a:ext uri="{FF2B5EF4-FFF2-40B4-BE49-F238E27FC236}">
                <a16:creationId xmlns:a16="http://schemas.microsoft.com/office/drawing/2014/main" id="{5889E906-1C4D-1F4A-B1B3-1EFC47D9A16A}"/>
              </a:ext>
            </a:extLst>
          </p:cNvPr>
          <p:cNvSpPr/>
          <p:nvPr/>
        </p:nvSpPr>
        <p:spPr bwMode="auto">
          <a:xfrm>
            <a:off x="3091543" y="3702472"/>
            <a:ext cx="707570" cy="625929"/>
          </a:xfrm>
          <a:prstGeom prst="flowChartMagneticDisk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R1, S1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1E7CFD-D6FA-F94E-BE4A-DAA9E307B73B}"/>
              </a:ext>
            </a:extLst>
          </p:cNvPr>
          <p:cNvSpPr txBox="1"/>
          <p:nvPr/>
        </p:nvSpPr>
        <p:spPr>
          <a:xfrm>
            <a:off x="100687" y="4173815"/>
            <a:ext cx="27976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Partitions of R (Not different relations)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9F28936-6E31-FF45-9C55-A069AA0B3AAA}"/>
              </a:ext>
            </a:extLst>
          </p:cNvPr>
          <p:cNvCxnSpPr>
            <a:cxnSpLocks/>
          </p:cNvCxnSpPr>
          <p:nvPr/>
        </p:nvCxnSpPr>
        <p:spPr bwMode="auto">
          <a:xfrm flipV="1">
            <a:off x="2222044" y="4181593"/>
            <a:ext cx="1032785" cy="31538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18B7C95-C8BF-0645-B5F0-22C510BB0FF5}"/>
              </a:ext>
            </a:extLst>
          </p:cNvPr>
          <p:cNvCxnSpPr>
            <a:cxnSpLocks/>
            <a:endCxn id="6" idx="2"/>
          </p:cNvCxnSpPr>
          <p:nvPr/>
        </p:nvCxnSpPr>
        <p:spPr bwMode="auto">
          <a:xfrm>
            <a:off x="2222044" y="4494557"/>
            <a:ext cx="891269" cy="48154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9768F6B2-08EB-934B-A3BF-1A80EB2BF2D1}"/>
              </a:ext>
            </a:extLst>
          </p:cNvPr>
          <p:cNvSpPr/>
          <p:nvPr/>
        </p:nvSpPr>
        <p:spPr bwMode="auto">
          <a:xfrm>
            <a:off x="4033156" y="3702472"/>
            <a:ext cx="1415143" cy="625929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Processor 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BB61145-B481-D64F-9EB2-10DCFE587745}"/>
              </a:ext>
            </a:extLst>
          </p:cNvPr>
          <p:cNvSpPr/>
          <p:nvPr/>
        </p:nvSpPr>
        <p:spPr bwMode="auto">
          <a:xfrm>
            <a:off x="4038599" y="4617129"/>
            <a:ext cx="1415143" cy="625929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Processor 2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C809A4F-00AD-3242-87F1-E5E0157AEFF2}"/>
              </a:ext>
            </a:extLst>
          </p:cNvPr>
          <p:cNvSpPr/>
          <p:nvPr/>
        </p:nvSpPr>
        <p:spPr bwMode="auto">
          <a:xfrm>
            <a:off x="4049485" y="5612914"/>
            <a:ext cx="1415143" cy="625929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Processor w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E708CE4-4C8F-C24F-9751-3F860C81349C}"/>
              </a:ext>
            </a:extLst>
          </p:cNvPr>
          <p:cNvSpPr/>
          <p:nvPr/>
        </p:nvSpPr>
        <p:spPr>
          <a:xfrm>
            <a:off x="6690627" y="3905438"/>
            <a:ext cx="2446571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Processor 1 can directly read R1, S1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ＭＳ Ｐゴシック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If it wants R2, Processor 2 must read it and send it to Processor 1</a:t>
            </a:r>
          </a:p>
        </p:txBody>
      </p:sp>
    </p:spTree>
    <p:extLst>
      <p:ext uri="{BB962C8B-B14F-4D97-AF65-F5344CB8AC3E}">
        <p14:creationId xmlns:p14="http://schemas.microsoft.com/office/powerpoint/2010/main" val="1501674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9600"/>
            <a:ext cx="9144000" cy="5617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84878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85725"/>
            <a:ext cx="8077200" cy="609600"/>
          </a:xfrm>
        </p:spPr>
        <p:txBody>
          <a:bodyPr/>
          <a:lstStyle/>
          <a:p>
            <a:r>
              <a:rPr lang="en-US">
                <a:latin typeface="Helvetica" charset="0"/>
              </a:rPr>
              <a:t>Parallel Sort</a:t>
            </a:r>
          </a:p>
        </p:txBody>
      </p:sp>
      <p:sp>
        <p:nvSpPr>
          <p:cNvPr id="5427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838200" y="1079500"/>
            <a:ext cx="7604125" cy="4876800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en-US" dirty="0">
                <a:latin typeface="Helvetica" charset="0"/>
              </a:rPr>
              <a:t>Each processor sorts a portion of the data (e.g., the data on their local disk)</a:t>
            </a:r>
          </a:p>
          <a:p>
            <a:pPr>
              <a:buFont typeface="+mj-lt"/>
              <a:buAutoNum type="arabicPeriod"/>
            </a:pPr>
            <a:r>
              <a:rPr lang="en-US" dirty="0">
                <a:latin typeface="Helvetica" charset="0"/>
              </a:rPr>
              <a:t>If the data is small enough, all the processors can send it to a single machine to do a “merge”</a:t>
            </a:r>
          </a:p>
          <a:p>
            <a:pPr>
              <a:buFont typeface="+mj-lt"/>
              <a:buAutoNum type="arabicPeriod"/>
            </a:pPr>
            <a:r>
              <a:rPr lang="en-US" dirty="0">
                <a:latin typeface="Helvetica" charset="0"/>
              </a:rPr>
              <a:t>If the data is large, then ”merge” itself done in parallel through range partitioning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latin typeface="Helvetica" charset="0"/>
              </a:rPr>
              <a:t>Each processor in the merge phase gets assigned a range of the data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latin typeface="Helvetica" charset="0"/>
              </a:rPr>
              <a:t>All other processors send the appropriate data based on that range partitioning</a:t>
            </a:r>
          </a:p>
          <a:p>
            <a:endParaRPr lang="en-US" dirty="0">
              <a:latin typeface="Helvetica" charset="0"/>
            </a:endParaRPr>
          </a:p>
          <a:p>
            <a:r>
              <a:rPr lang="en-US" dirty="0">
                <a:latin typeface="Helvetica" charset="0"/>
              </a:rPr>
              <a:t>In either phase, the processors work by themselves (“data parallelism”) but data must be “shuffled” in between</a:t>
            </a:r>
          </a:p>
          <a:p>
            <a:r>
              <a:rPr lang="en-US" dirty="0">
                <a:latin typeface="Helvetica" charset="0"/>
              </a:rPr>
              <a:t>Other approaches exist, but basically same steps</a:t>
            </a:r>
          </a:p>
        </p:txBody>
      </p:sp>
    </p:spTree>
    <p:extLst>
      <p:ext uri="{BB962C8B-B14F-4D97-AF65-F5344CB8AC3E}">
        <p14:creationId xmlns:p14="http://schemas.microsoft.com/office/powerpoint/2010/main" val="388045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275" grpId="0" build="p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85725"/>
            <a:ext cx="8077200" cy="609600"/>
          </a:xfrm>
        </p:spPr>
        <p:txBody>
          <a:bodyPr/>
          <a:lstStyle/>
          <a:p>
            <a:r>
              <a:rPr lang="en-US">
                <a:latin typeface="Helvetica" charset="0"/>
              </a:rPr>
              <a:t>Parallel Sort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90BDE40-B2FB-5A49-A321-EE33179DE01F}"/>
              </a:ext>
            </a:extLst>
          </p:cNvPr>
          <p:cNvSpPr/>
          <p:nvPr/>
        </p:nvSpPr>
        <p:spPr bwMode="auto">
          <a:xfrm>
            <a:off x="1839686" y="1728106"/>
            <a:ext cx="1589313" cy="83003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Sort R1 Locally</a:t>
            </a:r>
          </a:p>
        </p:txBody>
      </p:sp>
      <p:sp>
        <p:nvSpPr>
          <p:cNvPr id="3" name="Magnetic Disk 2">
            <a:extLst>
              <a:ext uri="{FF2B5EF4-FFF2-40B4-BE49-F238E27FC236}">
                <a16:creationId xmlns:a16="http://schemas.microsoft.com/office/drawing/2014/main" id="{1373F29B-DF03-FA4C-9A11-F11101F92EAB}"/>
              </a:ext>
            </a:extLst>
          </p:cNvPr>
          <p:cNvSpPr/>
          <p:nvPr/>
        </p:nvSpPr>
        <p:spPr bwMode="auto">
          <a:xfrm>
            <a:off x="402771" y="5480957"/>
            <a:ext cx="587828" cy="625929"/>
          </a:xfrm>
          <a:prstGeom prst="flowChartMagneticDisk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R4</a:t>
            </a:r>
          </a:p>
        </p:txBody>
      </p:sp>
      <p:sp>
        <p:nvSpPr>
          <p:cNvPr id="9" name="Magnetic Disk 8">
            <a:extLst>
              <a:ext uri="{FF2B5EF4-FFF2-40B4-BE49-F238E27FC236}">
                <a16:creationId xmlns:a16="http://schemas.microsoft.com/office/drawing/2014/main" id="{C141B006-4E53-A745-AB20-69BDC9E5F139}"/>
              </a:ext>
            </a:extLst>
          </p:cNvPr>
          <p:cNvSpPr/>
          <p:nvPr/>
        </p:nvSpPr>
        <p:spPr bwMode="auto">
          <a:xfrm>
            <a:off x="402771" y="4286248"/>
            <a:ext cx="587828" cy="625929"/>
          </a:xfrm>
          <a:prstGeom prst="flowChartMagneticDisk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R3</a:t>
            </a:r>
          </a:p>
        </p:txBody>
      </p:sp>
      <p:sp>
        <p:nvSpPr>
          <p:cNvPr id="10" name="Magnetic Disk 9">
            <a:extLst>
              <a:ext uri="{FF2B5EF4-FFF2-40B4-BE49-F238E27FC236}">
                <a16:creationId xmlns:a16="http://schemas.microsoft.com/office/drawing/2014/main" id="{60FA2041-24ED-1544-9EFF-F64F3BF2B225}"/>
              </a:ext>
            </a:extLst>
          </p:cNvPr>
          <p:cNvSpPr/>
          <p:nvPr/>
        </p:nvSpPr>
        <p:spPr bwMode="auto">
          <a:xfrm>
            <a:off x="402771" y="2955470"/>
            <a:ext cx="587828" cy="625929"/>
          </a:xfrm>
          <a:prstGeom prst="flowChartMagneticDisk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R2</a:t>
            </a:r>
          </a:p>
        </p:txBody>
      </p:sp>
      <p:sp>
        <p:nvSpPr>
          <p:cNvPr id="11" name="Magnetic Disk 10">
            <a:extLst>
              <a:ext uri="{FF2B5EF4-FFF2-40B4-BE49-F238E27FC236}">
                <a16:creationId xmlns:a16="http://schemas.microsoft.com/office/drawing/2014/main" id="{6B65F651-1515-A048-BDAC-ADFC10E71931}"/>
              </a:ext>
            </a:extLst>
          </p:cNvPr>
          <p:cNvSpPr/>
          <p:nvPr/>
        </p:nvSpPr>
        <p:spPr bwMode="auto">
          <a:xfrm>
            <a:off x="402771" y="1728106"/>
            <a:ext cx="587828" cy="625929"/>
          </a:xfrm>
          <a:prstGeom prst="flowChartMagneticDisk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R1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B75C24-1014-914E-9FD2-773D55566055}"/>
              </a:ext>
            </a:extLst>
          </p:cNvPr>
          <p:cNvSpPr txBox="1"/>
          <p:nvPr/>
        </p:nvSpPr>
        <p:spPr>
          <a:xfrm>
            <a:off x="-76200" y="754771"/>
            <a:ext cx="27976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Partitions of R (Not different relations)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28BD407-1B36-094E-ADD9-4082FCCE8E19}"/>
              </a:ext>
            </a:extLst>
          </p:cNvPr>
          <p:cNvCxnSpPr>
            <a:endCxn id="11" idx="0"/>
          </p:cNvCxnSpPr>
          <p:nvPr/>
        </p:nvCxnSpPr>
        <p:spPr bwMode="auto">
          <a:xfrm flipH="1">
            <a:off x="696685" y="1191016"/>
            <a:ext cx="293914" cy="74573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5036FAB-D9CA-CF4F-887F-B408563FA804}"/>
              </a:ext>
            </a:extLst>
          </p:cNvPr>
          <p:cNvCxnSpPr>
            <a:cxnSpLocks/>
            <a:endCxn id="10" idx="0"/>
          </p:cNvCxnSpPr>
          <p:nvPr/>
        </p:nvCxnSpPr>
        <p:spPr bwMode="auto">
          <a:xfrm flipH="1">
            <a:off x="696685" y="1232415"/>
            <a:ext cx="321130" cy="193169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7A68D0BE-0A3B-B34C-BF30-9FD98084B9FF}"/>
              </a:ext>
            </a:extLst>
          </p:cNvPr>
          <p:cNvSpPr/>
          <p:nvPr/>
        </p:nvSpPr>
        <p:spPr bwMode="auto">
          <a:xfrm>
            <a:off x="1839686" y="2899197"/>
            <a:ext cx="1589313" cy="83003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Sort R2 Locally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9BE2347-5596-634C-A065-6487E449718F}"/>
              </a:ext>
            </a:extLst>
          </p:cNvPr>
          <p:cNvSpPr/>
          <p:nvPr/>
        </p:nvSpPr>
        <p:spPr bwMode="auto">
          <a:xfrm>
            <a:off x="1839686" y="4070288"/>
            <a:ext cx="1589313" cy="83003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Sort R3 Locally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16AEF4B-C35B-C747-82A4-E2E717089BC6}"/>
              </a:ext>
            </a:extLst>
          </p:cNvPr>
          <p:cNvSpPr/>
          <p:nvPr/>
        </p:nvSpPr>
        <p:spPr bwMode="auto">
          <a:xfrm>
            <a:off x="1839686" y="5241379"/>
            <a:ext cx="1589313" cy="83003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Sort R4 Locally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60E14D7-BBB1-1845-9365-4673FF33495D}"/>
              </a:ext>
            </a:extLst>
          </p:cNvPr>
          <p:cNvSpPr/>
          <p:nvPr/>
        </p:nvSpPr>
        <p:spPr bwMode="auto">
          <a:xfrm>
            <a:off x="6509657" y="1728106"/>
            <a:ext cx="2024743" cy="83003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Sort received tuples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2CF30AF-D783-7946-B38F-23E5212B44F7}"/>
              </a:ext>
            </a:extLst>
          </p:cNvPr>
          <p:cNvSpPr/>
          <p:nvPr/>
        </p:nvSpPr>
        <p:spPr bwMode="auto">
          <a:xfrm>
            <a:off x="6509657" y="2899197"/>
            <a:ext cx="2024743" cy="83003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Sort received tuples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85679D1-6863-904E-9A7C-065CFB4AFFDF}"/>
              </a:ext>
            </a:extLst>
          </p:cNvPr>
          <p:cNvSpPr/>
          <p:nvPr/>
        </p:nvSpPr>
        <p:spPr bwMode="auto">
          <a:xfrm>
            <a:off x="6509657" y="4070288"/>
            <a:ext cx="2024743" cy="83003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Sort received tuples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2F53167-D373-AF4D-840D-C04BC18BB2A6}"/>
              </a:ext>
            </a:extLst>
          </p:cNvPr>
          <p:cNvSpPr/>
          <p:nvPr/>
        </p:nvSpPr>
        <p:spPr bwMode="auto">
          <a:xfrm>
            <a:off x="6509657" y="5241379"/>
            <a:ext cx="2024743" cy="83003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Sort received tuples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F367F8C-31B3-2A4B-870B-E837A159D3D2}"/>
              </a:ext>
            </a:extLst>
          </p:cNvPr>
          <p:cNvCxnSpPr>
            <a:cxnSpLocks/>
            <a:stCxn id="2" idx="3"/>
            <a:endCxn id="22" idx="1"/>
          </p:cNvCxnSpPr>
          <p:nvPr/>
        </p:nvCxnSpPr>
        <p:spPr bwMode="auto">
          <a:xfrm>
            <a:off x="3428999" y="2143125"/>
            <a:ext cx="3080658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C784009-129A-E341-BA17-4A2D747D6FBF}"/>
              </a:ext>
            </a:extLst>
          </p:cNvPr>
          <p:cNvCxnSpPr>
            <a:cxnSpLocks/>
            <a:stCxn id="2" idx="3"/>
            <a:endCxn id="23" idx="1"/>
          </p:cNvCxnSpPr>
          <p:nvPr/>
        </p:nvCxnSpPr>
        <p:spPr bwMode="auto">
          <a:xfrm>
            <a:off x="3428999" y="2143125"/>
            <a:ext cx="3080658" cy="117109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5944FA9-7348-DD49-9826-B85F1F59505B}"/>
              </a:ext>
            </a:extLst>
          </p:cNvPr>
          <p:cNvCxnSpPr>
            <a:cxnSpLocks/>
            <a:stCxn id="2" idx="3"/>
            <a:endCxn id="25" idx="1"/>
          </p:cNvCxnSpPr>
          <p:nvPr/>
        </p:nvCxnSpPr>
        <p:spPr bwMode="auto">
          <a:xfrm>
            <a:off x="3428999" y="2143125"/>
            <a:ext cx="3080658" cy="351327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DD2D1FB-954F-9548-8013-DCE3568805CD}"/>
              </a:ext>
            </a:extLst>
          </p:cNvPr>
          <p:cNvCxnSpPr>
            <a:cxnSpLocks/>
            <a:stCxn id="2" idx="3"/>
            <a:endCxn id="24" idx="1"/>
          </p:cNvCxnSpPr>
          <p:nvPr/>
        </p:nvCxnSpPr>
        <p:spPr bwMode="auto">
          <a:xfrm>
            <a:off x="3428999" y="2143125"/>
            <a:ext cx="3080658" cy="2342182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AD4EB114-9F7D-F745-BADB-F5D4467E3CF4}"/>
              </a:ext>
            </a:extLst>
          </p:cNvPr>
          <p:cNvSpPr txBox="1"/>
          <p:nvPr/>
        </p:nvSpPr>
        <p:spPr>
          <a:xfrm>
            <a:off x="3936299" y="1810601"/>
            <a:ext cx="22359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tuples with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R.a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 &lt; 100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A9FFF4B-8C6C-5545-BB33-EBFA1D25C553}"/>
              </a:ext>
            </a:extLst>
          </p:cNvPr>
          <p:cNvSpPr txBox="1"/>
          <p:nvPr/>
        </p:nvSpPr>
        <p:spPr>
          <a:xfrm>
            <a:off x="4495800" y="2354035"/>
            <a:ext cx="22359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100 &lt;=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R.a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 &lt; 200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6DCB410-FC53-CE40-A16E-2B28B908751C}"/>
              </a:ext>
            </a:extLst>
          </p:cNvPr>
          <p:cNvSpPr txBox="1"/>
          <p:nvPr/>
        </p:nvSpPr>
        <p:spPr>
          <a:xfrm>
            <a:off x="4273756" y="4194560"/>
            <a:ext cx="22359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500 &lt;=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R.a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ＭＳ Ｐゴシック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5929822-35A5-2B43-8212-68DBA37F1048}"/>
              </a:ext>
            </a:extLst>
          </p:cNvPr>
          <p:cNvSpPr txBox="1"/>
          <p:nvPr/>
        </p:nvSpPr>
        <p:spPr>
          <a:xfrm>
            <a:off x="4722232" y="3213947"/>
            <a:ext cx="22359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200 &lt;=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R.a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 &lt; 500</a:t>
            </a:r>
          </a:p>
        </p:txBody>
      </p:sp>
      <p:grpSp>
        <p:nvGrpSpPr>
          <p:cNvPr id="54280" name="Group 54279">
            <a:extLst>
              <a:ext uri="{FF2B5EF4-FFF2-40B4-BE49-F238E27FC236}">
                <a16:creationId xmlns:a16="http://schemas.microsoft.com/office/drawing/2014/main" id="{FCB4A360-DAEB-164A-856C-27FBE51EEC50}"/>
              </a:ext>
            </a:extLst>
          </p:cNvPr>
          <p:cNvGrpSpPr/>
          <p:nvPr/>
        </p:nvGrpSpPr>
        <p:grpSpPr>
          <a:xfrm>
            <a:off x="3428999" y="2143125"/>
            <a:ext cx="3080658" cy="3997443"/>
            <a:chOff x="3428999" y="2143125"/>
            <a:chExt cx="3080658" cy="3997443"/>
          </a:xfrm>
        </p:grpSpPr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78D4C2FD-D6C4-1445-B0FF-84644DDAD597}"/>
                </a:ext>
              </a:extLst>
            </p:cNvPr>
            <p:cNvCxnSpPr>
              <a:cxnSpLocks/>
              <a:endCxn id="22" idx="1"/>
            </p:cNvCxnSpPr>
            <p:nvPr/>
          </p:nvCxnSpPr>
          <p:spPr bwMode="auto">
            <a:xfrm flipV="1">
              <a:off x="3428999" y="2143125"/>
              <a:ext cx="3080658" cy="1191384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78FFD7C1-4EB1-1149-9D7F-120164B268E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428999" y="3334508"/>
              <a:ext cx="3080658" cy="6544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44AB2CB2-2F38-4445-8F6D-2808FE851B2A}"/>
                </a:ext>
              </a:extLst>
            </p:cNvPr>
            <p:cNvCxnSpPr>
              <a:cxnSpLocks/>
              <a:endCxn id="25" idx="1"/>
            </p:cNvCxnSpPr>
            <p:nvPr/>
          </p:nvCxnSpPr>
          <p:spPr bwMode="auto">
            <a:xfrm>
              <a:off x="3428999" y="3334508"/>
              <a:ext cx="3080658" cy="232189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EF8ACECD-A6C4-1C4F-96CA-5DE0E4AF47E7}"/>
                </a:ext>
              </a:extLst>
            </p:cNvPr>
            <p:cNvCxnSpPr>
              <a:cxnSpLocks/>
              <a:endCxn id="24" idx="1"/>
            </p:cNvCxnSpPr>
            <p:nvPr/>
          </p:nvCxnSpPr>
          <p:spPr bwMode="auto">
            <a:xfrm>
              <a:off x="3428999" y="3334508"/>
              <a:ext cx="3080658" cy="1150799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5754B387-8ABE-8C43-B7A6-09D0C5EA3C57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3472540" y="4225964"/>
              <a:ext cx="778330" cy="295088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A53F8078-991B-A543-8B6D-B1487419831C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472540" y="4521050"/>
              <a:ext cx="801216" cy="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57B46177-BC7F-2547-AA2F-2A0A26E988E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472540" y="4521050"/>
              <a:ext cx="598717" cy="516392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3E4A913B-EEA0-9F46-9ABA-65C95E587E66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472540" y="4521050"/>
              <a:ext cx="707574" cy="305311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6F289C5C-72DC-8A47-A626-ADAB931A883D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3483423" y="5329090"/>
              <a:ext cx="778330" cy="295088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6DD701D7-6F2E-6743-B31F-FC4AB2F10C35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483423" y="5624176"/>
              <a:ext cx="801216" cy="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966D3A08-598C-5B43-9D5A-075FDD2E4787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483423" y="5624176"/>
              <a:ext cx="598717" cy="516392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C3B9B882-855B-BA41-AF42-B984A4DC3433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483423" y="5624176"/>
              <a:ext cx="707574" cy="305311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sp>
        <p:nvSpPr>
          <p:cNvPr id="54290" name="TextBox 54289">
            <a:extLst>
              <a:ext uri="{FF2B5EF4-FFF2-40B4-BE49-F238E27FC236}">
                <a16:creationId xmlns:a16="http://schemas.microsoft.com/office/drawing/2014/main" id="{7DC21F9D-0132-7042-A50A-FF28C2BCB7A6}"/>
              </a:ext>
            </a:extLst>
          </p:cNvPr>
          <p:cNvSpPr txBox="1"/>
          <p:nvPr/>
        </p:nvSpPr>
        <p:spPr>
          <a:xfrm>
            <a:off x="3475818" y="6325240"/>
            <a:ext cx="3078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Shuffle – typically expensive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D2007FEE-B25B-E145-9780-894CB9D7502F}"/>
              </a:ext>
            </a:extLst>
          </p:cNvPr>
          <p:cNvSpPr txBox="1"/>
          <p:nvPr/>
        </p:nvSpPr>
        <p:spPr>
          <a:xfrm>
            <a:off x="5559318" y="635849"/>
            <a:ext cx="2797629" cy="646331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t>Can be same machines or different</a:t>
            </a:r>
          </a:p>
        </p:txBody>
      </p:sp>
    </p:spTree>
    <p:extLst>
      <p:ext uri="{BB962C8B-B14F-4D97-AF65-F5344CB8AC3E}">
        <p14:creationId xmlns:p14="http://schemas.microsoft.com/office/powerpoint/2010/main" val="1223401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  <p:bldP spid="25" grpId="0" animBg="1"/>
      <p:bldP spid="35" grpId="0"/>
      <p:bldP spid="38" grpId="0"/>
      <p:bldP spid="39" grpId="0"/>
      <p:bldP spid="40" grpId="0"/>
      <p:bldP spid="54290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85725"/>
            <a:ext cx="8077200" cy="609600"/>
          </a:xfrm>
        </p:spPr>
        <p:txBody>
          <a:bodyPr/>
          <a:lstStyle/>
          <a:p>
            <a:r>
              <a:rPr lang="en-US">
                <a:latin typeface="Helvetica" charset="0"/>
              </a:rPr>
              <a:t>Parallel Sort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90BDE40-B2FB-5A49-A321-EE33179DE01F}"/>
              </a:ext>
            </a:extLst>
          </p:cNvPr>
          <p:cNvSpPr/>
          <p:nvPr/>
        </p:nvSpPr>
        <p:spPr bwMode="auto">
          <a:xfrm>
            <a:off x="1839686" y="1728106"/>
            <a:ext cx="1589313" cy="83003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(a = 10, …)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solidFill>
                  <a:srgbClr val="000000"/>
                </a:solidFill>
              </a:rPr>
              <a:t>(a = 100, …)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(a = 300, …)</a:t>
            </a:r>
          </a:p>
        </p:txBody>
      </p:sp>
      <p:sp>
        <p:nvSpPr>
          <p:cNvPr id="3" name="Magnetic Disk 2">
            <a:extLst>
              <a:ext uri="{FF2B5EF4-FFF2-40B4-BE49-F238E27FC236}">
                <a16:creationId xmlns:a16="http://schemas.microsoft.com/office/drawing/2014/main" id="{1373F29B-DF03-FA4C-9A11-F11101F92EAB}"/>
              </a:ext>
            </a:extLst>
          </p:cNvPr>
          <p:cNvSpPr/>
          <p:nvPr/>
        </p:nvSpPr>
        <p:spPr bwMode="auto">
          <a:xfrm>
            <a:off x="402771" y="5480957"/>
            <a:ext cx="587828" cy="625929"/>
          </a:xfrm>
          <a:prstGeom prst="flowChartMagneticDisk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R4</a:t>
            </a:r>
          </a:p>
        </p:txBody>
      </p:sp>
      <p:sp>
        <p:nvSpPr>
          <p:cNvPr id="9" name="Magnetic Disk 8">
            <a:extLst>
              <a:ext uri="{FF2B5EF4-FFF2-40B4-BE49-F238E27FC236}">
                <a16:creationId xmlns:a16="http://schemas.microsoft.com/office/drawing/2014/main" id="{C141B006-4E53-A745-AB20-69BDC9E5F139}"/>
              </a:ext>
            </a:extLst>
          </p:cNvPr>
          <p:cNvSpPr/>
          <p:nvPr/>
        </p:nvSpPr>
        <p:spPr bwMode="auto">
          <a:xfrm>
            <a:off x="402771" y="4286248"/>
            <a:ext cx="587828" cy="625929"/>
          </a:xfrm>
          <a:prstGeom prst="flowChartMagneticDisk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R3</a:t>
            </a:r>
          </a:p>
        </p:txBody>
      </p:sp>
      <p:sp>
        <p:nvSpPr>
          <p:cNvPr id="10" name="Magnetic Disk 9">
            <a:extLst>
              <a:ext uri="{FF2B5EF4-FFF2-40B4-BE49-F238E27FC236}">
                <a16:creationId xmlns:a16="http://schemas.microsoft.com/office/drawing/2014/main" id="{60FA2041-24ED-1544-9EFF-F64F3BF2B225}"/>
              </a:ext>
            </a:extLst>
          </p:cNvPr>
          <p:cNvSpPr/>
          <p:nvPr/>
        </p:nvSpPr>
        <p:spPr bwMode="auto">
          <a:xfrm>
            <a:off x="402771" y="2955470"/>
            <a:ext cx="587828" cy="625929"/>
          </a:xfrm>
          <a:prstGeom prst="flowChartMagneticDisk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R2</a:t>
            </a:r>
          </a:p>
        </p:txBody>
      </p:sp>
      <p:sp>
        <p:nvSpPr>
          <p:cNvPr id="11" name="Magnetic Disk 10">
            <a:extLst>
              <a:ext uri="{FF2B5EF4-FFF2-40B4-BE49-F238E27FC236}">
                <a16:creationId xmlns:a16="http://schemas.microsoft.com/office/drawing/2014/main" id="{6B65F651-1515-A048-BDAC-ADFC10E71931}"/>
              </a:ext>
            </a:extLst>
          </p:cNvPr>
          <p:cNvSpPr/>
          <p:nvPr/>
        </p:nvSpPr>
        <p:spPr bwMode="auto">
          <a:xfrm>
            <a:off x="402771" y="1728106"/>
            <a:ext cx="587828" cy="625929"/>
          </a:xfrm>
          <a:prstGeom prst="flowChartMagneticDisk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R1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A68D0BE-0A3B-B34C-BF30-9FD98084B9FF}"/>
              </a:ext>
            </a:extLst>
          </p:cNvPr>
          <p:cNvSpPr/>
          <p:nvPr/>
        </p:nvSpPr>
        <p:spPr bwMode="auto">
          <a:xfrm>
            <a:off x="1839686" y="2899197"/>
            <a:ext cx="1589313" cy="83003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(a = 15, …)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(a = 85, …)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(a = 300, …)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9BE2347-5596-634C-A065-6487E449718F}"/>
              </a:ext>
            </a:extLst>
          </p:cNvPr>
          <p:cNvSpPr/>
          <p:nvPr/>
        </p:nvSpPr>
        <p:spPr bwMode="auto">
          <a:xfrm>
            <a:off x="1839686" y="4070288"/>
            <a:ext cx="1589313" cy="83003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(a = 105, …)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(a = 501, …)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(a = 601, …)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16AEF4B-C35B-C747-82A4-E2E717089BC6}"/>
              </a:ext>
            </a:extLst>
          </p:cNvPr>
          <p:cNvSpPr/>
          <p:nvPr/>
        </p:nvSpPr>
        <p:spPr bwMode="auto">
          <a:xfrm>
            <a:off x="1839686" y="5241379"/>
            <a:ext cx="1589313" cy="83003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(a = 150, …)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(a = 700, …)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(a = 800, …)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60E14D7-BBB1-1845-9365-4673FF33495D}"/>
              </a:ext>
            </a:extLst>
          </p:cNvPr>
          <p:cNvSpPr/>
          <p:nvPr/>
        </p:nvSpPr>
        <p:spPr bwMode="auto">
          <a:xfrm>
            <a:off x="6509657" y="1728106"/>
            <a:ext cx="2024743" cy="83003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lvl="0">
              <a:defRPr/>
            </a:pPr>
            <a:r>
              <a:rPr lang="en-US" sz="1600" dirty="0">
                <a:solidFill>
                  <a:srgbClr val="000000"/>
                </a:solidFill>
              </a:rPr>
              <a:t>(a = 10, …)</a:t>
            </a:r>
          </a:p>
          <a:p>
            <a:pPr lvl="0">
              <a:defRPr/>
            </a:pPr>
            <a:r>
              <a:rPr lang="en-US" sz="1600" dirty="0">
                <a:solidFill>
                  <a:srgbClr val="000000"/>
                </a:solidFill>
              </a:rPr>
              <a:t>(a = 15, …)</a:t>
            </a:r>
          </a:p>
          <a:p>
            <a:pPr lvl="0">
              <a:defRPr/>
            </a:pPr>
            <a:r>
              <a:rPr lang="en-US" sz="1600" dirty="0">
                <a:solidFill>
                  <a:srgbClr val="000000"/>
                </a:solidFill>
              </a:rPr>
              <a:t>(a = 85, …)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2CF30AF-D783-7946-B38F-23E5212B44F7}"/>
              </a:ext>
            </a:extLst>
          </p:cNvPr>
          <p:cNvSpPr/>
          <p:nvPr/>
        </p:nvSpPr>
        <p:spPr bwMode="auto">
          <a:xfrm>
            <a:off x="6509657" y="2899197"/>
            <a:ext cx="2024743" cy="83003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lvl="0">
              <a:defRPr/>
            </a:pPr>
            <a:r>
              <a:rPr lang="en-US" sz="1400" dirty="0">
                <a:solidFill>
                  <a:srgbClr val="000000"/>
                </a:solidFill>
              </a:rPr>
              <a:t>(a = 100, …)</a:t>
            </a:r>
          </a:p>
          <a:p>
            <a:pPr lvl="0">
              <a:defRPr/>
            </a:pPr>
            <a:r>
              <a:rPr lang="en-US" sz="1400" dirty="0">
                <a:solidFill>
                  <a:srgbClr val="000000"/>
                </a:solidFill>
              </a:rPr>
              <a:t>(a = 105, …)</a:t>
            </a:r>
          </a:p>
          <a:p>
            <a:pPr lvl="0">
              <a:defRPr/>
            </a:pPr>
            <a:r>
              <a:rPr lang="en-US" sz="1400" dirty="0">
                <a:solidFill>
                  <a:srgbClr val="000000"/>
                </a:solidFill>
              </a:rPr>
              <a:t>(a = 150, …)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85679D1-6863-904E-9A7C-065CFB4AFFDF}"/>
              </a:ext>
            </a:extLst>
          </p:cNvPr>
          <p:cNvSpPr/>
          <p:nvPr/>
        </p:nvSpPr>
        <p:spPr bwMode="auto">
          <a:xfrm>
            <a:off x="6509657" y="4070288"/>
            <a:ext cx="2024743" cy="83003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lvl="0">
              <a:defRPr/>
            </a:pPr>
            <a:r>
              <a:rPr lang="en-US" sz="1600" dirty="0">
                <a:solidFill>
                  <a:srgbClr val="000000"/>
                </a:solidFill>
              </a:rPr>
              <a:t>(a = 300, …)</a:t>
            </a:r>
          </a:p>
          <a:p>
            <a:pPr lvl="0">
              <a:defRPr/>
            </a:pPr>
            <a:r>
              <a:rPr lang="en-US" sz="1600" dirty="0">
                <a:solidFill>
                  <a:srgbClr val="000000"/>
                </a:solidFill>
              </a:rPr>
              <a:t>(a = 300, …)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2F53167-D373-AF4D-840D-C04BC18BB2A6}"/>
              </a:ext>
            </a:extLst>
          </p:cNvPr>
          <p:cNvSpPr/>
          <p:nvPr/>
        </p:nvSpPr>
        <p:spPr bwMode="auto">
          <a:xfrm>
            <a:off x="6509657" y="5241379"/>
            <a:ext cx="2024743" cy="83003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lvl="0">
              <a:defRPr/>
            </a:pPr>
            <a:r>
              <a:rPr lang="en-US" sz="1200" dirty="0">
                <a:solidFill>
                  <a:srgbClr val="000000"/>
                </a:solidFill>
              </a:rPr>
              <a:t>(a = 501, …)</a:t>
            </a:r>
          </a:p>
          <a:p>
            <a:pPr lvl="0">
              <a:defRPr/>
            </a:pPr>
            <a:r>
              <a:rPr lang="en-US" sz="1200" dirty="0">
                <a:solidFill>
                  <a:srgbClr val="000000"/>
                </a:solidFill>
              </a:rPr>
              <a:t>(a = 601, …)</a:t>
            </a:r>
          </a:p>
          <a:p>
            <a:pPr lvl="0">
              <a:defRPr/>
            </a:pPr>
            <a:r>
              <a:rPr lang="en-US" sz="1200" dirty="0">
                <a:solidFill>
                  <a:srgbClr val="000000"/>
                </a:solidFill>
              </a:rPr>
              <a:t>(a = 700, …)</a:t>
            </a:r>
          </a:p>
          <a:p>
            <a:pPr lvl="0">
              <a:defRPr/>
            </a:pPr>
            <a:r>
              <a:rPr lang="en-US" sz="1200" dirty="0">
                <a:solidFill>
                  <a:srgbClr val="000000"/>
                </a:solidFill>
              </a:rPr>
              <a:t>(a = 800, …)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F367F8C-31B3-2A4B-870B-E837A159D3D2}"/>
              </a:ext>
            </a:extLst>
          </p:cNvPr>
          <p:cNvCxnSpPr>
            <a:cxnSpLocks/>
            <a:stCxn id="2" idx="3"/>
            <a:endCxn id="22" idx="1"/>
          </p:cNvCxnSpPr>
          <p:nvPr/>
        </p:nvCxnSpPr>
        <p:spPr bwMode="auto">
          <a:xfrm>
            <a:off x="3428999" y="2143125"/>
            <a:ext cx="3080658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C784009-129A-E341-BA17-4A2D747D6FBF}"/>
              </a:ext>
            </a:extLst>
          </p:cNvPr>
          <p:cNvCxnSpPr>
            <a:cxnSpLocks/>
            <a:stCxn id="2" idx="3"/>
            <a:endCxn id="23" idx="1"/>
          </p:cNvCxnSpPr>
          <p:nvPr/>
        </p:nvCxnSpPr>
        <p:spPr bwMode="auto">
          <a:xfrm>
            <a:off x="3428999" y="2143125"/>
            <a:ext cx="3080658" cy="117109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5944FA9-7348-DD49-9826-B85F1F59505B}"/>
              </a:ext>
            </a:extLst>
          </p:cNvPr>
          <p:cNvCxnSpPr>
            <a:cxnSpLocks/>
          </p:cNvCxnSpPr>
          <p:nvPr/>
        </p:nvCxnSpPr>
        <p:spPr bwMode="auto">
          <a:xfrm>
            <a:off x="3428999" y="2152650"/>
            <a:ext cx="3080658" cy="351327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DD2D1FB-954F-9548-8013-DCE3568805CD}"/>
              </a:ext>
            </a:extLst>
          </p:cNvPr>
          <p:cNvCxnSpPr>
            <a:cxnSpLocks/>
            <a:stCxn id="2" idx="3"/>
            <a:endCxn id="24" idx="1"/>
          </p:cNvCxnSpPr>
          <p:nvPr/>
        </p:nvCxnSpPr>
        <p:spPr bwMode="auto">
          <a:xfrm>
            <a:off x="3428999" y="2143125"/>
            <a:ext cx="3080658" cy="2342182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AD4EB114-9F7D-F745-BADB-F5D4467E3CF4}"/>
              </a:ext>
            </a:extLst>
          </p:cNvPr>
          <p:cNvSpPr txBox="1"/>
          <p:nvPr/>
        </p:nvSpPr>
        <p:spPr>
          <a:xfrm>
            <a:off x="3936299" y="1810601"/>
            <a:ext cx="22359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tuples with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R.a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 &lt; 100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A9FFF4B-8C6C-5545-BB33-EBFA1D25C553}"/>
              </a:ext>
            </a:extLst>
          </p:cNvPr>
          <p:cNvSpPr txBox="1"/>
          <p:nvPr/>
        </p:nvSpPr>
        <p:spPr>
          <a:xfrm>
            <a:off x="4495800" y="2354035"/>
            <a:ext cx="22359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100 &lt;=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R.a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 &lt; 200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6DCB410-FC53-CE40-A16E-2B28B908751C}"/>
              </a:ext>
            </a:extLst>
          </p:cNvPr>
          <p:cNvSpPr txBox="1"/>
          <p:nvPr/>
        </p:nvSpPr>
        <p:spPr>
          <a:xfrm>
            <a:off x="4273756" y="4194560"/>
            <a:ext cx="22359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500 &lt;=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R.a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ＭＳ Ｐゴシック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5929822-35A5-2B43-8212-68DBA37F1048}"/>
              </a:ext>
            </a:extLst>
          </p:cNvPr>
          <p:cNvSpPr txBox="1"/>
          <p:nvPr/>
        </p:nvSpPr>
        <p:spPr>
          <a:xfrm>
            <a:off x="4722232" y="3213947"/>
            <a:ext cx="22359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200 &lt;=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R.a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 &lt; 500</a:t>
            </a:r>
          </a:p>
        </p:txBody>
      </p:sp>
      <p:grpSp>
        <p:nvGrpSpPr>
          <p:cNvPr id="54280" name="Group 54279">
            <a:extLst>
              <a:ext uri="{FF2B5EF4-FFF2-40B4-BE49-F238E27FC236}">
                <a16:creationId xmlns:a16="http://schemas.microsoft.com/office/drawing/2014/main" id="{FCB4A360-DAEB-164A-856C-27FBE51EEC50}"/>
              </a:ext>
            </a:extLst>
          </p:cNvPr>
          <p:cNvGrpSpPr/>
          <p:nvPr/>
        </p:nvGrpSpPr>
        <p:grpSpPr>
          <a:xfrm>
            <a:off x="3428999" y="2143125"/>
            <a:ext cx="3080658" cy="3997443"/>
            <a:chOff x="3428999" y="2143125"/>
            <a:chExt cx="3080658" cy="3997443"/>
          </a:xfrm>
        </p:grpSpPr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78D4C2FD-D6C4-1445-B0FF-84644DDAD597}"/>
                </a:ext>
              </a:extLst>
            </p:cNvPr>
            <p:cNvCxnSpPr>
              <a:cxnSpLocks/>
              <a:endCxn id="22" idx="1"/>
            </p:cNvCxnSpPr>
            <p:nvPr/>
          </p:nvCxnSpPr>
          <p:spPr bwMode="auto">
            <a:xfrm flipV="1">
              <a:off x="3428999" y="2143125"/>
              <a:ext cx="3080658" cy="1191384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78FFD7C1-4EB1-1149-9D7F-120164B268E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428999" y="3334508"/>
              <a:ext cx="3080658" cy="6544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44AB2CB2-2F38-4445-8F6D-2808FE851B2A}"/>
                </a:ext>
              </a:extLst>
            </p:cNvPr>
            <p:cNvCxnSpPr>
              <a:cxnSpLocks/>
              <a:endCxn id="25" idx="1"/>
            </p:cNvCxnSpPr>
            <p:nvPr/>
          </p:nvCxnSpPr>
          <p:spPr bwMode="auto">
            <a:xfrm>
              <a:off x="3428999" y="3334508"/>
              <a:ext cx="3080658" cy="232189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EF8ACECD-A6C4-1C4F-96CA-5DE0E4AF47E7}"/>
                </a:ext>
              </a:extLst>
            </p:cNvPr>
            <p:cNvCxnSpPr>
              <a:cxnSpLocks/>
              <a:endCxn id="24" idx="1"/>
            </p:cNvCxnSpPr>
            <p:nvPr/>
          </p:nvCxnSpPr>
          <p:spPr bwMode="auto">
            <a:xfrm>
              <a:off x="3428999" y="3334508"/>
              <a:ext cx="3080658" cy="1150799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5754B387-8ABE-8C43-B7A6-09D0C5EA3C57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3472540" y="4225964"/>
              <a:ext cx="778330" cy="295088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A53F8078-991B-A543-8B6D-B1487419831C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472540" y="4521050"/>
              <a:ext cx="801216" cy="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57B46177-BC7F-2547-AA2F-2A0A26E988E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472540" y="4521050"/>
              <a:ext cx="598717" cy="516392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3E4A913B-EEA0-9F46-9ABA-65C95E587E66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472540" y="4521050"/>
              <a:ext cx="707574" cy="305311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6F289C5C-72DC-8A47-A626-ADAB931A883D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3483423" y="5329090"/>
              <a:ext cx="778330" cy="295088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6DD701D7-6F2E-6743-B31F-FC4AB2F10C35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483423" y="5624176"/>
              <a:ext cx="801216" cy="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966D3A08-598C-5B43-9D5A-075FDD2E4787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483423" y="5624176"/>
              <a:ext cx="598717" cy="516392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C3B9B882-855B-BA41-AF42-B984A4DC3433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483423" y="5624176"/>
              <a:ext cx="707574" cy="305311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885519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  <p:bldP spid="25" grpId="0" animBg="1"/>
      <p:bldP spid="35" grpId="0"/>
      <p:bldP spid="38" grpId="0"/>
      <p:bldP spid="39" grpId="0"/>
      <p:bldP spid="40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Helvetica" charset="0"/>
              </a:rPr>
              <a:t>Parallel Join</a:t>
            </a:r>
          </a:p>
        </p:txBody>
      </p:sp>
      <p:sp>
        <p:nvSpPr>
          <p:cNvPr id="58371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en-US" dirty="0">
                <a:latin typeface="Helvetica" charset="0"/>
              </a:rPr>
              <a:t>Hash-based approach</a:t>
            </a:r>
          </a:p>
          <a:p>
            <a:pPr lvl="1"/>
            <a:r>
              <a:rPr lang="en-US" dirty="0">
                <a:latin typeface="Helvetica" charset="0"/>
              </a:rPr>
              <a:t>Very similar to how partitioning hash join works (i.e., the variant we saw for the case when the relations don’t fit in memory)</a:t>
            </a:r>
          </a:p>
          <a:p>
            <a:pPr lvl="1"/>
            <a:r>
              <a:rPr lang="en-US" dirty="0">
                <a:latin typeface="Helvetica" charset="0"/>
              </a:rPr>
              <a:t>Most common for </a:t>
            </a:r>
            <a:r>
              <a:rPr lang="en-US" dirty="0" err="1">
                <a:latin typeface="Helvetica" charset="0"/>
              </a:rPr>
              <a:t>equi</a:t>
            </a:r>
            <a:r>
              <a:rPr lang="en-US" dirty="0">
                <a:latin typeface="Helvetica" charset="0"/>
              </a:rPr>
              <a:t>-joins where hashing can be used</a:t>
            </a:r>
          </a:p>
          <a:p>
            <a:pPr lvl="1"/>
            <a:r>
              <a:rPr lang="en-US" dirty="0">
                <a:latin typeface="Helvetica" charset="0"/>
              </a:rPr>
              <a:t>Easier to guarantee balanced work </a:t>
            </a:r>
          </a:p>
          <a:p>
            <a:pPr lvl="1"/>
            <a:endParaRPr lang="en-US" dirty="0">
              <a:latin typeface="Helvetica" charset="0"/>
            </a:endParaRPr>
          </a:p>
          <a:p>
            <a:r>
              <a:rPr lang="en-US" dirty="0">
                <a:latin typeface="Helvetica" charset="0"/>
              </a:rPr>
              <a:t>Sort-based approach</a:t>
            </a:r>
          </a:p>
          <a:p>
            <a:pPr lvl="1"/>
            <a:r>
              <a:rPr lang="en-US" dirty="0">
                <a:latin typeface="Helvetica" charset="0"/>
              </a:rPr>
              <a:t>Similar to the parallel sort approach</a:t>
            </a:r>
          </a:p>
          <a:p>
            <a:pPr lvl="1"/>
            <a:r>
              <a:rPr lang="en-US" dirty="0">
                <a:latin typeface="Helvetica" charset="0"/>
              </a:rPr>
              <a:t>Both relations sorted using the same key</a:t>
            </a:r>
          </a:p>
          <a:p>
            <a:pPr lvl="1"/>
            <a:r>
              <a:rPr lang="en-US" dirty="0">
                <a:latin typeface="Helvetica" charset="0"/>
              </a:rPr>
              <a:t>Same processor used for merging in the second phase for both relations</a:t>
            </a:r>
          </a:p>
          <a:p>
            <a:pPr lvl="1"/>
            <a:endParaRPr lang="en-US" dirty="0">
              <a:latin typeface="Helvetica" charset="0"/>
            </a:endParaRPr>
          </a:p>
          <a:p>
            <a:endParaRPr lang="en-US" dirty="0">
              <a:latin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545629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85725"/>
            <a:ext cx="8077200" cy="609600"/>
          </a:xfrm>
        </p:spPr>
        <p:txBody>
          <a:bodyPr/>
          <a:lstStyle/>
          <a:p>
            <a:r>
              <a:rPr lang="en-US" dirty="0">
                <a:latin typeface="Helvetica" charset="0"/>
              </a:rPr>
              <a:t>Hash-based Parallel Join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90BDE40-B2FB-5A49-A321-EE33179DE01F}"/>
              </a:ext>
            </a:extLst>
          </p:cNvPr>
          <p:cNvSpPr/>
          <p:nvPr/>
        </p:nvSpPr>
        <p:spPr bwMode="auto">
          <a:xfrm>
            <a:off x="1328056" y="1728106"/>
            <a:ext cx="2100943" cy="83003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Read R1 and Partition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Read S1 and Partition</a:t>
            </a:r>
          </a:p>
        </p:txBody>
      </p:sp>
      <p:sp>
        <p:nvSpPr>
          <p:cNvPr id="3" name="Magnetic Disk 2">
            <a:extLst>
              <a:ext uri="{FF2B5EF4-FFF2-40B4-BE49-F238E27FC236}">
                <a16:creationId xmlns:a16="http://schemas.microsoft.com/office/drawing/2014/main" id="{1373F29B-DF03-FA4C-9A11-F11101F92EAB}"/>
              </a:ext>
            </a:extLst>
          </p:cNvPr>
          <p:cNvSpPr/>
          <p:nvPr/>
        </p:nvSpPr>
        <p:spPr bwMode="auto">
          <a:xfrm>
            <a:off x="283029" y="5480957"/>
            <a:ext cx="707570" cy="625929"/>
          </a:xfrm>
          <a:prstGeom prst="flowChartMagneticDisk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R4, S4</a:t>
            </a:r>
          </a:p>
        </p:txBody>
      </p:sp>
      <p:sp>
        <p:nvSpPr>
          <p:cNvPr id="9" name="Magnetic Disk 8">
            <a:extLst>
              <a:ext uri="{FF2B5EF4-FFF2-40B4-BE49-F238E27FC236}">
                <a16:creationId xmlns:a16="http://schemas.microsoft.com/office/drawing/2014/main" id="{C141B006-4E53-A745-AB20-69BDC9E5F139}"/>
              </a:ext>
            </a:extLst>
          </p:cNvPr>
          <p:cNvSpPr/>
          <p:nvPr/>
        </p:nvSpPr>
        <p:spPr bwMode="auto">
          <a:xfrm>
            <a:off x="283029" y="4286248"/>
            <a:ext cx="707570" cy="625929"/>
          </a:xfrm>
          <a:prstGeom prst="flowChartMagneticDisk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R3, S3</a:t>
            </a:r>
          </a:p>
        </p:txBody>
      </p:sp>
      <p:sp>
        <p:nvSpPr>
          <p:cNvPr id="10" name="Magnetic Disk 9">
            <a:extLst>
              <a:ext uri="{FF2B5EF4-FFF2-40B4-BE49-F238E27FC236}">
                <a16:creationId xmlns:a16="http://schemas.microsoft.com/office/drawing/2014/main" id="{60FA2041-24ED-1544-9EFF-F64F3BF2B225}"/>
              </a:ext>
            </a:extLst>
          </p:cNvPr>
          <p:cNvSpPr/>
          <p:nvPr/>
        </p:nvSpPr>
        <p:spPr bwMode="auto">
          <a:xfrm>
            <a:off x="283029" y="2955470"/>
            <a:ext cx="707570" cy="625929"/>
          </a:xfrm>
          <a:prstGeom prst="flowChartMagneticDisk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R2, S2</a:t>
            </a:r>
          </a:p>
        </p:txBody>
      </p:sp>
      <p:sp>
        <p:nvSpPr>
          <p:cNvPr id="11" name="Magnetic Disk 10">
            <a:extLst>
              <a:ext uri="{FF2B5EF4-FFF2-40B4-BE49-F238E27FC236}">
                <a16:creationId xmlns:a16="http://schemas.microsoft.com/office/drawing/2014/main" id="{6B65F651-1515-A048-BDAC-ADFC10E71931}"/>
              </a:ext>
            </a:extLst>
          </p:cNvPr>
          <p:cNvSpPr/>
          <p:nvPr/>
        </p:nvSpPr>
        <p:spPr bwMode="auto">
          <a:xfrm>
            <a:off x="283029" y="1728106"/>
            <a:ext cx="707570" cy="625929"/>
          </a:xfrm>
          <a:prstGeom prst="flowChartMagneticDisk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R1, S1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A68D0BE-0A3B-B34C-BF30-9FD98084B9FF}"/>
              </a:ext>
            </a:extLst>
          </p:cNvPr>
          <p:cNvSpPr/>
          <p:nvPr/>
        </p:nvSpPr>
        <p:spPr bwMode="auto">
          <a:xfrm>
            <a:off x="1328056" y="2899197"/>
            <a:ext cx="2100943" cy="83003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Read R2 and Partition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Read S2 and Partition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9BE2347-5596-634C-A065-6487E449718F}"/>
              </a:ext>
            </a:extLst>
          </p:cNvPr>
          <p:cNvSpPr/>
          <p:nvPr/>
        </p:nvSpPr>
        <p:spPr bwMode="auto">
          <a:xfrm>
            <a:off x="1328056" y="4070288"/>
            <a:ext cx="2100943" cy="83003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Read R3 and Partition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Read S3 and Partition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16AEF4B-C35B-C747-82A4-E2E717089BC6}"/>
              </a:ext>
            </a:extLst>
          </p:cNvPr>
          <p:cNvSpPr/>
          <p:nvPr/>
        </p:nvSpPr>
        <p:spPr bwMode="auto">
          <a:xfrm>
            <a:off x="1328056" y="5241379"/>
            <a:ext cx="2100943" cy="83003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Read R4 and Partition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Read S4 and Partition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60E14D7-BBB1-1845-9365-4673FF33495D}"/>
              </a:ext>
            </a:extLst>
          </p:cNvPr>
          <p:cNvSpPr/>
          <p:nvPr/>
        </p:nvSpPr>
        <p:spPr bwMode="auto">
          <a:xfrm>
            <a:off x="6509657" y="1728106"/>
            <a:ext cx="2024743" cy="83003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Join the R and S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tuples with h(a) = 1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2CF30AF-D783-7946-B38F-23E5212B44F7}"/>
              </a:ext>
            </a:extLst>
          </p:cNvPr>
          <p:cNvSpPr/>
          <p:nvPr/>
        </p:nvSpPr>
        <p:spPr bwMode="auto">
          <a:xfrm>
            <a:off x="6509657" y="2899197"/>
            <a:ext cx="2024743" cy="83003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Join the R and S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tuples with h(a) = 2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85679D1-6863-904E-9A7C-065CFB4AFFDF}"/>
              </a:ext>
            </a:extLst>
          </p:cNvPr>
          <p:cNvSpPr/>
          <p:nvPr/>
        </p:nvSpPr>
        <p:spPr bwMode="auto">
          <a:xfrm>
            <a:off x="6509657" y="4070288"/>
            <a:ext cx="2024743" cy="83003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Join the R and S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tuples with h(a) = 3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2F53167-D373-AF4D-840D-C04BC18BB2A6}"/>
              </a:ext>
            </a:extLst>
          </p:cNvPr>
          <p:cNvSpPr/>
          <p:nvPr/>
        </p:nvSpPr>
        <p:spPr bwMode="auto">
          <a:xfrm>
            <a:off x="6509657" y="5241379"/>
            <a:ext cx="2024743" cy="83003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Join the R and S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tuples with h(a) = 4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F367F8C-31B3-2A4B-870B-E837A159D3D2}"/>
              </a:ext>
            </a:extLst>
          </p:cNvPr>
          <p:cNvCxnSpPr>
            <a:cxnSpLocks/>
            <a:stCxn id="2" idx="3"/>
            <a:endCxn id="22" idx="1"/>
          </p:cNvCxnSpPr>
          <p:nvPr/>
        </p:nvCxnSpPr>
        <p:spPr bwMode="auto">
          <a:xfrm>
            <a:off x="3428999" y="2143125"/>
            <a:ext cx="3080658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C784009-129A-E341-BA17-4A2D747D6FBF}"/>
              </a:ext>
            </a:extLst>
          </p:cNvPr>
          <p:cNvCxnSpPr>
            <a:cxnSpLocks/>
            <a:stCxn id="2" idx="3"/>
            <a:endCxn id="23" idx="1"/>
          </p:cNvCxnSpPr>
          <p:nvPr/>
        </p:nvCxnSpPr>
        <p:spPr bwMode="auto">
          <a:xfrm>
            <a:off x="3428999" y="2143125"/>
            <a:ext cx="3080658" cy="117109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5944FA9-7348-DD49-9826-B85F1F59505B}"/>
              </a:ext>
            </a:extLst>
          </p:cNvPr>
          <p:cNvCxnSpPr>
            <a:cxnSpLocks/>
            <a:stCxn id="2" idx="3"/>
            <a:endCxn id="25" idx="1"/>
          </p:cNvCxnSpPr>
          <p:nvPr/>
        </p:nvCxnSpPr>
        <p:spPr bwMode="auto">
          <a:xfrm>
            <a:off x="3428999" y="2143125"/>
            <a:ext cx="3080658" cy="351327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DD2D1FB-954F-9548-8013-DCE3568805CD}"/>
              </a:ext>
            </a:extLst>
          </p:cNvPr>
          <p:cNvCxnSpPr>
            <a:cxnSpLocks/>
            <a:stCxn id="2" idx="3"/>
            <a:endCxn id="24" idx="1"/>
          </p:cNvCxnSpPr>
          <p:nvPr/>
        </p:nvCxnSpPr>
        <p:spPr bwMode="auto">
          <a:xfrm>
            <a:off x="3428999" y="2143125"/>
            <a:ext cx="3080658" cy="2342182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AD4EB114-9F7D-F745-BADB-F5D4467E3CF4}"/>
              </a:ext>
            </a:extLst>
          </p:cNvPr>
          <p:cNvSpPr txBox="1"/>
          <p:nvPr/>
        </p:nvSpPr>
        <p:spPr>
          <a:xfrm>
            <a:off x="3897295" y="1614993"/>
            <a:ext cx="22359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R1 and S1 tuples with h(a) = 1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A9FFF4B-8C6C-5545-BB33-EBFA1D25C553}"/>
              </a:ext>
            </a:extLst>
          </p:cNvPr>
          <p:cNvSpPr txBox="1"/>
          <p:nvPr/>
        </p:nvSpPr>
        <p:spPr>
          <a:xfrm>
            <a:off x="4495800" y="2354035"/>
            <a:ext cx="22359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h(a) = 2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6DCB410-FC53-CE40-A16E-2B28B908751C}"/>
              </a:ext>
            </a:extLst>
          </p:cNvPr>
          <p:cNvSpPr txBox="1"/>
          <p:nvPr/>
        </p:nvSpPr>
        <p:spPr>
          <a:xfrm>
            <a:off x="4273756" y="4194560"/>
            <a:ext cx="22359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h(a) = 4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5929822-35A5-2B43-8212-68DBA37F1048}"/>
              </a:ext>
            </a:extLst>
          </p:cNvPr>
          <p:cNvSpPr txBox="1"/>
          <p:nvPr/>
        </p:nvSpPr>
        <p:spPr>
          <a:xfrm>
            <a:off x="4722232" y="3213947"/>
            <a:ext cx="22359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h(a) = 3</a:t>
            </a:r>
          </a:p>
        </p:txBody>
      </p:sp>
      <p:grpSp>
        <p:nvGrpSpPr>
          <p:cNvPr id="54280" name="Group 54279">
            <a:extLst>
              <a:ext uri="{FF2B5EF4-FFF2-40B4-BE49-F238E27FC236}">
                <a16:creationId xmlns:a16="http://schemas.microsoft.com/office/drawing/2014/main" id="{FCB4A360-DAEB-164A-856C-27FBE51EEC50}"/>
              </a:ext>
            </a:extLst>
          </p:cNvPr>
          <p:cNvGrpSpPr/>
          <p:nvPr/>
        </p:nvGrpSpPr>
        <p:grpSpPr>
          <a:xfrm>
            <a:off x="3428999" y="2138213"/>
            <a:ext cx="3080658" cy="3997443"/>
            <a:chOff x="3428999" y="2143125"/>
            <a:chExt cx="3080658" cy="3997443"/>
          </a:xfrm>
        </p:grpSpPr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78D4C2FD-D6C4-1445-B0FF-84644DDAD597}"/>
                </a:ext>
              </a:extLst>
            </p:cNvPr>
            <p:cNvCxnSpPr>
              <a:cxnSpLocks/>
              <a:endCxn id="22" idx="1"/>
            </p:cNvCxnSpPr>
            <p:nvPr/>
          </p:nvCxnSpPr>
          <p:spPr bwMode="auto">
            <a:xfrm flipV="1">
              <a:off x="3428999" y="2143125"/>
              <a:ext cx="3080658" cy="1191384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78FFD7C1-4EB1-1149-9D7F-120164B268E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428999" y="3334508"/>
              <a:ext cx="3080658" cy="6544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44AB2CB2-2F38-4445-8F6D-2808FE851B2A}"/>
                </a:ext>
              </a:extLst>
            </p:cNvPr>
            <p:cNvCxnSpPr>
              <a:cxnSpLocks/>
              <a:endCxn id="25" idx="1"/>
            </p:cNvCxnSpPr>
            <p:nvPr/>
          </p:nvCxnSpPr>
          <p:spPr bwMode="auto">
            <a:xfrm>
              <a:off x="3428999" y="3334508"/>
              <a:ext cx="3080658" cy="232189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EF8ACECD-A6C4-1C4F-96CA-5DE0E4AF47E7}"/>
                </a:ext>
              </a:extLst>
            </p:cNvPr>
            <p:cNvCxnSpPr>
              <a:cxnSpLocks/>
              <a:endCxn id="24" idx="1"/>
            </p:cNvCxnSpPr>
            <p:nvPr/>
          </p:nvCxnSpPr>
          <p:spPr bwMode="auto">
            <a:xfrm>
              <a:off x="3428999" y="3334508"/>
              <a:ext cx="3080658" cy="1150799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5754B387-8ABE-8C43-B7A6-09D0C5EA3C57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3472540" y="4225964"/>
              <a:ext cx="778330" cy="295088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A53F8078-991B-A543-8B6D-B1487419831C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472540" y="4521050"/>
              <a:ext cx="801216" cy="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57B46177-BC7F-2547-AA2F-2A0A26E988E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472540" y="4521050"/>
              <a:ext cx="598717" cy="516392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3E4A913B-EEA0-9F46-9ABA-65C95E587E66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472540" y="4521050"/>
              <a:ext cx="707574" cy="305311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6F289C5C-72DC-8A47-A626-ADAB931A883D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3483423" y="5329090"/>
              <a:ext cx="778330" cy="295088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6DD701D7-6F2E-6743-B31F-FC4AB2F10C35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483423" y="5624176"/>
              <a:ext cx="801216" cy="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966D3A08-598C-5B43-9D5A-075FDD2E4787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483423" y="5624176"/>
              <a:ext cx="598717" cy="516392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C3B9B882-855B-BA41-AF42-B984A4DC3433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483423" y="5624176"/>
              <a:ext cx="707574" cy="305311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sp>
        <p:nvSpPr>
          <p:cNvPr id="54290" name="TextBox 54289">
            <a:extLst>
              <a:ext uri="{FF2B5EF4-FFF2-40B4-BE49-F238E27FC236}">
                <a16:creationId xmlns:a16="http://schemas.microsoft.com/office/drawing/2014/main" id="{7DC21F9D-0132-7042-A50A-FF28C2BCB7A6}"/>
              </a:ext>
            </a:extLst>
          </p:cNvPr>
          <p:cNvSpPr txBox="1"/>
          <p:nvPr/>
        </p:nvSpPr>
        <p:spPr>
          <a:xfrm>
            <a:off x="3475818" y="6325240"/>
            <a:ext cx="3078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Shuffle – typically expensive</a:t>
            </a:r>
          </a:p>
        </p:txBody>
      </p:sp>
    </p:spTree>
    <p:extLst>
      <p:ext uri="{BB962C8B-B14F-4D97-AF65-F5344CB8AC3E}">
        <p14:creationId xmlns:p14="http://schemas.microsoft.com/office/powerpoint/2010/main" val="2335693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  <p:bldP spid="25" grpId="0" animBg="1"/>
      <p:bldP spid="35" grpId="0"/>
      <p:bldP spid="38" grpId="0"/>
      <p:bldP spid="39" grpId="0"/>
      <p:bldP spid="40" grpId="0"/>
      <p:bldP spid="54290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85725"/>
            <a:ext cx="8077200" cy="609600"/>
          </a:xfrm>
        </p:spPr>
        <p:txBody>
          <a:bodyPr/>
          <a:lstStyle/>
          <a:p>
            <a:r>
              <a:rPr lang="en-US" dirty="0">
                <a:latin typeface="Helvetica" charset="0"/>
              </a:rPr>
              <a:t>Hash-based Parallel Join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90BDE40-B2FB-5A49-A321-EE33179DE01F}"/>
              </a:ext>
            </a:extLst>
          </p:cNvPr>
          <p:cNvSpPr/>
          <p:nvPr/>
        </p:nvSpPr>
        <p:spPr bwMode="auto">
          <a:xfrm>
            <a:off x="1328056" y="1728106"/>
            <a:ext cx="2100943" cy="83003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R1: (1, r1), (3, r2)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solidFill>
                  <a:srgbClr val="000000"/>
                </a:solidFill>
              </a:rPr>
              <a:t>S1: (2, s1), (3, s2)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ＭＳ Ｐゴシック" charset="0"/>
            </a:endParaRPr>
          </a:p>
        </p:txBody>
      </p:sp>
      <p:sp>
        <p:nvSpPr>
          <p:cNvPr id="3" name="Magnetic Disk 2">
            <a:extLst>
              <a:ext uri="{FF2B5EF4-FFF2-40B4-BE49-F238E27FC236}">
                <a16:creationId xmlns:a16="http://schemas.microsoft.com/office/drawing/2014/main" id="{1373F29B-DF03-FA4C-9A11-F11101F92EAB}"/>
              </a:ext>
            </a:extLst>
          </p:cNvPr>
          <p:cNvSpPr/>
          <p:nvPr/>
        </p:nvSpPr>
        <p:spPr bwMode="auto">
          <a:xfrm>
            <a:off x="283029" y="5480957"/>
            <a:ext cx="707570" cy="625929"/>
          </a:xfrm>
          <a:prstGeom prst="flowChartMagneticDisk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R4, S4</a:t>
            </a:r>
          </a:p>
        </p:txBody>
      </p:sp>
      <p:sp>
        <p:nvSpPr>
          <p:cNvPr id="9" name="Magnetic Disk 8">
            <a:extLst>
              <a:ext uri="{FF2B5EF4-FFF2-40B4-BE49-F238E27FC236}">
                <a16:creationId xmlns:a16="http://schemas.microsoft.com/office/drawing/2014/main" id="{C141B006-4E53-A745-AB20-69BDC9E5F139}"/>
              </a:ext>
            </a:extLst>
          </p:cNvPr>
          <p:cNvSpPr/>
          <p:nvPr/>
        </p:nvSpPr>
        <p:spPr bwMode="auto">
          <a:xfrm>
            <a:off x="283029" y="4286248"/>
            <a:ext cx="707570" cy="625929"/>
          </a:xfrm>
          <a:prstGeom prst="flowChartMagneticDisk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R3, S3</a:t>
            </a:r>
          </a:p>
        </p:txBody>
      </p:sp>
      <p:sp>
        <p:nvSpPr>
          <p:cNvPr id="10" name="Magnetic Disk 9">
            <a:extLst>
              <a:ext uri="{FF2B5EF4-FFF2-40B4-BE49-F238E27FC236}">
                <a16:creationId xmlns:a16="http://schemas.microsoft.com/office/drawing/2014/main" id="{60FA2041-24ED-1544-9EFF-F64F3BF2B225}"/>
              </a:ext>
            </a:extLst>
          </p:cNvPr>
          <p:cNvSpPr/>
          <p:nvPr/>
        </p:nvSpPr>
        <p:spPr bwMode="auto">
          <a:xfrm>
            <a:off x="283029" y="2955470"/>
            <a:ext cx="707570" cy="625929"/>
          </a:xfrm>
          <a:prstGeom prst="flowChartMagneticDisk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R2, S2</a:t>
            </a:r>
          </a:p>
        </p:txBody>
      </p:sp>
      <p:sp>
        <p:nvSpPr>
          <p:cNvPr id="11" name="Magnetic Disk 10">
            <a:extLst>
              <a:ext uri="{FF2B5EF4-FFF2-40B4-BE49-F238E27FC236}">
                <a16:creationId xmlns:a16="http://schemas.microsoft.com/office/drawing/2014/main" id="{6B65F651-1515-A048-BDAC-ADFC10E71931}"/>
              </a:ext>
            </a:extLst>
          </p:cNvPr>
          <p:cNvSpPr/>
          <p:nvPr/>
        </p:nvSpPr>
        <p:spPr bwMode="auto">
          <a:xfrm>
            <a:off x="283029" y="1728106"/>
            <a:ext cx="707570" cy="625929"/>
          </a:xfrm>
          <a:prstGeom prst="flowChartMagneticDisk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R1, S1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A68D0BE-0A3B-B34C-BF30-9FD98084B9FF}"/>
              </a:ext>
            </a:extLst>
          </p:cNvPr>
          <p:cNvSpPr/>
          <p:nvPr/>
        </p:nvSpPr>
        <p:spPr bwMode="auto">
          <a:xfrm>
            <a:off x="1328056" y="2899197"/>
            <a:ext cx="2100943" cy="83003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R2: (4, r3), (3, r4)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solidFill>
                  <a:srgbClr val="000000"/>
                </a:solidFill>
              </a:rPr>
              <a:t>S2: (2, s3), (1, s4)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ＭＳ Ｐゴシック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9BE2347-5596-634C-A065-6487E449718F}"/>
              </a:ext>
            </a:extLst>
          </p:cNvPr>
          <p:cNvSpPr/>
          <p:nvPr/>
        </p:nvSpPr>
        <p:spPr bwMode="auto">
          <a:xfrm>
            <a:off x="1328056" y="4070288"/>
            <a:ext cx="2100943" cy="83003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R3: (3, r5), (2, r6)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solidFill>
                  <a:srgbClr val="000000"/>
                </a:solidFill>
              </a:rPr>
              <a:t>S3: (2, s5), (1, s6)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ＭＳ Ｐゴシック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16AEF4B-C35B-C747-82A4-E2E717089BC6}"/>
              </a:ext>
            </a:extLst>
          </p:cNvPr>
          <p:cNvSpPr/>
          <p:nvPr/>
        </p:nvSpPr>
        <p:spPr bwMode="auto">
          <a:xfrm>
            <a:off x="1328056" y="5241379"/>
            <a:ext cx="2100943" cy="83003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R4: (4, r7), (3, r8)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solidFill>
                  <a:srgbClr val="000000"/>
                </a:solidFill>
              </a:rPr>
              <a:t>S4: (2, s7), (3, s8)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ＭＳ Ｐゴシック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60E14D7-BBB1-1845-9365-4673FF33495D}"/>
              </a:ext>
            </a:extLst>
          </p:cNvPr>
          <p:cNvSpPr/>
          <p:nvPr/>
        </p:nvSpPr>
        <p:spPr bwMode="auto">
          <a:xfrm>
            <a:off x="6509657" y="1728106"/>
            <a:ext cx="2024743" cy="83003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solidFill>
                  <a:srgbClr val="000000"/>
                </a:solidFill>
              </a:rPr>
              <a:t>(1, r1)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(1,</a:t>
            </a:r>
            <a:r>
              <a:rPr kumimoji="0" lang="en-US" sz="1600" b="0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 s4), (1, s6)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ＭＳ Ｐゴシック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2CF30AF-D783-7946-B38F-23E5212B44F7}"/>
              </a:ext>
            </a:extLst>
          </p:cNvPr>
          <p:cNvSpPr/>
          <p:nvPr/>
        </p:nvSpPr>
        <p:spPr bwMode="auto">
          <a:xfrm>
            <a:off x="6509657" y="2899197"/>
            <a:ext cx="2024743" cy="83003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(2, r6)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</a:rPr>
              <a:t>(2, s1), (2, s3), (2, s5), (2, s7)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85679D1-6863-904E-9A7C-065CFB4AFFDF}"/>
              </a:ext>
            </a:extLst>
          </p:cNvPr>
          <p:cNvSpPr/>
          <p:nvPr/>
        </p:nvSpPr>
        <p:spPr bwMode="auto">
          <a:xfrm>
            <a:off x="6509657" y="4070288"/>
            <a:ext cx="2024743" cy="83003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(3, r2), (3, r4),</a:t>
            </a:r>
            <a:r>
              <a:rPr kumimoji="0" lang="en-US" sz="1600" b="0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 (3, r8)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aseline="0" dirty="0">
                <a:solidFill>
                  <a:srgbClr val="000000"/>
                </a:solidFill>
              </a:rPr>
              <a:t>(3,</a:t>
            </a:r>
            <a:r>
              <a:rPr lang="en-US" sz="1600" dirty="0">
                <a:solidFill>
                  <a:srgbClr val="000000"/>
                </a:solidFill>
              </a:rPr>
              <a:t> s2)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ＭＳ Ｐゴシック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2F53167-D373-AF4D-840D-C04BC18BB2A6}"/>
              </a:ext>
            </a:extLst>
          </p:cNvPr>
          <p:cNvSpPr/>
          <p:nvPr/>
        </p:nvSpPr>
        <p:spPr bwMode="auto">
          <a:xfrm>
            <a:off x="6509657" y="5241379"/>
            <a:ext cx="2024743" cy="83003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(4, r3),</a:t>
            </a:r>
            <a:r>
              <a:rPr kumimoji="0" lang="en-US" sz="1600" b="0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 (r, r7)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aseline="0" dirty="0">
                <a:solidFill>
                  <a:srgbClr val="000000"/>
                </a:solidFill>
              </a:rPr>
              <a:t>()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ＭＳ Ｐゴシック" charset="0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F367F8C-31B3-2A4B-870B-E837A159D3D2}"/>
              </a:ext>
            </a:extLst>
          </p:cNvPr>
          <p:cNvCxnSpPr>
            <a:cxnSpLocks/>
            <a:stCxn id="2" idx="3"/>
            <a:endCxn id="22" idx="1"/>
          </p:cNvCxnSpPr>
          <p:nvPr/>
        </p:nvCxnSpPr>
        <p:spPr bwMode="auto">
          <a:xfrm>
            <a:off x="3428999" y="2143125"/>
            <a:ext cx="3080658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C784009-129A-E341-BA17-4A2D747D6FBF}"/>
              </a:ext>
            </a:extLst>
          </p:cNvPr>
          <p:cNvCxnSpPr>
            <a:cxnSpLocks/>
            <a:stCxn id="2" idx="3"/>
            <a:endCxn id="23" idx="1"/>
          </p:cNvCxnSpPr>
          <p:nvPr/>
        </p:nvCxnSpPr>
        <p:spPr bwMode="auto">
          <a:xfrm>
            <a:off x="3428999" y="2143125"/>
            <a:ext cx="3080658" cy="117109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5944FA9-7348-DD49-9826-B85F1F59505B}"/>
              </a:ext>
            </a:extLst>
          </p:cNvPr>
          <p:cNvCxnSpPr>
            <a:cxnSpLocks/>
            <a:stCxn id="2" idx="3"/>
            <a:endCxn id="25" idx="1"/>
          </p:cNvCxnSpPr>
          <p:nvPr/>
        </p:nvCxnSpPr>
        <p:spPr bwMode="auto">
          <a:xfrm>
            <a:off x="3428999" y="2143125"/>
            <a:ext cx="3080658" cy="351327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DD2D1FB-954F-9548-8013-DCE3568805CD}"/>
              </a:ext>
            </a:extLst>
          </p:cNvPr>
          <p:cNvCxnSpPr>
            <a:cxnSpLocks/>
            <a:stCxn id="2" idx="3"/>
            <a:endCxn id="24" idx="1"/>
          </p:cNvCxnSpPr>
          <p:nvPr/>
        </p:nvCxnSpPr>
        <p:spPr bwMode="auto">
          <a:xfrm>
            <a:off x="3428999" y="2143125"/>
            <a:ext cx="3080658" cy="2342182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AD4EB114-9F7D-F745-BADB-F5D4467E3CF4}"/>
              </a:ext>
            </a:extLst>
          </p:cNvPr>
          <p:cNvSpPr txBox="1"/>
          <p:nvPr/>
        </p:nvSpPr>
        <p:spPr>
          <a:xfrm>
            <a:off x="3897295" y="1614993"/>
            <a:ext cx="22359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R1 and S1 tuples with h(a) = 1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A9FFF4B-8C6C-5545-BB33-EBFA1D25C553}"/>
              </a:ext>
            </a:extLst>
          </p:cNvPr>
          <p:cNvSpPr txBox="1"/>
          <p:nvPr/>
        </p:nvSpPr>
        <p:spPr>
          <a:xfrm>
            <a:off x="4495800" y="2354035"/>
            <a:ext cx="22359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h(a) = 2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6DCB410-FC53-CE40-A16E-2B28B908751C}"/>
              </a:ext>
            </a:extLst>
          </p:cNvPr>
          <p:cNvSpPr txBox="1"/>
          <p:nvPr/>
        </p:nvSpPr>
        <p:spPr>
          <a:xfrm>
            <a:off x="4273756" y="4194560"/>
            <a:ext cx="22359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h(a) = 4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5929822-35A5-2B43-8212-68DBA37F1048}"/>
              </a:ext>
            </a:extLst>
          </p:cNvPr>
          <p:cNvSpPr txBox="1"/>
          <p:nvPr/>
        </p:nvSpPr>
        <p:spPr>
          <a:xfrm>
            <a:off x="4722232" y="3213947"/>
            <a:ext cx="22359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h(a) = 3</a:t>
            </a:r>
          </a:p>
        </p:txBody>
      </p:sp>
      <p:grpSp>
        <p:nvGrpSpPr>
          <p:cNvPr id="54280" name="Group 54279">
            <a:extLst>
              <a:ext uri="{FF2B5EF4-FFF2-40B4-BE49-F238E27FC236}">
                <a16:creationId xmlns:a16="http://schemas.microsoft.com/office/drawing/2014/main" id="{FCB4A360-DAEB-164A-856C-27FBE51EEC50}"/>
              </a:ext>
            </a:extLst>
          </p:cNvPr>
          <p:cNvGrpSpPr/>
          <p:nvPr/>
        </p:nvGrpSpPr>
        <p:grpSpPr>
          <a:xfrm>
            <a:off x="3428999" y="2138213"/>
            <a:ext cx="3080658" cy="3997443"/>
            <a:chOff x="3428999" y="2143125"/>
            <a:chExt cx="3080658" cy="3997443"/>
          </a:xfrm>
        </p:grpSpPr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78D4C2FD-D6C4-1445-B0FF-84644DDAD597}"/>
                </a:ext>
              </a:extLst>
            </p:cNvPr>
            <p:cNvCxnSpPr>
              <a:cxnSpLocks/>
              <a:endCxn id="22" idx="1"/>
            </p:cNvCxnSpPr>
            <p:nvPr/>
          </p:nvCxnSpPr>
          <p:spPr bwMode="auto">
            <a:xfrm flipV="1">
              <a:off x="3428999" y="2143125"/>
              <a:ext cx="3080658" cy="1191384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78FFD7C1-4EB1-1149-9D7F-120164B268E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428999" y="3334508"/>
              <a:ext cx="3080658" cy="6544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44AB2CB2-2F38-4445-8F6D-2808FE851B2A}"/>
                </a:ext>
              </a:extLst>
            </p:cNvPr>
            <p:cNvCxnSpPr>
              <a:cxnSpLocks/>
              <a:endCxn id="25" idx="1"/>
            </p:cNvCxnSpPr>
            <p:nvPr/>
          </p:nvCxnSpPr>
          <p:spPr bwMode="auto">
            <a:xfrm>
              <a:off x="3428999" y="3334508"/>
              <a:ext cx="3080658" cy="232189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EF8ACECD-A6C4-1C4F-96CA-5DE0E4AF47E7}"/>
                </a:ext>
              </a:extLst>
            </p:cNvPr>
            <p:cNvCxnSpPr>
              <a:cxnSpLocks/>
              <a:endCxn id="24" idx="1"/>
            </p:cNvCxnSpPr>
            <p:nvPr/>
          </p:nvCxnSpPr>
          <p:spPr bwMode="auto">
            <a:xfrm>
              <a:off x="3428999" y="3334508"/>
              <a:ext cx="3080658" cy="1150799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5754B387-8ABE-8C43-B7A6-09D0C5EA3C57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3472540" y="4225964"/>
              <a:ext cx="778330" cy="295088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A53F8078-991B-A543-8B6D-B1487419831C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472540" y="4521050"/>
              <a:ext cx="801216" cy="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57B46177-BC7F-2547-AA2F-2A0A26E988E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472540" y="4521050"/>
              <a:ext cx="598717" cy="516392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3E4A913B-EEA0-9F46-9ABA-65C95E587E66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472540" y="4521050"/>
              <a:ext cx="707574" cy="305311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6F289C5C-72DC-8A47-A626-ADAB931A883D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3483423" y="5329090"/>
              <a:ext cx="778330" cy="295088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6DD701D7-6F2E-6743-B31F-FC4AB2F10C35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483423" y="5624176"/>
              <a:ext cx="801216" cy="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966D3A08-598C-5B43-9D5A-075FDD2E4787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483423" y="5624176"/>
              <a:ext cx="598717" cy="516392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C3B9B882-855B-BA41-AF42-B984A4DC3433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483423" y="5624176"/>
              <a:ext cx="707574" cy="305311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sp>
        <p:nvSpPr>
          <p:cNvPr id="54290" name="TextBox 54289">
            <a:extLst>
              <a:ext uri="{FF2B5EF4-FFF2-40B4-BE49-F238E27FC236}">
                <a16:creationId xmlns:a16="http://schemas.microsoft.com/office/drawing/2014/main" id="{7DC21F9D-0132-7042-A50A-FF28C2BCB7A6}"/>
              </a:ext>
            </a:extLst>
          </p:cNvPr>
          <p:cNvSpPr txBox="1"/>
          <p:nvPr/>
        </p:nvSpPr>
        <p:spPr>
          <a:xfrm>
            <a:off x="3475818" y="6325240"/>
            <a:ext cx="3078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Shuffle – typically expensive</a:t>
            </a:r>
          </a:p>
        </p:txBody>
      </p:sp>
    </p:spTree>
    <p:extLst>
      <p:ext uri="{BB962C8B-B14F-4D97-AF65-F5344CB8AC3E}">
        <p14:creationId xmlns:p14="http://schemas.microsoft.com/office/powerpoint/2010/main" val="1072614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  <p:bldP spid="25" grpId="0" animBg="1"/>
      <p:bldP spid="35" grpId="0"/>
      <p:bldP spid="38" grpId="0"/>
      <p:bldP spid="39" grpId="0"/>
      <p:bldP spid="40" grpId="0"/>
      <p:bldP spid="54290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Helvetica" charset="0"/>
              </a:rPr>
              <a:t>Fragment-and-Replicate Join</a:t>
            </a:r>
          </a:p>
        </p:txBody>
      </p:sp>
      <p:sp>
        <p:nvSpPr>
          <p:cNvPr id="6451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814388" y="1093788"/>
            <a:ext cx="7661275" cy="3783012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dirty="0">
                <a:latin typeface="Helvetica" charset="0"/>
              </a:rPr>
              <a:t>Partitioning not possible for some join conditions </a:t>
            </a:r>
          </a:p>
          <a:p>
            <a:pPr lvl="1">
              <a:lnSpc>
                <a:spcPct val="90000"/>
              </a:lnSpc>
            </a:pPr>
            <a:r>
              <a:rPr lang="en-US" dirty="0">
                <a:latin typeface="Helvetica" charset="0"/>
                <a:ea typeface="ＭＳ Ｐゴシック" charset="0"/>
              </a:rPr>
              <a:t>E.g., non-equijoin conditions, such as </a:t>
            </a:r>
            <a:r>
              <a:rPr lang="en-US" dirty="0" err="1">
                <a:latin typeface="Helvetica" charset="0"/>
                <a:ea typeface="ＭＳ Ｐゴシック" charset="0"/>
              </a:rPr>
              <a:t>r.A</a:t>
            </a:r>
            <a:r>
              <a:rPr lang="en-US" dirty="0">
                <a:latin typeface="Helvetica" charset="0"/>
                <a:ea typeface="ＭＳ Ｐゴシック" charset="0"/>
              </a:rPr>
              <a:t> &gt; </a:t>
            </a:r>
            <a:r>
              <a:rPr lang="en-US" dirty="0" err="1">
                <a:latin typeface="Helvetica" charset="0"/>
                <a:ea typeface="ＭＳ Ｐゴシック" charset="0"/>
              </a:rPr>
              <a:t>s.B.</a:t>
            </a:r>
            <a:endParaRPr lang="en-US" dirty="0">
              <a:latin typeface="Helvetica" charset="0"/>
              <a:ea typeface="ＭＳ Ｐゴシック" charset="0"/>
            </a:endParaRPr>
          </a:p>
          <a:p>
            <a:pPr>
              <a:lnSpc>
                <a:spcPct val="90000"/>
              </a:lnSpc>
            </a:pPr>
            <a:endParaRPr lang="en-US" dirty="0">
              <a:latin typeface="Helvetica" charset="0"/>
            </a:endParaRPr>
          </a:p>
          <a:p>
            <a:pPr>
              <a:lnSpc>
                <a:spcPct val="90000"/>
              </a:lnSpc>
            </a:pPr>
            <a:r>
              <a:rPr lang="en-US" dirty="0">
                <a:latin typeface="Helvetica" charset="0"/>
              </a:rPr>
              <a:t>For joins were partitioning is not applicable, parallelization  can be accomplished by </a:t>
            </a:r>
            <a:r>
              <a:rPr lang="en-US" b="1" dirty="0">
                <a:solidFill>
                  <a:srgbClr val="000099"/>
                </a:solidFill>
                <a:latin typeface="Helvetica" charset="0"/>
              </a:rPr>
              <a:t>fragment and replicate</a:t>
            </a:r>
            <a:r>
              <a:rPr lang="en-US" dirty="0">
                <a:latin typeface="Helvetica" charset="0"/>
              </a:rPr>
              <a:t> technique</a:t>
            </a:r>
          </a:p>
          <a:p>
            <a:pPr>
              <a:lnSpc>
                <a:spcPct val="90000"/>
              </a:lnSpc>
            </a:pPr>
            <a:endParaRPr lang="en-US" dirty="0">
              <a:latin typeface="Helvetica" charset="0"/>
            </a:endParaRPr>
          </a:p>
          <a:p>
            <a:pPr>
              <a:lnSpc>
                <a:spcPct val="90000"/>
              </a:lnSpc>
            </a:pPr>
            <a:r>
              <a:rPr lang="en-US" dirty="0">
                <a:latin typeface="Helvetica" charset="0"/>
              </a:rPr>
              <a:t>Special case – </a:t>
            </a:r>
            <a:r>
              <a:rPr lang="en-US" b="1" dirty="0">
                <a:solidFill>
                  <a:srgbClr val="000099"/>
                </a:solidFill>
                <a:latin typeface="Helvetica" charset="0"/>
              </a:rPr>
              <a:t>asymmetric fragment-and-replicate</a:t>
            </a:r>
            <a:r>
              <a:rPr lang="en-US" dirty="0">
                <a:latin typeface="Helvetica" charset="0"/>
              </a:rPr>
              <a:t>:</a:t>
            </a:r>
          </a:p>
          <a:p>
            <a:pPr lvl="1">
              <a:lnSpc>
                <a:spcPct val="90000"/>
              </a:lnSpc>
            </a:pPr>
            <a:r>
              <a:rPr lang="en-US" dirty="0">
                <a:latin typeface="Helvetica" charset="0"/>
                <a:ea typeface="ＭＳ Ｐゴシック" charset="0"/>
              </a:rPr>
              <a:t>One of the relations, say </a:t>
            </a:r>
            <a:r>
              <a:rPr lang="en-US" i="1" dirty="0">
                <a:latin typeface="Helvetica" charset="0"/>
                <a:ea typeface="ＭＳ Ｐゴシック" charset="0"/>
              </a:rPr>
              <a:t>r</a:t>
            </a:r>
            <a:r>
              <a:rPr lang="en-US" dirty="0">
                <a:latin typeface="Helvetica" charset="0"/>
                <a:ea typeface="ＭＳ Ｐゴシック" charset="0"/>
              </a:rPr>
              <a:t>, is partitioned; any partitioning technique can be used.</a:t>
            </a:r>
          </a:p>
          <a:p>
            <a:pPr lvl="1">
              <a:lnSpc>
                <a:spcPct val="90000"/>
              </a:lnSpc>
            </a:pPr>
            <a:r>
              <a:rPr lang="en-US" dirty="0">
                <a:latin typeface="Helvetica" charset="0"/>
                <a:ea typeface="ＭＳ Ｐゴシック" charset="0"/>
              </a:rPr>
              <a:t>The other relation, </a:t>
            </a:r>
            <a:r>
              <a:rPr lang="en-US" i="1" dirty="0">
                <a:latin typeface="Helvetica" charset="0"/>
                <a:ea typeface="ＭＳ Ｐゴシック" charset="0"/>
              </a:rPr>
              <a:t>s</a:t>
            </a:r>
            <a:r>
              <a:rPr lang="en-US" dirty="0">
                <a:latin typeface="Helvetica" charset="0"/>
                <a:ea typeface="ＭＳ Ｐゴシック" charset="0"/>
              </a:rPr>
              <a:t>, is replicated across all the processors.</a:t>
            </a:r>
          </a:p>
          <a:p>
            <a:pPr lvl="1">
              <a:lnSpc>
                <a:spcPct val="90000"/>
              </a:lnSpc>
            </a:pPr>
            <a:r>
              <a:rPr lang="en-US" dirty="0">
                <a:latin typeface="Helvetica" charset="0"/>
                <a:ea typeface="ＭＳ Ｐゴシック" charset="0"/>
              </a:rPr>
              <a:t>Processor </a:t>
            </a:r>
            <a:r>
              <a:rPr lang="en-US" i="1" dirty="0">
                <a:latin typeface="Helvetica" charset="0"/>
                <a:ea typeface="ＭＳ Ｐゴシック" charset="0"/>
              </a:rPr>
              <a:t>P</a:t>
            </a:r>
            <a:r>
              <a:rPr lang="en-US" i="1" baseline="-25000" dirty="0">
                <a:latin typeface="Helvetica" charset="0"/>
                <a:ea typeface="ＭＳ Ｐゴシック" charset="0"/>
              </a:rPr>
              <a:t>i</a:t>
            </a:r>
            <a:r>
              <a:rPr lang="en-US" i="1" dirty="0">
                <a:latin typeface="Helvetica" charset="0"/>
                <a:ea typeface="ＭＳ Ｐゴシック" charset="0"/>
              </a:rPr>
              <a:t> </a:t>
            </a:r>
            <a:r>
              <a:rPr lang="en-US" dirty="0">
                <a:latin typeface="Helvetica" charset="0"/>
                <a:ea typeface="ＭＳ Ｐゴシック" charset="0"/>
              </a:rPr>
              <a:t>then locally computes the join of </a:t>
            </a:r>
            <a:r>
              <a:rPr lang="en-US" i="1" dirty="0" err="1">
                <a:latin typeface="Helvetica" charset="0"/>
                <a:ea typeface="ＭＳ Ｐゴシック" charset="0"/>
              </a:rPr>
              <a:t>r</a:t>
            </a:r>
            <a:r>
              <a:rPr lang="en-US" i="1" baseline="-25000" dirty="0" err="1">
                <a:latin typeface="Helvetica" charset="0"/>
                <a:ea typeface="ＭＳ Ｐゴシック" charset="0"/>
              </a:rPr>
              <a:t>i</a:t>
            </a:r>
            <a:r>
              <a:rPr lang="en-US" i="1" dirty="0">
                <a:latin typeface="Helvetica" charset="0"/>
                <a:ea typeface="ＭＳ Ｐゴシック" charset="0"/>
              </a:rPr>
              <a:t> </a:t>
            </a:r>
            <a:r>
              <a:rPr lang="en-US" dirty="0">
                <a:latin typeface="Helvetica" charset="0"/>
                <a:ea typeface="ＭＳ Ｐゴシック" charset="0"/>
              </a:rPr>
              <a:t>with all of s using any join technique.</a:t>
            </a:r>
          </a:p>
        </p:txBody>
      </p:sp>
    </p:spTree>
    <p:extLst>
      <p:ext uri="{BB962C8B-B14F-4D97-AF65-F5344CB8AC3E}">
        <p14:creationId xmlns:p14="http://schemas.microsoft.com/office/powerpoint/2010/main" val="305378971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85725"/>
            <a:ext cx="8077200" cy="609600"/>
          </a:xfrm>
        </p:spPr>
        <p:txBody>
          <a:bodyPr/>
          <a:lstStyle/>
          <a:p>
            <a:r>
              <a:rPr lang="en-US" dirty="0">
                <a:latin typeface="Helvetica" charset="0"/>
              </a:rPr>
              <a:t>Asymmetric Fragment and Replicate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90BDE40-B2FB-5A49-A321-EE33179DE01F}"/>
              </a:ext>
            </a:extLst>
          </p:cNvPr>
          <p:cNvSpPr/>
          <p:nvPr/>
        </p:nvSpPr>
        <p:spPr bwMode="auto">
          <a:xfrm>
            <a:off x="1328056" y="1728106"/>
            <a:ext cx="2100943" cy="83003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Read S1 and send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it around</a:t>
            </a:r>
          </a:p>
        </p:txBody>
      </p:sp>
      <p:sp>
        <p:nvSpPr>
          <p:cNvPr id="3" name="Magnetic Disk 2">
            <a:extLst>
              <a:ext uri="{FF2B5EF4-FFF2-40B4-BE49-F238E27FC236}">
                <a16:creationId xmlns:a16="http://schemas.microsoft.com/office/drawing/2014/main" id="{1373F29B-DF03-FA4C-9A11-F11101F92EAB}"/>
              </a:ext>
            </a:extLst>
          </p:cNvPr>
          <p:cNvSpPr/>
          <p:nvPr/>
        </p:nvSpPr>
        <p:spPr bwMode="auto">
          <a:xfrm>
            <a:off x="283029" y="5480957"/>
            <a:ext cx="707570" cy="625929"/>
          </a:xfrm>
          <a:prstGeom prst="flowChartMagneticDisk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R4, S4</a:t>
            </a:r>
          </a:p>
        </p:txBody>
      </p:sp>
      <p:sp>
        <p:nvSpPr>
          <p:cNvPr id="9" name="Magnetic Disk 8">
            <a:extLst>
              <a:ext uri="{FF2B5EF4-FFF2-40B4-BE49-F238E27FC236}">
                <a16:creationId xmlns:a16="http://schemas.microsoft.com/office/drawing/2014/main" id="{C141B006-4E53-A745-AB20-69BDC9E5F139}"/>
              </a:ext>
            </a:extLst>
          </p:cNvPr>
          <p:cNvSpPr/>
          <p:nvPr/>
        </p:nvSpPr>
        <p:spPr bwMode="auto">
          <a:xfrm>
            <a:off x="283029" y="4286248"/>
            <a:ext cx="707570" cy="625929"/>
          </a:xfrm>
          <a:prstGeom prst="flowChartMagneticDisk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R3, S3</a:t>
            </a:r>
          </a:p>
        </p:txBody>
      </p:sp>
      <p:sp>
        <p:nvSpPr>
          <p:cNvPr id="10" name="Magnetic Disk 9">
            <a:extLst>
              <a:ext uri="{FF2B5EF4-FFF2-40B4-BE49-F238E27FC236}">
                <a16:creationId xmlns:a16="http://schemas.microsoft.com/office/drawing/2014/main" id="{60FA2041-24ED-1544-9EFF-F64F3BF2B225}"/>
              </a:ext>
            </a:extLst>
          </p:cNvPr>
          <p:cNvSpPr/>
          <p:nvPr/>
        </p:nvSpPr>
        <p:spPr bwMode="auto">
          <a:xfrm>
            <a:off x="283029" y="2955470"/>
            <a:ext cx="707570" cy="625929"/>
          </a:xfrm>
          <a:prstGeom prst="flowChartMagneticDisk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R2, S2</a:t>
            </a:r>
          </a:p>
        </p:txBody>
      </p:sp>
      <p:sp>
        <p:nvSpPr>
          <p:cNvPr id="11" name="Magnetic Disk 10">
            <a:extLst>
              <a:ext uri="{FF2B5EF4-FFF2-40B4-BE49-F238E27FC236}">
                <a16:creationId xmlns:a16="http://schemas.microsoft.com/office/drawing/2014/main" id="{6B65F651-1515-A048-BDAC-ADFC10E71931}"/>
              </a:ext>
            </a:extLst>
          </p:cNvPr>
          <p:cNvSpPr/>
          <p:nvPr/>
        </p:nvSpPr>
        <p:spPr bwMode="auto">
          <a:xfrm>
            <a:off x="283029" y="1728106"/>
            <a:ext cx="707570" cy="625929"/>
          </a:xfrm>
          <a:prstGeom prst="flowChartMagneticDisk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R1, S1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A68D0BE-0A3B-B34C-BF30-9FD98084B9FF}"/>
              </a:ext>
            </a:extLst>
          </p:cNvPr>
          <p:cNvSpPr/>
          <p:nvPr/>
        </p:nvSpPr>
        <p:spPr bwMode="auto">
          <a:xfrm>
            <a:off x="1328056" y="2899197"/>
            <a:ext cx="2100943" cy="83003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Read S2 and send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it around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9BE2347-5596-634C-A065-6487E449718F}"/>
              </a:ext>
            </a:extLst>
          </p:cNvPr>
          <p:cNvSpPr/>
          <p:nvPr/>
        </p:nvSpPr>
        <p:spPr bwMode="auto">
          <a:xfrm>
            <a:off x="1328056" y="4070288"/>
            <a:ext cx="2100943" cy="83003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Read S3 and send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it around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16AEF4B-C35B-C747-82A4-E2E717089BC6}"/>
              </a:ext>
            </a:extLst>
          </p:cNvPr>
          <p:cNvSpPr/>
          <p:nvPr/>
        </p:nvSpPr>
        <p:spPr bwMode="auto">
          <a:xfrm>
            <a:off x="1328056" y="5241379"/>
            <a:ext cx="2100943" cy="83003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Read S4 and send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it around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60E14D7-BBB1-1845-9365-4673FF33495D}"/>
              </a:ext>
            </a:extLst>
          </p:cNvPr>
          <p:cNvSpPr/>
          <p:nvPr/>
        </p:nvSpPr>
        <p:spPr bwMode="auto">
          <a:xfrm>
            <a:off x="6509657" y="1728106"/>
            <a:ext cx="2024743" cy="83003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Join R1 with all of 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2CF30AF-D783-7946-B38F-23E5212B44F7}"/>
              </a:ext>
            </a:extLst>
          </p:cNvPr>
          <p:cNvSpPr/>
          <p:nvPr/>
        </p:nvSpPr>
        <p:spPr bwMode="auto">
          <a:xfrm>
            <a:off x="6509657" y="2899197"/>
            <a:ext cx="2024743" cy="83003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Join R2 with all of 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85679D1-6863-904E-9A7C-065CFB4AFFDF}"/>
              </a:ext>
            </a:extLst>
          </p:cNvPr>
          <p:cNvSpPr/>
          <p:nvPr/>
        </p:nvSpPr>
        <p:spPr bwMode="auto">
          <a:xfrm>
            <a:off x="6509657" y="4070288"/>
            <a:ext cx="2024743" cy="83003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Join R3 with all of 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2F53167-D373-AF4D-840D-C04BC18BB2A6}"/>
              </a:ext>
            </a:extLst>
          </p:cNvPr>
          <p:cNvSpPr/>
          <p:nvPr/>
        </p:nvSpPr>
        <p:spPr bwMode="auto">
          <a:xfrm>
            <a:off x="6509657" y="5241379"/>
            <a:ext cx="2024743" cy="83003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Join R4 with all of S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F367F8C-31B3-2A4B-870B-E837A159D3D2}"/>
              </a:ext>
            </a:extLst>
          </p:cNvPr>
          <p:cNvCxnSpPr>
            <a:cxnSpLocks/>
            <a:stCxn id="2" idx="3"/>
            <a:endCxn id="22" idx="1"/>
          </p:cNvCxnSpPr>
          <p:nvPr/>
        </p:nvCxnSpPr>
        <p:spPr bwMode="auto">
          <a:xfrm>
            <a:off x="3428999" y="2143125"/>
            <a:ext cx="3080658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C784009-129A-E341-BA17-4A2D747D6FBF}"/>
              </a:ext>
            </a:extLst>
          </p:cNvPr>
          <p:cNvCxnSpPr>
            <a:cxnSpLocks/>
            <a:stCxn id="2" idx="3"/>
            <a:endCxn id="23" idx="1"/>
          </p:cNvCxnSpPr>
          <p:nvPr/>
        </p:nvCxnSpPr>
        <p:spPr bwMode="auto">
          <a:xfrm>
            <a:off x="3428999" y="2143125"/>
            <a:ext cx="3080658" cy="117109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5944FA9-7348-DD49-9826-B85F1F59505B}"/>
              </a:ext>
            </a:extLst>
          </p:cNvPr>
          <p:cNvCxnSpPr>
            <a:cxnSpLocks/>
            <a:stCxn id="2" idx="3"/>
            <a:endCxn id="25" idx="1"/>
          </p:cNvCxnSpPr>
          <p:nvPr/>
        </p:nvCxnSpPr>
        <p:spPr bwMode="auto">
          <a:xfrm>
            <a:off x="3428999" y="2143125"/>
            <a:ext cx="3080658" cy="351327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DD2D1FB-954F-9548-8013-DCE3568805CD}"/>
              </a:ext>
            </a:extLst>
          </p:cNvPr>
          <p:cNvCxnSpPr>
            <a:cxnSpLocks/>
            <a:stCxn id="2" idx="3"/>
            <a:endCxn id="24" idx="1"/>
          </p:cNvCxnSpPr>
          <p:nvPr/>
        </p:nvCxnSpPr>
        <p:spPr bwMode="auto">
          <a:xfrm>
            <a:off x="3428999" y="2143125"/>
            <a:ext cx="3080658" cy="2342182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AD4EB114-9F7D-F745-BADB-F5D4467E3CF4}"/>
              </a:ext>
            </a:extLst>
          </p:cNvPr>
          <p:cNvSpPr txBox="1"/>
          <p:nvPr/>
        </p:nvSpPr>
        <p:spPr>
          <a:xfrm>
            <a:off x="3897295" y="1614992"/>
            <a:ext cx="22359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All S1 tuples (no need to send if same machine) 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A9FFF4B-8C6C-5545-BB33-EBFA1D25C553}"/>
              </a:ext>
            </a:extLst>
          </p:cNvPr>
          <p:cNvSpPr txBox="1"/>
          <p:nvPr/>
        </p:nvSpPr>
        <p:spPr>
          <a:xfrm>
            <a:off x="4495800" y="2354035"/>
            <a:ext cx="22359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All S1 tuples 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6DCB410-FC53-CE40-A16E-2B28B908751C}"/>
              </a:ext>
            </a:extLst>
          </p:cNvPr>
          <p:cNvSpPr txBox="1"/>
          <p:nvPr/>
        </p:nvSpPr>
        <p:spPr>
          <a:xfrm>
            <a:off x="4273756" y="4194560"/>
            <a:ext cx="22359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All S1 tuples 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5929822-35A5-2B43-8212-68DBA37F1048}"/>
              </a:ext>
            </a:extLst>
          </p:cNvPr>
          <p:cNvSpPr txBox="1"/>
          <p:nvPr/>
        </p:nvSpPr>
        <p:spPr>
          <a:xfrm>
            <a:off x="4722232" y="3213947"/>
            <a:ext cx="22359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All S1 tuples </a:t>
            </a:r>
          </a:p>
        </p:txBody>
      </p:sp>
      <p:grpSp>
        <p:nvGrpSpPr>
          <p:cNvPr id="54280" name="Group 54279">
            <a:extLst>
              <a:ext uri="{FF2B5EF4-FFF2-40B4-BE49-F238E27FC236}">
                <a16:creationId xmlns:a16="http://schemas.microsoft.com/office/drawing/2014/main" id="{FCB4A360-DAEB-164A-856C-27FBE51EEC50}"/>
              </a:ext>
            </a:extLst>
          </p:cNvPr>
          <p:cNvGrpSpPr/>
          <p:nvPr/>
        </p:nvGrpSpPr>
        <p:grpSpPr>
          <a:xfrm>
            <a:off x="3428999" y="2138213"/>
            <a:ext cx="3080658" cy="3997443"/>
            <a:chOff x="3428999" y="2143125"/>
            <a:chExt cx="3080658" cy="3997443"/>
          </a:xfrm>
        </p:grpSpPr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78D4C2FD-D6C4-1445-B0FF-84644DDAD597}"/>
                </a:ext>
              </a:extLst>
            </p:cNvPr>
            <p:cNvCxnSpPr>
              <a:cxnSpLocks/>
              <a:endCxn id="22" idx="1"/>
            </p:cNvCxnSpPr>
            <p:nvPr/>
          </p:nvCxnSpPr>
          <p:spPr bwMode="auto">
            <a:xfrm flipV="1">
              <a:off x="3428999" y="2143125"/>
              <a:ext cx="3080658" cy="1191384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78FFD7C1-4EB1-1149-9D7F-120164B268E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428999" y="3334508"/>
              <a:ext cx="3080658" cy="6544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44AB2CB2-2F38-4445-8F6D-2808FE851B2A}"/>
                </a:ext>
              </a:extLst>
            </p:cNvPr>
            <p:cNvCxnSpPr>
              <a:cxnSpLocks/>
              <a:endCxn id="25" idx="1"/>
            </p:cNvCxnSpPr>
            <p:nvPr/>
          </p:nvCxnSpPr>
          <p:spPr bwMode="auto">
            <a:xfrm>
              <a:off x="3428999" y="3334508"/>
              <a:ext cx="3080658" cy="232189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EF8ACECD-A6C4-1C4F-96CA-5DE0E4AF47E7}"/>
                </a:ext>
              </a:extLst>
            </p:cNvPr>
            <p:cNvCxnSpPr>
              <a:cxnSpLocks/>
              <a:endCxn id="24" idx="1"/>
            </p:cNvCxnSpPr>
            <p:nvPr/>
          </p:nvCxnSpPr>
          <p:spPr bwMode="auto">
            <a:xfrm>
              <a:off x="3428999" y="3334508"/>
              <a:ext cx="3080658" cy="1150799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5754B387-8ABE-8C43-B7A6-09D0C5EA3C57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3472540" y="4225964"/>
              <a:ext cx="778330" cy="295088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A53F8078-991B-A543-8B6D-B1487419831C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472540" y="4521050"/>
              <a:ext cx="801216" cy="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57B46177-BC7F-2547-AA2F-2A0A26E988E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472540" y="4521050"/>
              <a:ext cx="598717" cy="516392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3E4A913B-EEA0-9F46-9ABA-65C95E587E66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472540" y="4521050"/>
              <a:ext cx="707574" cy="305311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6F289C5C-72DC-8A47-A626-ADAB931A883D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3483423" y="5329090"/>
              <a:ext cx="778330" cy="295088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6DD701D7-6F2E-6743-B31F-FC4AB2F10C35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483423" y="5624176"/>
              <a:ext cx="801216" cy="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966D3A08-598C-5B43-9D5A-075FDD2E4787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483423" y="5624176"/>
              <a:ext cx="598717" cy="516392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C3B9B882-855B-BA41-AF42-B984A4DC3433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483423" y="5624176"/>
              <a:ext cx="707574" cy="305311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3476731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  <p:bldP spid="25" grpId="0" animBg="1"/>
      <p:bldP spid="35" grpId="0"/>
      <p:bldP spid="38" grpId="0"/>
      <p:bldP spid="39" grpId="0"/>
      <p:bldP spid="40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Helvetica" charset="0"/>
              </a:rPr>
              <a:t>Grouping/Aggregation</a:t>
            </a:r>
          </a:p>
        </p:txBody>
      </p:sp>
      <p:sp>
        <p:nvSpPr>
          <p:cNvPr id="829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2121" y="977106"/>
            <a:ext cx="7661275" cy="4903787"/>
          </a:xfrm>
        </p:spPr>
        <p:txBody>
          <a:bodyPr/>
          <a:lstStyle/>
          <a:p>
            <a:r>
              <a:rPr lang="en-US" dirty="0">
                <a:latin typeface="Helvetica" charset="0"/>
                <a:ea typeface="MS Mincho" charset="0"/>
                <a:cs typeface="MS Mincho" charset="0"/>
              </a:rPr>
              <a:t>Very common operation, especially in Map-Reduce applications</a:t>
            </a:r>
          </a:p>
          <a:p>
            <a:pPr lvl="1"/>
            <a:r>
              <a:rPr lang="en-US" sz="1600" dirty="0">
                <a:latin typeface="Helvetica" charset="0"/>
                <a:ea typeface="MS Mincho" charset="0"/>
                <a:cs typeface="MS Mincho" charset="0"/>
              </a:rPr>
              <a:t>E.g., grouping by “hostnames” or “words” (as in project 5) or “labels” (in ML context), etc.</a:t>
            </a:r>
          </a:p>
          <a:p>
            <a:pPr lvl="1"/>
            <a:r>
              <a:rPr lang="en-US" sz="1600" dirty="0">
                <a:latin typeface="Helvetica" charset="0"/>
                <a:ea typeface="MS Mincho" charset="0"/>
                <a:cs typeface="MS Mincho" charset="0"/>
              </a:rPr>
              <a:t>The idea of distributing data, doing some computations, and collecting results is quite powerful</a:t>
            </a:r>
          </a:p>
          <a:p>
            <a:pPr lvl="1"/>
            <a:r>
              <a:rPr lang="en-US" sz="1600" dirty="0">
                <a:latin typeface="Helvetica" charset="0"/>
                <a:ea typeface="MS Mincho" charset="0"/>
                <a:cs typeface="MS Mincho" charset="0"/>
              </a:rPr>
              <a:t>Even ”joins” can be seen as a “group by” operation (you can group the tuples of the two relations on the join attribute, and then compute join)</a:t>
            </a:r>
            <a:r>
              <a:rPr lang="en-US" sz="1600" baseline="-25000" dirty="0">
                <a:latin typeface="Helvetica" charset="0"/>
                <a:ea typeface="MS Mincho" charset="0"/>
                <a:cs typeface="MS Mincho" charset="0"/>
              </a:rPr>
              <a:t> </a:t>
            </a:r>
            <a:endParaRPr lang="en-US" sz="1600" dirty="0">
              <a:latin typeface="Helvetica" charset="0"/>
              <a:ea typeface="MS Mincho" charset="0"/>
              <a:cs typeface="MS Mincho" charset="0"/>
            </a:endParaRPr>
          </a:p>
          <a:p>
            <a:r>
              <a:rPr lang="en-US" dirty="0">
                <a:latin typeface="Helvetica" charset="0"/>
                <a:ea typeface="MS Mincho" charset="0"/>
                <a:cs typeface="MS Mincho" charset="0"/>
              </a:rPr>
              <a:t>Need to differentiate between “</a:t>
            </a:r>
            <a:r>
              <a:rPr lang="en-US" dirty="0" err="1">
                <a:latin typeface="Helvetica" charset="0"/>
                <a:ea typeface="MS Mincho" charset="0"/>
                <a:cs typeface="MS Mincho" charset="0"/>
              </a:rPr>
              <a:t>groupby</a:t>
            </a:r>
            <a:r>
              <a:rPr lang="en-US" dirty="0">
                <a:latin typeface="Helvetica" charset="0"/>
                <a:ea typeface="MS Mincho" charset="0"/>
                <a:cs typeface="MS Mincho" charset="0"/>
              </a:rPr>
              <a:t>” and “aggregate” (”reduce”)</a:t>
            </a:r>
          </a:p>
          <a:p>
            <a:pPr lvl="1"/>
            <a:r>
              <a:rPr lang="en-US" sz="1600" b="1" dirty="0" err="1">
                <a:solidFill>
                  <a:srgbClr val="FF0000"/>
                </a:solidFill>
                <a:latin typeface="Helvetica" charset="0"/>
                <a:ea typeface="MS Mincho" charset="0"/>
                <a:cs typeface="MS Mincho" charset="0"/>
              </a:rPr>
              <a:t>Groupby</a:t>
            </a:r>
            <a:r>
              <a:rPr lang="en-US" sz="1600" b="1" dirty="0">
                <a:solidFill>
                  <a:srgbClr val="FF0000"/>
                </a:solidFill>
                <a:latin typeface="Helvetica" charset="0"/>
                <a:ea typeface="MS Mincho" charset="0"/>
                <a:cs typeface="MS Mincho" charset="0"/>
              </a:rPr>
              <a:t>:</a:t>
            </a:r>
            <a:r>
              <a:rPr lang="en-US" sz="1600" dirty="0">
                <a:latin typeface="Helvetica" charset="0"/>
                <a:ea typeface="MS Mincho" charset="0"/>
                <a:cs typeface="MS Mincho" charset="0"/>
              </a:rPr>
              <a:t> For every value of ”group by attribute” (i.e., “key”), collect all tuples/records with that key on a single machine</a:t>
            </a:r>
          </a:p>
          <a:p>
            <a:pPr lvl="1"/>
            <a:r>
              <a:rPr lang="en-US" sz="1600" b="1" dirty="0">
                <a:solidFill>
                  <a:srgbClr val="FF0000"/>
                </a:solidFill>
                <a:latin typeface="Helvetica" charset="0"/>
                <a:ea typeface="MS Mincho" charset="0"/>
                <a:cs typeface="MS Mincho" charset="0"/>
              </a:rPr>
              <a:t>Aggregate/Reduce:</a:t>
            </a:r>
            <a:r>
              <a:rPr lang="en-US" sz="1600" dirty="0">
                <a:latin typeface="Helvetica" charset="0"/>
                <a:ea typeface="MS Mincho" charset="0"/>
                <a:cs typeface="MS Mincho" charset="0"/>
              </a:rPr>
              <a:t> Perform some computation on them, typically reducing the size of the data</a:t>
            </a:r>
          </a:p>
          <a:p>
            <a:pPr lvl="1"/>
            <a:r>
              <a:rPr lang="en-US" sz="1600" dirty="0">
                <a:latin typeface="Helvetica" charset="0"/>
                <a:ea typeface="MS Mincho" charset="0"/>
                <a:cs typeface="MS Mincho" charset="0"/>
              </a:rPr>
              <a:t>Spark has more granular operations than SQL</a:t>
            </a:r>
          </a:p>
          <a:p>
            <a:r>
              <a:rPr lang="en-US" dirty="0">
                <a:latin typeface="Helvetica" charset="0"/>
                <a:ea typeface="MS Mincho" charset="0"/>
                <a:cs typeface="MS Mincho" charset="0"/>
              </a:rPr>
              <a:t>Challenges: </a:t>
            </a:r>
          </a:p>
          <a:p>
            <a:pPr lvl="1"/>
            <a:r>
              <a:rPr lang="en-US" sz="1600" dirty="0">
                <a:latin typeface="Helvetica" charset="0"/>
                <a:ea typeface="MS Mincho" charset="0"/>
                <a:cs typeface="MS Mincho" charset="0"/>
              </a:rPr>
              <a:t>Number of keys might be very large</a:t>
            </a:r>
          </a:p>
          <a:p>
            <a:pPr lvl="1"/>
            <a:r>
              <a:rPr lang="en-US" sz="1600" dirty="0">
                <a:latin typeface="Helvetica" charset="0"/>
                <a:ea typeface="MS Mincho" charset="0"/>
                <a:cs typeface="MS Mincho" charset="0"/>
              </a:rPr>
              <a:t>Should try to do as much pre-aggregation as possible</a:t>
            </a:r>
          </a:p>
        </p:txBody>
      </p:sp>
    </p:spTree>
    <p:extLst>
      <p:ext uri="{BB962C8B-B14F-4D97-AF65-F5344CB8AC3E}">
        <p14:creationId xmlns:p14="http://schemas.microsoft.com/office/powerpoint/2010/main" val="3093077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947" grpId="0" uiExpand="1" build="p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>
          <a:xfrm>
            <a:off x="843642" y="60737"/>
            <a:ext cx="8077200" cy="609600"/>
          </a:xfrm>
        </p:spPr>
        <p:txBody>
          <a:bodyPr/>
          <a:lstStyle/>
          <a:p>
            <a:r>
              <a:rPr lang="en-US" dirty="0">
                <a:latin typeface="Helvetica" charset="0"/>
              </a:rPr>
              <a:t>Scenario 1: Small # of Groups + Reduce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90BDE40-B2FB-5A49-A321-EE33179DE01F}"/>
              </a:ext>
            </a:extLst>
          </p:cNvPr>
          <p:cNvSpPr/>
          <p:nvPr/>
        </p:nvSpPr>
        <p:spPr bwMode="auto">
          <a:xfrm>
            <a:off x="1839686" y="1728106"/>
            <a:ext cx="2122714" cy="83003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Group tuples of R1;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Compute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partial aggregates</a:t>
            </a:r>
          </a:p>
        </p:txBody>
      </p:sp>
      <p:sp>
        <p:nvSpPr>
          <p:cNvPr id="3" name="Magnetic Disk 2">
            <a:extLst>
              <a:ext uri="{FF2B5EF4-FFF2-40B4-BE49-F238E27FC236}">
                <a16:creationId xmlns:a16="http://schemas.microsoft.com/office/drawing/2014/main" id="{1373F29B-DF03-FA4C-9A11-F11101F92EAB}"/>
              </a:ext>
            </a:extLst>
          </p:cNvPr>
          <p:cNvSpPr/>
          <p:nvPr/>
        </p:nvSpPr>
        <p:spPr bwMode="auto">
          <a:xfrm>
            <a:off x="402771" y="5480957"/>
            <a:ext cx="587828" cy="625929"/>
          </a:xfrm>
          <a:prstGeom prst="flowChartMagneticDisk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R4</a:t>
            </a:r>
          </a:p>
        </p:txBody>
      </p:sp>
      <p:sp>
        <p:nvSpPr>
          <p:cNvPr id="9" name="Magnetic Disk 8">
            <a:extLst>
              <a:ext uri="{FF2B5EF4-FFF2-40B4-BE49-F238E27FC236}">
                <a16:creationId xmlns:a16="http://schemas.microsoft.com/office/drawing/2014/main" id="{C141B006-4E53-A745-AB20-69BDC9E5F139}"/>
              </a:ext>
            </a:extLst>
          </p:cNvPr>
          <p:cNvSpPr/>
          <p:nvPr/>
        </p:nvSpPr>
        <p:spPr bwMode="auto">
          <a:xfrm>
            <a:off x="402771" y="4286248"/>
            <a:ext cx="587828" cy="625929"/>
          </a:xfrm>
          <a:prstGeom prst="flowChartMagneticDisk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R3</a:t>
            </a:r>
          </a:p>
        </p:txBody>
      </p:sp>
      <p:sp>
        <p:nvSpPr>
          <p:cNvPr id="10" name="Magnetic Disk 9">
            <a:extLst>
              <a:ext uri="{FF2B5EF4-FFF2-40B4-BE49-F238E27FC236}">
                <a16:creationId xmlns:a16="http://schemas.microsoft.com/office/drawing/2014/main" id="{60FA2041-24ED-1544-9EFF-F64F3BF2B225}"/>
              </a:ext>
            </a:extLst>
          </p:cNvPr>
          <p:cNvSpPr/>
          <p:nvPr/>
        </p:nvSpPr>
        <p:spPr bwMode="auto">
          <a:xfrm>
            <a:off x="402771" y="2955470"/>
            <a:ext cx="587828" cy="625929"/>
          </a:xfrm>
          <a:prstGeom prst="flowChartMagneticDisk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R2</a:t>
            </a:r>
          </a:p>
        </p:txBody>
      </p:sp>
      <p:sp>
        <p:nvSpPr>
          <p:cNvPr id="11" name="Magnetic Disk 10">
            <a:extLst>
              <a:ext uri="{FF2B5EF4-FFF2-40B4-BE49-F238E27FC236}">
                <a16:creationId xmlns:a16="http://schemas.microsoft.com/office/drawing/2014/main" id="{6B65F651-1515-A048-BDAC-ADFC10E71931}"/>
              </a:ext>
            </a:extLst>
          </p:cNvPr>
          <p:cNvSpPr/>
          <p:nvPr/>
        </p:nvSpPr>
        <p:spPr bwMode="auto">
          <a:xfrm>
            <a:off x="402771" y="1728106"/>
            <a:ext cx="587828" cy="625929"/>
          </a:xfrm>
          <a:prstGeom prst="flowChartMagneticDisk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R1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B75C24-1014-914E-9FD2-773D55566055}"/>
              </a:ext>
            </a:extLst>
          </p:cNvPr>
          <p:cNvSpPr txBox="1"/>
          <p:nvPr/>
        </p:nvSpPr>
        <p:spPr>
          <a:xfrm>
            <a:off x="-76200" y="754771"/>
            <a:ext cx="27976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Partitions of R (Not different relations)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28BD407-1B36-094E-ADD9-4082FCCE8E19}"/>
              </a:ext>
            </a:extLst>
          </p:cNvPr>
          <p:cNvCxnSpPr>
            <a:endCxn id="11" idx="0"/>
          </p:cNvCxnSpPr>
          <p:nvPr/>
        </p:nvCxnSpPr>
        <p:spPr bwMode="auto">
          <a:xfrm flipH="1">
            <a:off x="696685" y="1191016"/>
            <a:ext cx="293914" cy="74573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5036FAB-D9CA-CF4F-887F-B408563FA804}"/>
              </a:ext>
            </a:extLst>
          </p:cNvPr>
          <p:cNvCxnSpPr>
            <a:cxnSpLocks/>
            <a:endCxn id="10" idx="0"/>
          </p:cNvCxnSpPr>
          <p:nvPr/>
        </p:nvCxnSpPr>
        <p:spPr bwMode="auto">
          <a:xfrm flipH="1">
            <a:off x="696685" y="1232415"/>
            <a:ext cx="321130" cy="193169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B60E14D7-BBB1-1845-9365-4673FF33495D}"/>
              </a:ext>
            </a:extLst>
          </p:cNvPr>
          <p:cNvSpPr/>
          <p:nvPr/>
        </p:nvSpPr>
        <p:spPr bwMode="auto">
          <a:xfrm>
            <a:off x="6509657" y="1728106"/>
            <a:ext cx="2024743" cy="83003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Combine partial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aggregates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F367F8C-31B3-2A4B-870B-E837A159D3D2}"/>
              </a:ext>
            </a:extLst>
          </p:cNvPr>
          <p:cNvCxnSpPr>
            <a:cxnSpLocks/>
            <a:stCxn id="2" idx="3"/>
            <a:endCxn id="22" idx="1"/>
          </p:cNvCxnSpPr>
          <p:nvPr/>
        </p:nvCxnSpPr>
        <p:spPr bwMode="auto">
          <a:xfrm>
            <a:off x="3962400" y="2143125"/>
            <a:ext cx="2547257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B1896A1-3B2E-0245-B084-13B18D020B54}"/>
              </a:ext>
            </a:extLst>
          </p:cNvPr>
          <p:cNvSpPr txBox="1"/>
          <p:nvPr/>
        </p:nvSpPr>
        <p:spPr>
          <a:xfrm>
            <a:off x="1012251" y="1439622"/>
            <a:ext cx="80021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E2F4FF">
                    <a:lumMod val="50000"/>
                  </a:srgbClr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(a, 5, ..)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E2F4FF">
                    <a:lumMod val="50000"/>
                  </a:srgbClr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(b, 3, ..)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E2F4FF">
                    <a:lumMod val="50000"/>
                  </a:srgbClr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(a, 4, ..)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18E7218-B440-D040-B5AB-44AFACBEDC9A}"/>
              </a:ext>
            </a:extLst>
          </p:cNvPr>
          <p:cNvSpPr txBox="1"/>
          <p:nvPr/>
        </p:nvSpPr>
        <p:spPr>
          <a:xfrm>
            <a:off x="4035700" y="1401102"/>
            <a:ext cx="8002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E2F4FF">
                    <a:lumMod val="50000"/>
                  </a:srgbClr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(a, 9, ..)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E2F4FF">
                    <a:lumMod val="50000"/>
                  </a:srgbClr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(b, 3, ..)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952745E-6C14-8744-B917-BE20F5E6065D}"/>
              </a:ext>
            </a:extLst>
          </p:cNvPr>
          <p:cNvSpPr txBox="1"/>
          <p:nvPr/>
        </p:nvSpPr>
        <p:spPr>
          <a:xfrm>
            <a:off x="4516997" y="2166949"/>
            <a:ext cx="13292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Partial aggregates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CB29EA92-B436-BF43-9EE7-36A952927BC8}"/>
              </a:ext>
            </a:extLst>
          </p:cNvPr>
          <p:cNvSpPr/>
          <p:nvPr/>
        </p:nvSpPr>
        <p:spPr bwMode="auto">
          <a:xfrm>
            <a:off x="1839686" y="2955470"/>
            <a:ext cx="2122714" cy="83003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Group tuples of R2;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Compute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partial aggregates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2B4553F1-ACCA-EE43-98D6-B4D36C7A2082}"/>
              </a:ext>
            </a:extLst>
          </p:cNvPr>
          <p:cNvCxnSpPr>
            <a:cxnSpLocks/>
            <a:stCxn id="50" idx="3"/>
            <a:endCxn id="22" idx="1"/>
          </p:cNvCxnSpPr>
          <p:nvPr/>
        </p:nvCxnSpPr>
        <p:spPr bwMode="auto">
          <a:xfrm flipV="1">
            <a:off x="3962400" y="2143125"/>
            <a:ext cx="2547257" cy="122736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57" name="Rectangle 56">
            <a:extLst>
              <a:ext uri="{FF2B5EF4-FFF2-40B4-BE49-F238E27FC236}">
                <a16:creationId xmlns:a16="http://schemas.microsoft.com/office/drawing/2014/main" id="{6B1219EC-092E-204D-B3AB-E06FA15B6589}"/>
              </a:ext>
            </a:extLst>
          </p:cNvPr>
          <p:cNvSpPr/>
          <p:nvPr/>
        </p:nvSpPr>
        <p:spPr bwMode="auto">
          <a:xfrm>
            <a:off x="1839686" y="4200526"/>
            <a:ext cx="2122714" cy="83003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Group tuples of R3;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Compute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partial aggregates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7438BA03-807F-6A40-8DB3-322F3A5AC562}"/>
              </a:ext>
            </a:extLst>
          </p:cNvPr>
          <p:cNvCxnSpPr>
            <a:cxnSpLocks/>
            <a:stCxn id="57" idx="3"/>
            <a:endCxn id="22" idx="1"/>
          </p:cNvCxnSpPr>
          <p:nvPr/>
        </p:nvCxnSpPr>
        <p:spPr bwMode="auto">
          <a:xfrm flipV="1">
            <a:off x="3962400" y="2143125"/>
            <a:ext cx="2547257" cy="247242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60" name="Rectangle 59">
            <a:extLst>
              <a:ext uri="{FF2B5EF4-FFF2-40B4-BE49-F238E27FC236}">
                <a16:creationId xmlns:a16="http://schemas.microsoft.com/office/drawing/2014/main" id="{A08321FC-164E-B74F-B713-CF8F73477FB6}"/>
              </a:ext>
            </a:extLst>
          </p:cNvPr>
          <p:cNvSpPr/>
          <p:nvPr/>
        </p:nvSpPr>
        <p:spPr bwMode="auto">
          <a:xfrm>
            <a:off x="1839686" y="5445581"/>
            <a:ext cx="2122714" cy="83003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Group tuples of R4;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Compute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partial aggregates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8F03C263-4473-994C-8884-FB14A7F17640}"/>
              </a:ext>
            </a:extLst>
          </p:cNvPr>
          <p:cNvCxnSpPr>
            <a:cxnSpLocks/>
            <a:stCxn id="60" idx="3"/>
            <a:endCxn id="22" idx="1"/>
          </p:cNvCxnSpPr>
          <p:nvPr/>
        </p:nvCxnSpPr>
        <p:spPr bwMode="auto">
          <a:xfrm flipV="1">
            <a:off x="3962400" y="2143125"/>
            <a:ext cx="2547257" cy="371747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349FEF40-4635-6A48-A56D-3A21F616A2F6}"/>
              </a:ext>
            </a:extLst>
          </p:cNvPr>
          <p:cNvSpPr txBox="1"/>
          <p:nvPr/>
        </p:nvSpPr>
        <p:spPr>
          <a:xfrm>
            <a:off x="5181602" y="4429918"/>
            <a:ext cx="373924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Similarly to how we have seen, ”average” would require sending ”sum” an “count”,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etc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ＭＳ Ｐゴシック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Amount of data transferred low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Requires a proper aggregate/reduce, and small number of groups</a:t>
            </a:r>
          </a:p>
        </p:txBody>
      </p:sp>
    </p:spTree>
    <p:extLst>
      <p:ext uri="{BB962C8B-B14F-4D97-AF65-F5344CB8AC3E}">
        <p14:creationId xmlns:p14="http://schemas.microsoft.com/office/powerpoint/2010/main" val="3322765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8" grpId="0"/>
      <p:bldP spid="45" grpId="0"/>
      <p:bldP spid="12" grpId="0"/>
      <p:bldP spid="50" grpId="0" animBg="1"/>
      <p:bldP spid="57" grpId="0" animBg="1"/>
      <p:bldP spid="60" grpId="0" animBg="1"/>
      <p:bldP spid="2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ED9709-6504-4DC1-97DC-128E2F051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Some motivating scenarios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DE4EC8-FCF8-4F26-9684-E89BFAB456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8350" y="1102497"/>
            <a:ext cx="7601209" cy="3888603"/>
          </a:xfrm>
        </p:spPr>
        <p:txBody>
          <a:bodyPr/>
          <a:lstStyle/>
          <a:p>
            <a:r>
              <a:rPr lang="en-IN" dirty="0"/>
              <a:t>Deciding what to show a user in a social network, or news aggregator</a:t>
            </a:r>
          </a:p>
          <a:p>
            <a:r>
              <a:rPr lang="en-IN" sz="2000" dirty="0"/>
              <a:t>Advertising on the Web or Mobile</a:t>
            </a:r>
          </a:p>
          <a:p>
            <a:r>
              <a:rPr lang="en-IN" dirty="0" err="1"/>
              <a:t>Analyzing</a:t>
            </a:r>
            <a:r>
              <a:rPr lang="en-IN" dirty="0"/>
              <a:t> user </a:t>
            </a:r>
            <a:r>
              <a:rPr lang="en-IN" dirty="0" err="1"/>
              <a:t>behavior</a:t>
            </a:r>
            <a:r>
              <a:rPr lang="en-IN" dirty="0"/>
              <a:t> on web sites to optimize or increase engagement</a:t>
            </a:r>
          </a:p>
          <a:p>
            <a:r>
              <a:rPr lang="en-IN" dirty="0" err="1"/>
              <a:t>Analyzing</a:t>
            </a:r>
            <a:r>
              <a:rPr lang="en-IN" dirty="0"/>
              <a:t> large numbers of images and building search indexes on them</a:t>
            </a:r>
          </a:p>
          <a:p>
            <a:r>
              <a:rPr lang="en-IN" dirty="0"/>
              <a:t>Text analytics for topic modelling, summarization, …</a:t>
            </a:r>
          </a:p>
          <a:p>
            <a:r>
              <a:rPr lang="en-IN" dirty="0"/>
              <a:t>Internet of things…</a:t>
            </a:r>
          </a:p>
          <a:p>
            <a:r>
              <a:rPr lang="en-IN" dirty="0"/>
              <a:t>And many many others…</a:t>
            </a:r>
          </a:p>
          <a:p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2140362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>
          <a:xfrm>
            <a:off x="843642" y="60737"/>
            <a:ext cx="8077200" cy="609600"/>
          </a:xfrm>
        </p:spPr>
        <p:txBody>
          <a:bodyPr/>
          <a:lstStyle/>
          <a:p>
            <a:r>
              <a:rPr lang="en-US" dirty="0">
                <a:latin typeface="Helvetica" charset="0"/>
              </a:rPr>
              <a:t>Scenario 2: Large # of Groups + Reduce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90BDE40-B2FB-5A49-A321-EE33179DE01F}"/>
              </a:ext>
            </a:extLst>
          </p:cNvPr>
          <p:cNvSpPr/>
          <p:nvPr/>
        </p:nvSpPr>
        <p:spPr bwMode="auto">
          <a:xfrm>
            <a:off x="1839686" y="1728106"/>
            <a:ext cx="2122714" cy="83003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Group tuples of R1;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Compute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partial aggregates</a:t>
            </a:r>
          </a:p>
        </p:txBody>
      </p:sp>
      <p:sp>
        <p:nvSpPr>
          <p:cNvPr id="3" name="Magnetic Disk 2">
            <a:extLst>
              <a:ext uri="{FF2B5EF4-FFF2-40B4-BE49-F238E27FC236}">
                <a16:creationId xmlns:a16="http://schemas.microsoft.com/office/drawing/2014/main" id="{1373F29B-DF03-FA4C-9A11-F11101F92EAB}"/>
              </a:ext>
            </a:extLst>
          </p:cNvPr>
          <p:cNvSpPr/>
          <p:nvPr/>
        </p:nvSpPr>
        <p:spPr bwMode="auto">
          <a:xfrm>
            <a:off x="402771" y="5480957"/>
            <a:ext cx="587828" cy="625929"/>
          </a:xfrm>
          <a:prstGeom prst="flowChartMagneticDisk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R4</a:t>
            </a:r>
          </a:p>
        </p:txBody>
      </p:sp>
      <p:sp>
        <p:nvSpPr>
          <p:cNvPr id="9" name="Magnetic Disk 8">
            <a:extLst>
              <a:ext uri="{FF2B5EF4-FFF2-40B4-BE49-F238E27FC236}">
                <a16:creationId xmlns:a16="http://schemas.microsoft.com/office/drawing/2014/main" id="{C141B006-4E53-A745-AB20-69BDC9E5F139}"/>
              </a:ext>
            </a:extLst>
          </p:cNvPr>
          <p:cNvSpPr/>
          <p:nvPr/>
        </p:nvSpPr>
        <p:spPr bwMode="auto">
          <a:xfrm>
            <a:off x="402771" y="4286248"/>
            <a:ext cx="587828" cy="625929"/>
          </a:xfrm>
          <a:prstGeom prst="flowChartMagneticDisk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R3</a:t>
            </a:r>
          </a:p>
        </p:txBody>
      </p:sp>
      <p:sp>
        <p:nvSpPr>
          <p:cNvPr id="10" name="Magnetic Disk 9">
            <a:extLst>
              <a:ext uri="{FF2B5EF4-FFF2-40B4-BE49-F238E27FC236}">
                <a16:creationId xmlns:a16="http://schemas.microsoft.com/office/drawing/2014/main" id="{60FA2041-24ED-1544-9EFF-F64F3BF2B225}"/>
              </a:ext>
            </a:extLst>
          </p:cNvPr>
          <p:cNvSpPr/>
          <p:nvPr/>
        </p:nvSpPr>
        <p:spPr bwMode="auto">
          <a:xfrm>
            <a:off x="402771" y="2955470"/>
            <a:ext cx="587828" cy="625929"/>
          </a:xfrm>
          <a:prstGeom prst="flowChartMagneticDisk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R2</a:t>
            </a:r>
          </a:p>
        </p:txBody>
      </p:sp>
      <p:sp>
        <p:nvSpPr>
          <p:cNvPr id="11" name="Magnetic Disk 10">
            <a:extLst>
              <a:ext uri="{FF2B5EF4-FFF2-40B4-BE49-F238E27FC236}">
                <a16:creationId xmlns:a16="http://schemas.microsoft.com/office/drawing/2014/main" id="{6B65F651-1515-A048-BDAC-ADFC10E71931}"/>
              </a:ext>
            </a:extLst>
          </p:cNvPr>
          <p:cNvSpPr/>
          <p:nvPr/>
        </p:nvSpPr>
        <p:spPr bwMode="auto">
          <a:xfrm>
            <a:off x="402771" y="1728106"/>
            <a:ext cx="587828" cy="625929"/>
          </a:xfrm>
          <a:prstGeom prst="flowChartMagneticDisk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R1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60E14D7-BBB1-1845-9365-4673FF33495D}"/>
              </a:ext>
            </a:extLst>
          </p:cNvPr>
          <p:cNvSpPr/>
          <p:nvPr/>
        </p:nvSpPr>
        <p:spPr bwMode="auto">
          <a:xfrm>
            <a:off x="6509657" y="1728106"/>
            <a:ext cx="2024743" cy="83003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Combine partial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aggregates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F367F8C-31B3-2A4B-870B-E837A159D3D2}"/>
              </a:ext>
            </a:extLst>
          </p:cNvPr>
          <p:cNvCxnSpPr>
            <a:cxnSpLocks/>
            <a:stCxn id="2" idx="3"/>
            <a:endCxn id="22" idx="1"/>
          </p:cNvCxnSpPr>
          <p:nvPr/>
        </p:nvCxnSpPr>
        <p:spPr bwMode="auto">
          <a:xfrm>
            <a:off x="3962400" y="2143125"/>
            <a:ext cx="2547257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B1896A1-3B2E-0245-B084-13B18D020B54}"/>
              </a:ext>
            </a:extLst>
          </p:cNvPr>
          <p:cNvSpPr txBox="1"/>
          <p:nvPr/>
        </p:nvSpPr>
        <p:spPr>
          <a:xfrm>
            <a:off x="1012251" y="1439622"/>
            <a:ext cx="80021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E2F4FF">
                    <a:lumMod val="50000"/>
                  </a:srgbClr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(a, 5, ..)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E2F4FF">
                    <a:lumMod val="50000"/>
                  </a:srgbClr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(b, 3, ..)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E2F4FF">
                    <a:lumMod val="50000"/>
                  </a:srgbClr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(a, 4, ..)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18E7218-B440-D040-B5AB-44AFACBEDC9A}"/>
              </a:ext>
            </a:extLst>
          </p:cNvPr>
          <p:cNvSpPr txBox="1"/>
          <p:nvPr/>
        </p:nvSpPr>
        <p:spPr>
          <a:xfrm>
            <a:off x="4484914" y="1837311"/>
            <a:ext cx="8002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E2F4FF">
                    <a:lumMod val="50000"/>
                  </a:srgbClr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(a, 9, ..)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CB29EA92-B436-BF43-9EE7-36A952927BC8}"/>
              </a:ext>
            </a:extLst>
          </p:cNvPr>
          <p:cNvSpPr/>
          <p:nvPr/>
        </p:nvSpPr>
        <p:spPr bwMode="auto">
          <a:xfrm>
            <a:off x="1839686" y="2955470"/>
            <a:ext cx="2122714" cy="83003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Group tuples of R2;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Compute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partial aggregates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6B1219EC-092E-204D-B3AB-E06FA15B6589}"/>
              </a:ext>
            </a:extLst>
          </p:cNvPr>
          <p:cNvSpPr/>
          <p:nvPr/>
        </p:nvSpPr>
        <p:spPr bwMode="auto">
          <a:xfrm>
            <a:off x="1839686" y="4200526"/>
            <a:ext cx="2122714" cy="83003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Group tuples of R3;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Compute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partial aggregates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A08321FC-164E-B74F-B713-CF8F73477FB6}"/>
              </a:ext>
            </a:extLst>
          </p:cNvPr>
          <p:cNvSpPr/>
          <p:nvPr/>
        </p:nvSpPr>
        <p:spPr bwMode="auto">
          <a:xfrm>
            <a:off x="1839686" y="5445581"/>
            <a:ext cx="2122714" cy="83003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Group tuples of R4;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Compute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partial aggregates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085CF6F-747B-CF43-BB74-38C6A7BC0805}"/>
              </a:ext>
            </a:extLst>
          </p:cNvPr>
          <p:cNvGrpSpPr/>
          <p:nvPr/>
        </p:nvGrpSpPr>
        <p:grpSpPr>
          <a:xfrm>
            <a:off x="3962400" y="2198264"/>
            <a:ext cx="2547257" cy="3997443"/>
            <a:chOff x="3428999" y="2143125"/>
            <a:chExt cx="3080658" cy="3997443"/>
          </a:xfrm>
        </p:grpSpPr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91DCFB89-47D1-8D44-BE34-1B3A04DA9F9F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3428999" y="2143125"/>
              <a:ext cx="3080658" cy="1191384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80FC3A6B-DB00-B046-A76D-91E155CF27E9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428999" y="3334508"/>
              <a:ext cx="3080658" cy="6544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81B72DC4-445D-924B-A56A-BE38B72C4BDF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428999" y="3334508"/>
              <a:ext cx="3080658" cy="232189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BBAFD2BC-AD5D-3F4C-BB1F-0FD17BD3E614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428999" y="3334508"/>
              <a:ext cx="3080658" cy="1150799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27FACE31-45A0-314C-9353-BAB462519449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3472540" y="4225964"/>
              <a:ext cx="778330" cy="295088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EB00F0AB-23F4-1643-8C09-5243F64EB56C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472540" y="4521050"/>
              <a:ext cx="801216" cy="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3179FB0D-859E-6044-B1C7-AC9EB7AD2C7F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472540" y="4521050"/>
              <a:ext cx="598717" cy="516392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DE7D1CD8-5573-9E49-A487-AD0DD1BA493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472540" y="4521050"/>
              <a:ext cx="707574" cy="305311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1BD421EA-092B-0243-949C-F8E554FBFE4E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3483423" y="5329090"/>
              <a:ext cx="778330" cy="295088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717D8036-8C82-014C-B0B8-12FD520F655D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483423" y="5624176"/>
              <a:ext cx="801216" cy="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8CB0BF2C-0423-DD48-98E0-BFC8467CF9B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483423" y="5624176"/>
              <a:ext cx="598717" cy="516392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56693111-7EE5-8948-97EF-B0BA554EA7B7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483423" y="5624176"/>
              <a:ext cx="707574" cy="305311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sp>
        <p:nvSpPr>
          <p:cNvPr id="37" name="Rectangle 36">
            <a:extLst>
              <a:ext uri="{FF2B5EF4-FFF2-40B4-BE49-F238E27FC236}">
                <a16:creationId xmlns:a16="http://schemas.microsoft.com/office/drawing/2014/main" id="{012996F0-6CB6-A84C-B581-7450A996BD85}"/>
              </a:ext>
            </a:extLst>
          </p:cNvPr>
          <p:cNvSpPr/>
          <p:nvPr/>
        </p:nvSpPr>
        <p:spPr bwMode="auto">
          <a:xfrm>
            <a:off x="6509657" y="2963082"/>
            <a:ext cx="2024743" cy="83003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Combine partial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aggregates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D2B002D-4CBD-214A-93A0-3C0C85B27199}"/>
              </a:ext>
            </a:extLst>
          </p:cNvPr>
          <p:cNvSpPr/>
          <p:nvPr/>
        </p:nvSpPr>
        <p:spPr bwMode="auto">
          <a:xfrm>
            <a:off x="6509657" y="4198058"/>
            <a:ext cx="2024743" cy="83003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Combine partial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aggregates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9A5D58D-DFB7-B04D-8E6B-DFFBDF075985}"/>
              </a:ext>
            </a:extLst>
          </p:cNvPr>
          <p:cNvSpPr/>
          <p:nvPr/>
        </p:nvSpPr>
        <p:spPr bwMode="auto">
          <a:xfrm>
            <a:off x="6509657" y="5433034"/>
            <a:ext cx="2024743" cy="83003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Combine partial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aggregates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78E4DC6-3CFB-2F4C-AEFB-3286A5F59A38}"/>
              </a:ext>
            </a:extLst>
          </p:cNvPr>
          <p:cNvSpPr txBox="1"/>
          <p:nvPr/>
        </p:nvSpPr>
        <p:spPr>
          <a:xfrm>
            <a:off x="4697067" y="2266931"/>
            <a:ext cx="8002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E2F4FF">
                    <a:lumMod val="50000"/>
                  </a:srgbClr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(b, 3, ..)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CE885EF-3852-1548-B97C-6442E9BB366B}"/>
              </a:ext>
            </a:extLst>
          </p:cNvPr>
          <p:cNvCxnSpPr>
            <a:cxnSpLocks/>
            <a:stCxn id="2" idx="3"/>
          </p:cNvCxnSpPr>
          <p:nvPr/>
        </p:nvCxnSpPr>
        <p:spPr bwMode="auto">
          <a:xfrm>
            <a:off x="3962400" y="2143125"/>
            <a:ext cx="2547257" cy="117109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B56CA338-F645-BE42-A390-75714D3CBD73}"/>
              </a:ext>
            </a:extLst>
          </p:cNvPr>
          <p:cNvCxnSpPr>
            <a:cxnSpLocks/>
            <a:stCxn id="2" idx="3"/>
          </p:cNvCxnSpPr>
          <p:nvPr/>
        </p:nvCxnSpPr>
        <p:spPr bwMode="auto">
          <a:xfrm>
            <a:off x="3962400" y="2143125"/>
            <a:ext cx="2547257" cy="351327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940D7A5C-D688-7E4C-A5D0-1F0BEDDDE5FF}"/>
              </a:ext>
            </a:extLst>
          </p:cNvPr>
          <p:cNvCxnSpPr>
            <a:cxnSpLocks/>
            <a:stCxn id="2" idx="3"/>
          </p:cNvCxnSpPr>
          <p:nvPr/>
        </p:nvCxnSpPr>
        <p:spPr bwMode="auto">
          <a:xfrm>
            <a:off x="3962400" y="2143125"/>
            <a:ext cx="2547257" cy="2342182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755823D8-DE62-8748-9936-78403D6BA2F5}"/>
              </a:ext>
            </a:extLst>
          </p:cNvPr>
          <p:cNvSpPr txBox="1"/>
          <p:nvPr/>
        </p:nvSpPr>
        <p:spPr>
          <a:xfrm>
            <a:off x="4245928" y="948061"/>
            <a:ext cx="22359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Use hashing to redistribute data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BA0F52B-1BE4-B84F-A780-0F4EF6F23380}"/>
              </a:ext>
            </a:extLst>
          </p:cNvPr>
          <p:cNvSpPr txBox="1"/>
          <p:nvPr/>
        </p:nvSpPr>
        <p:spPr>
          <a:xfrm>
            <a:off x="7778044" y="6400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0474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45" grpId="0"/>
      <p:bldP spid="50" grpId="0" animBg="1"/>
      <p:bldP spid="57" grpId="0" animBg="1"/>
      <p:bldP spid="60" grpId="0" animBg="1"/>
      <p:bldP spid="37" grpId="0" animBg="1"/>
      <p:bldP spid="38" grpId="0" animBg="1"/>
      <p:bldP spid="39" grpId="0" animBg="1"/>
      <p:bldP spid="40" grpId="0"/>
      <p:bldP spid="46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>
          <a:xfrm>
            <a:off x="514408" y="240832"/>
            <a:ext cx="8741229" cy="609600"/>
          </a:xfrm>
        </p:spPr>
        <p:txBody>
          <a:bodyPr/>
          <a:lstStyle/>
          <a:p>
            <a:r>
              <a:rPr lang="en-US" dirty="0">
                <a:latin typeface="Helvetica" charset="0"/>
              </a:rPr>
              <a:t>Scenario 3: Large # of Groups + No Reduce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90BDE40-B2FB-5A49-A321-EE33179DE01F}"/>
              </a:ext>
            </a:extLst>
          </p:cNvPr>
          <p:cNvSpPr/>
          <p:nvPr/>
        </p:nvSpPr>
        <p:spPr bwMode="auto">
          <a:xfrm>
            <a:off x="1839686" y="1728106"/>
            <a:ext cx="2122714" cy="83003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Group tuples of R1;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Redistribute using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Hashing</a:t>
            </a:r>
          </a:p>
        </p:txBody>
      </p:sp>
      <p:sp>
        <p:nvSpPr>
          <p:cNvPr id="3" name="Magnetic Disk 2">
            <a:extLst>
              <a:ext uri="{FF2B5EF4-FFF2-40B4-BE49-F238E27FC236}">
                <a16:creationId xmlns:a16="http://schemas.microsoft.com/office/drawing/2014/main" id="{1373F29B-DF03-FA4C-9A11-F11101F92EAB}"/>
              </a:ext>
            </a:extLst>
          </p:cNvPr>
          <p:cNvSpPr/>
          <p:nvPr/>
        </p:nvSpPr>
        <p:spPr bwMode="auto">
          <a:xfrm>
            <a:off x="402771" y="5480957"/>
            <a:ext cx="587828" cy="625929"/>
          </a:xfrm>
          <a:prstGeom prst="flowChartMagneticDisk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R4</a:t>
            </a:r>
          </a:p>
        </p:txBody>
      </p:sp>
      <p:sp>
        <p:nvSpPr>
          <p:cNvPr id="9" name="Magnetic Disk 8">
            <a:extLst>
              <a:ext uri="{FF2B5EF4-FFF2-40B4-BE49-F238E27FC236}">
                <a16:creationId xmlns:a16="http://schemas.microsoft.com/office/drawing/2014/main" id="{C141B006-4E53-A745-AB20-69BDC9E5F139}"/>
              </a:ext>
            </a:extLst>
          </p:cNvPr>
          <p:cNvSpPr/>
          <p:nvPr/>
        </p:nvSpPr>
        <p:spPr bwMode="auto">
          <a:xfrm>
            <a:off x="402771" y="4286248"/>
            <a:ext cx="587828" cy="625929"/>
          </a:xfrm>
          <a:prstGeom prst="flowChartMagneticDisk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R3</a:t>
            </a:r>
          </a:p>
        </p:txBody>
      </p:sp>
      <p:sp>
        <p:nvSpPr>
          <p:cNvPr id="10" name="Magnetic Disk 9">
            <a:extLst>
              <a:ext uri="{FF2B5EF4-FFF2-40B4-BE49-F238E27FC236}">
                <a16:creationId xmlns:a16="http://schemas.microsoft.com/office/drawing/2014/main" id="{60FA2041-24ED-1544-9EFF-F64F3BF2B225}"/>
              </a:ext>
            </a:extLst>
          </p:cNvPr>
          <p:cNvSpPr/>
          <p:nvPr/>
        </p:nvSpPr>
        <p:spPr bwMode="auto">
          <a:xfrm>
            <a:off x="402771" y="2955470"/>
            <a:ext cx="587828" cy="625929"/>
          </a:xfrm>
          <a:prstGeom prst="flowChartMagneticDisk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R2</a:t>
            </a:r>
          </a:p>
        </p:txBody>
      </p:sp>
      <p:sp>
        <p:nvSpPr>
          <p:cNvPr id="11" name="Magnetic Disk 10">
            <a:extLst>
              <a:ext uri="{FF2B5EF4-FFF2-40B4-BE49-F238E27FC236}">
                <a16:creationId xmlns:a16="http://schemas.microsoft.com/office/drawing/2014/main" id="{6B65F651-1515-A048-BDAC-ADFC10E71931}"/>
              </a:ext>
            </a:extLst>
          </p:cNvPr>
          <p:cNvSpPr/>
          <p:nvPr/>
        </p:nvSpPr>
        <p:spPr bwMode="auto">
          <a:xfrm>
            <a:off x="402771" y="1728106"/>
            <a:ext cx="587828" cy="625929"/>
          </a:xfrm>
          <a:prstGeom prst="flowChartMagneticDisk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R1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60E14D7-BBB1-1845-9365-4673FF33495D}"/>
              </a:ext>
            </a:extLst>
          </p:cNvPr>
          <p:cNvSpPr/>
          <p:nvPr/>
        </p:nvSpPr>
        <p:spPr bwMode="auto">
          <a:xfrm>
            <a:off x="6509657" y="1728106"/>
            <a:ext cx="2024743" cy="83003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Compute aggregates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Or reduce functions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F367F8C-31B3-2A4B-870B-E837A159D3D2}"/>
              </a:ext>
            </a:extLst>
          </p:cNvPr>
          <p:cNvCxnSpPr>
            <a:cxnSpLocks/>
            <a:stCxn id="2" idx="3"/>
            <a:endCxn id="22" idx="1"/>
          </p:cNvCxnSpPr>
          <p:nvPr/>
        </p:nvCxnSpPr>
        <p:spPr bwMode="auto">
          <a:xfrm>
            <a:off x="3962400" y="2143125"/>
            <a:ext cx="2547257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CB29EA92-B436-BF43-9EE7-36A952927BC8}"/>
              </a:ext>
            </a:extLst>
          </p:cNvPr>
          <p:cNvSpPr/>
          <p:nvPr/>
        </p:nvSpPr>
        <p:spPr bwMode="auto">
          <a:xfrm>
            <a:off x="1839686" y="2955470"/>
            <a:ext cx="2122714" cy="83003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Group tuples of R2;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Redistribute using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Hashing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6B1219EC-092E-204D-B3AB-E06FA15B6589}"/>
              </a:ext>
            </a:extLst>
          </p:cNvPr>
          <p:cNvSpPr/>
          <p:nvPr/>
        </p:nvSpPr>
        <p:spPr bwMode="auto">
          <a:xfrm>
            <a:off x="1839686" y="4200526"/>
            <a:ext cx="2122714" cy="83003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Group tuples of R3;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Redistribute using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Hashing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A08321FC-164E-B74F-B713-CF8F73477FB6}"/>
              </a:ext>
            </a:extLst>
          </p:cNvPr>
          <p:cNvSpPr/>
          <p:nvPr/>
        </p:nvSpPr>
        <p:spPr bwMode="auto">
          <a:xfrm>
            <a:off x="1839686" y="5445581"/>
            <a:ext cx="2122714" cy="83003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Group tuples of R4;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Redistribute using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Hashing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085CF6F-747B-CF43-BB74-38C6A7BC0805}"/>
              </a:ext>
            </a:extLst>
          </p:cNvPr>
          <p:cNvGrpSpPr/>
          <p:nvPr/>
        </p:nvGrpSpPr>
        <p:grpSpPr>
          <a:xfrm>
            <a:off x="3962400" y="2198264"/>
            <a:ext cx="2547257" cy="3997443"/>
            <a:chOff x="3428999" y="2143125"/>
            <a:chExt cx="3080658" cy="3997443"/>
          </a:xfrm>
        </p:grpSpPr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91DCFB89-47D1-8D44-BE34-1B3A04DA9F9F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3428999" y="2143125"/>
              <a:ext cx="3080658" cy="1191384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80FC3A6B-DB00-B046-A76D-91E155CF27E9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428999" y="3334508"/>
              <a:ext cx="3080658" cy="6544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81B72DC4-445D-924B-A56A-BE38B72C4BDF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428999" y="3334508"/>
              <a:ext cx="3080658" cy="232189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BBAFD2BC-AD5D-3F4C-BB1F-0FD17BD3E614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428999" y="3334508"/>
              <a:ext cx="3080658" cy="1150799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27FACE31-45A0-314C-9353-BAB462519449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3472540" y="4225964"/>
              <a:ext cx="778330" cy="295088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EB00F0AB-23F4-1643-8C09-5243F64EB56C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472540" y="4521050"/>
              <a:ext cx="801216" cy="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3179FB0D-859E-6044-B1C7-AC9EB7AD2C7F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472540" y="4521050"/>
              <a:ext cx="598717" cy="516392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DE7D1CD8-5573-9E49-A487-AD0DD1BA493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472540" y="4521050"/>
              <a:ext cx="707574" cy="305311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1BD421EA-092B-0243-949C-F8E554FBFE4E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3483423" y="5329090"/>
              <a:ext cx="778330" cy="295088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717D8036-8C82-014C-B0B8-12FD520F655D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483423" y="5624176"/>
              <a:ext cx="801216" cy="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8CB0BF2C-0423-DD48-98E0-BFC8467CF9B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483423" y="5624176"/>
              <a:ext cx="598717" cy="516392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56693111-7EE5-8948-97EF-B0BA554EA7B7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483423" y="5624176"/>
              <a:ext cx="707574" cy="305311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sp>
        <p:nvSpPr>
          <p:cNvPr id="37" name="Rectangle 36">
            <a:extLst>
              <a:ext uri="{FF2B5EF4-FFF2-40B4-BE49-F238E27FC236}">
                <a16:creationId xmlns:a16="http://schemas.microsoft.com/office/drawing/2014/main" id="{012996F0-6CB6-A84C-B581-7450A996BD85}"/>
              </a:ext>
            </a:extLst>
          </p:cNvPr>
          <p:cNvSpPr/>
          <p:nvPr/>
        </p:nvSpPr>
        <p:spPr bwMode="auto">
          <a:xfrm>
            <a:off x="6509657" y="2963082"/>
            <a:ext cx="2024743" cy="83003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Compute aggregates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Or reduce functions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D2B002D-4CBD-214A-93A0-3C0C85B27199}"/>
              </a:ext>
            </a:extLst>
          </p:cNvPr>
          <p:cNvSpPr/>
          <p:nvPr/>
        </p:nvSpPr>
        <p:spPr bwMode="auto">
          <a:xfrm>
            <a:off x="6509657" y="4198058"/>
            <a:ext cx="2024743" cy="83003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Compute aggregates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Or reduce functions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9A5D58D-DFB7-B04D-8E6B-DFFBDF075985}"/>
              </a:ext>
            </a:extLst>
          </p:cNvPr>
          <p:cNvSpPr/>
          <p:nvPr/>
        </p:nvSpPr>
        <p:spPr bwMode="auto">
          <a:xfrm>
            <a:off x="6509657" y="5433034"/>
            <a:ext cx="2024743" cy="83003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Compute aggregates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Or reduce functions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CE885EF-3852-1548-B97C-6442E9BB366B}"/>
              </a:ext>
            </a:extLst>
          </p:cNvPr>
          <p:cNvCxnSpPr>
            <a:cxnSpLocks/>
            <a:stCxn id="2" idx="3"/>
          </p:cNvCxnSpPr>
          <p:nvPr/>
        </p:nvCxnSpPr>
        <p:spPr bwMode="auto">
          <a:xfrm>
            <a:off x="3962400" y="2143125"/>
            <a:ext cx="2547257" cy="117109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B56CA338-F645-BE42-A390-75714D3CBD73}"/>
              </a:ext>
            </a:extLst>
          </p:cNvPr>
          <p:cNvCxnSpPr>
            <a:cxnSpLocks/>
            <a:stCxn id="2" idx="3"/>
          </p:cNvCxnSpPr>
          <p:nvPr/>
        </p:nvCxnSpPr>
        <p:spPr bwMode="auto">
          <a:xfrm>
            <a:off x="3962400" y="2143125"/>
            <a:ext cx="2547257" cy="351327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940D7A5C-D688-7E4C-A5D0-1F0BEDDDE5FF}"/>
              </a:ext>
            </a:extLst>
          </p:cNvPr>
          <p:cNvCxnSpPr>
            <a:cxnSpLocks/>
            <a:stCxn id="2" idx="3"/>
          </p:cNvCxnSpPr>
          <p:nvPr/>
        </p:nvCxnSpPr>
        <p:spPr bwMode="auto">
          <a:xfrm>
            <a:off x="3962400" y="2143125"/>
            <a:ext cx="2547257" cy="2342182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755823D8-DE62-8748-9936-78403D6BA2F5}"/>
              </a:ext>
            </a:extLst>
          </p:cNvPr>
          <p:cNvSpPr txBox="1"/>
          <p:nvPr/>
        </p:nvSpPr>
        <p:spPr>
          <a:xfrm>
            <a:off x="2687230" y="902415"/>
            <a:ext cx="48347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e.g., if we want to compute “median” or some other complex statistics – no “partial aggregation” possible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BA0F52B-1BE4-B84F-A780-0F4EF6F23380}"/>
              </a:ext>
            </a:extLst>
          </p:cNvPr>
          <p:cNvSpPr txBox="1"/>
          <p:nvPr/>
        </p:nvSpPr>
        <p:spPr>
          <a:xfrm>
            <a:off x="7778044" y="6400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590664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Helvetica" charset="0"/>
                <a:ea typeface="MS Mincho" charset="0"/>
                <a:cs typeface="MS Mincho" charset="0"/>
              </a:rPr>
              <a:t>Other Relational Operations</a:t>
            </a:r>
          </a:p>
        </p:txBody>
      </p:sp>
      <p:sp>
        <p:nvSpPr>
          <p:cNvPr id="788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Monotype Sorts" charset="0"/>
              <a:buNone/>
            </a:pPr>
            <a:r>
              <a:rPr lang="en-US" b="1" dirty="0">
                <a:latin typeface="Helvetica" charset="0"/>
                <a:ea typeface="MS Mincho" charset="0"/>
                <a:cs typeface="MS Mincho" charset="0"/>
              </a:rPr>
              <a:t>Selection </a:t>
            </a:r>
            <a:r>
              <a:rPr lang="en-US" b="1" dirty="0">
                <a:latin typeface="Helvetica" charset="0"/>
                <a:ea typeface="MS Mincho" charset="0"/>
                <a:cs typeface="MS Mincho" charset="0"/>
                <a:sym typeface="Symbol" charset="0"/>
              </a:rPr>
              <a:t></a:t>
            </a:r>
            <a:r>
              <a:rPr lang="en-US" sz="2400" b="1" baseline="-25000" dirty="0">
                <a:latin typeface="Helvetica" charset="0"/>
                <a:ea typeface="MS Mincho" charset="0"/>
                <a:cs typeface="MS Mincho" charset="0"/>
                <a:sym typeface="Symbol" charset="0"/>
              </a:rPr>
              <a:t></a:t>
            </a:r>
            <a:r>
              <a:rPr lang="en-US" b="1" dirty="0">
                <a:latin typeface="Helvetica" charset="0"/>
                <a:ea typeface="MS Mincho" charset="0"/>
                <a:cs typeface="MS Mincho" charset="0"/>
                <a:sym typeface="Symbol" charset="0"/>
              </a:rPr>
              <a:t>(r)</a:t>
            </a:r>
          </a:p>
          <a:p>
            <a:pPr>
              <a:buFont typeface="Monotype Sorts" charset="0"/>
              <a:buNone/>
            </a:pPr>
            <a:endParaRPr lang="en-US" dirty="0">
              <a:latin typeface="Helvetica" charset="0"/>
              <a:ea typeface="MS Mincho" charset="0"/>
              <a:cs typeface="MS Mincho" charset="0"/>
            </a:endParaRPr>
          </a:p>
          <a:p>
            <a:r>
              <a:rPr lang="en-US" dirty="0">
                <a:latin typeface="Helvetica" charset="0"/>
                <a:ea typeface="MS Mincho" charset="0"/>
                <a:cs typeface="MS Mincho" charset="0"/>
              </a:rPr>
              <a:t>If </a:t>
            </a:r>
            <a:r>
              <a:rPr lang="en-US" dirty="0">
                <a:latin typeface="Helvetica" charset="0"/>
                <a:ea typeface="MS Mincho" charset="0"/>
                <a:cs typeface="MS Mincho" charset="0"/>
                <a:sym typeface="Symbol" charset="0"/>
              </a:rPr>
              <a:t> </a:t>
            </a:r>
            <a:r>
              <a:rPr lang="en-US" dirty="0">
                <a:latin typeface="Helvetica" charset="0"/>
                <a:ea typeface="MS Mincho" charset="0"/>
                <a:cs typeface="MS Mincho" charset="0"/>
              </a:rPr>
              <a:t>is of the form a</a:t>
            </a:r>
            <a:r>
              <a:rPr lang="en-US" sz="2400" baseline="-25000" dirty="0">
                <a:latin typeface="Helvetica" charset="0"/>
                <a:ea typeface="MS Mincho" charset="0"/>
                <a:cs typeface="MS Mincho" charset="0"/>
              </a:rPr>
              <a:t>i </a:t>
            </a:r>
            <a:r>
              <a:rPr lang="en-US" dirty="0">
                <a:latin typeface="Helvetica" charset="0"/>
                <a:ea typeface="MS Mincho" charset="0"/>
                <a:cs typeface="MS Mincho" charset="0"/>
              </a:rPr>
              <a:t>= v, where a</a:t>
            </a:r>
            <a:r>
              <a:rPr lang="en-US" sz="2400" baseline="-25000" dirty="0">
                <a:latin typeface="Helvetica" charset="0"/>
                <a:ea typeface="MS Mincho" charset="0"/>
                <a:cs typeface="MS Mincho" charset="0"/>
              </a:rPr>
              <a:t>i</a:t>
            </a:r>
            <a:r>
              <a:rPr lang="en-US" dirty="0">
                <a:latin typeface="Helvetica" charset="0"/>
                <a:ea typeface="MS Mincho" charset="0"/>
                <a:cs typeface="MS Mincho" charset="0"/>
              </a:rPr>
              <a:t> is an attribute and v a value.</a:t>
            </a:r>
          </a:p>
          <a:p>
            <a:pPr lvl="1"/>
            <a:r>
              <a:rPr lang="en-US" dirty="0">
                <a:latin typeface="Helvetica" charset="0"/>
                <a:ea typeface="MS Mincho" charset="0"/>
                <a:cs typeface="MS Mincho" charset="0"/>
              </a:rPr>
              <a:t>If r is partitioned on a</a:t>
            </a:r>
            <a:r>
              <a:rPr lang="en-US" sz="2400" baseline="-25000" dirty="0">
                <a:latin typeface="Helvetica" charset="0"/>
                <a:ea typeface="MS Mincho" charset="0"/>
                <a:cs typeface="MS Mincho" charset="0"/>
              </a:rPr>
              <a:t>i</a:t>
            </a:r>
            <a:r>
              <a:rPr lang="en-US" dirty="0">
                <a:latin typeface="Helvetica" charset="0"/>
                <a:ea typeface="MS Mincho" charset="0"/>
                <a:cs typeface="MS Mincho" charset="0"/>
              </a:rPr>
              <a:t> the selection is performed at a single processor.</a:t>
            </a:r>
          </a:p>
          <a:p>
            <a:pPr lvl="1"/>
            <a:endParaRPr lang="en-US" dirty="0">
              <a:latin typeface="Helvetica" charset="0"/>
              <a:ea typeface="MS Mincho" charset="0"/>
              <a:cs typeface="MS Mincho" charset="0"/>
            </a:endParaRPr>
          </a:p>
          <a:p>
            <a:r>
              <a:rPr lang="en-US" dirty="0">
                <a:latin typeface="Helvetica" charset="0"/>
                <a:ea typeface="MS Mincho" charset="0"/>
                <a:cs typeface="MS Mincho" charset="0"/>
              </a:rPr>
              <a:t>If </a:t>
            </a:r>
            <a:r>
              <a:rPr lang="en-US" dirty="0">
                <a:latin typeface="Helvetica" charset="0"/>
                <a:ea typeface="MS Mincho" charset="0"/>
                <a:cs typeface="MS Mincho" charset="0"/>
                <a:sym typeface="Symbol" charset="0"/>
              </a:rPr>
              <a:t></a:t>
            </a:r>
            <a:r>
              <a:rPr lang="en-US" dirty="0">
                <a:latin typeface="Helvetica" charset="0"/>
                <a:ea typeface="MS Mincho" charset="0"/>
                <a:cs typeface="MS Mincho" charset="0"/>
              </a:rPr>
              <a:t> is of the form l &lt;= a</a:t>
            </a:r>
            <a:r>
              <a:rPr lang="en-US" sz="2000" baseline="-25000" dirty="0">
                <a:latin typeface="Helvetica" charset="0"/>
                <a:ea typeface="MS Mincho" charset="0"/>
                <a:cs typeface="MS Mincho" charset="0"/>
              </a:rPr>
              <a:t>i</a:t>
            </a:r>
            <a:r>
              <a:rPr lang="en-US" dirty="0">
                <a:latin typeface="Helvetica" charset="0"/>
                <a:ea typeface="MS Mincho" charset="0"/>
                <a:cs typeface="MS Mincho" charset="0"/>
              </a:rPr>
              <a:t> &lt;= u  (i.e., </a:t>
            </a:r>
            <a:r>
              <a:rPr lang="en-US" dirty="0">
                <a:latin typeface="Helvetica" charset="0"/>
                <a:ea typeface="MS Mincho" charset="0"/>
                <a:cs typeface="MS Mincho" charset="0"/>
                <a:sym typeface="Symbol" charset="0"/>
              </a:rPr>
              <a:t></a:t>
            </a:r>
            <a:r>
              <a:rPr lang="en-US" dirty="0">
                <a:latin typeface="Helvetica" charset="0"/>
                <a:ea typeface="MS Mincho" charset="0"/>
                <a:cs typeface="MS Mincho" charset="0"/>
              </a:rPr>
              <a:t> is a range selection) and the relation has been range-partitioned on a</a:t>
            </a:r>
            <a:r>
              <a:rPr lang="en-US" sz="2400" baseline="-25000" dirty="0">
                <a:latin typeface="Helvetica" charset="0"/>
                <a:ea typeface="MS Mincho" charset="0"/>
                <a:cs typeface="MS Mincho" charset="0"/>
              </a:rPr>
              <a:t>i</a:t>
            </a:r>
          </a:p>
          <a:p>
            <a:endParaRPr lang="en-US" dirty="0">
              <a:latin typeface="Helvetica" charset="0"/>
              <a:ea typeface="MS Mincho" charset="0"/>
              <a:cs typeface="MS Mincho" charset="0"/>
            </a:endParaRPr>
          </a:p>
          <a:p>
            <a:pPr lvl="1"/>
            <a:r>
              <a:rPr lang="en-US" dirty="0">
                <a:latin typeface="Helvetica" charset="0"/>
                <a:ea typeface="MS Mincho" charset="0"/>
                <a:cs typeface="MS Mincho" charset="0"/>
              </a:rPr>
              <a:t>Selection is performed at each processor whose partition overlaps with the specified range of values.</a:t>
            </a:r>
          </a:p>
          <a:p>
            <a:r>
              <a:rPr lang="en-US" dirty="0">
                <a:latin typeface="Helvetica" charset="0"/>
                <a:ea typeface="MS Mincho" charset="0"/>
                <a:cs typeface="MS Mincho" charset="0"/>
              </a:rPr>
              <a:t>In all other cases: the selection is performed in parallel at all the processors.</a:t>
            </a:r>
            <a:br>
              <a:rPr lang="en-US" dirty="0">
                <a:latin typeface="Helvetica" charset="0"/>
                <a:ea typeface="MS Mincho" charset="0"/>
                <a:cs typeface="MS Mincho" charset="0"/>
              </a:rPr>
            </a:br>
            <a:endParaRPr lang="en-US" dirty="0">
              <a:latin typeface="Helvetica" charset="0"/>
              <a:cs typeface="Courier New" charset="0"/>
            </a:endParaRPr>
          </a:p>
          <a:p>
            <a:endParaRPr lang="en-US" dirty="0">
              <a:latin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20876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Helvetica" charset="0"/>
                <a:ea typeface="MS Mincho" charset="0"/>
                <a:cs typeface="MS Mincho" charset="0"/>
              </a:rPr>
              <a:t>Other Relational Operations (Cont.)</a:t>
            </a:r>
          </a:p>
        </p:txBody>
      </p:sp>
      <p:sp>
        <p:nvSpPr>
          <p:cNvPr id="808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>
                <a:latin typeface="Helvetica" charset="0"/>
                <a:ea typeface="MS Mincho" charset="0"/>
                <a:cs typeface="MS Mincho" charset="0"/>
              </a:rPr>
              <a:t>Duplicate elimination</a:t>
            </a:r>
          </a:p>
          <a:p>
            <a:pPr lvl="1"/>
            <a:r>
              <a:rPr lang="en-US" dirty="0">
                <a:latin typeface="Helvetica" charset="0"/>
                <a:ea typeface="MS Mincho" charset="0"/>
                <a:cs typeface="MS Mincho" charset="0"/>
              </a:rPr>
              <a:t>Perform by using either of the parallel sort techniques</a:t>
            </a:r>
          </a:p>
          <a:p>
            <a:pPr lvl="2"/>
            <a:r>
              <a:rPr lang="en-US" dirty="0">
                <a:latin typeface="Helvetica" charset="0"/>
                <a:ea typeface="MS Mincho" charset="0"/>
                <a:cs typeface="MS Mincho" charset="0"/>
              </a:rPr>
              <a:t> eliminate duplicates as soon as they are found during sorting.</a:t>
            </a:r>
          </a:p>
          <a:p>
            <a:pPr lvl="1"/>
            <a:r>
              <a:rPr lang="en-US" dirty="0">
                <a:latin typeface="Helvetica" charset="0"/>
                <a:ea typeface="MS Mincho" charset="0"/>
                <a:cs typeface="MS Mincho" charset="0"/>
              </a:rPr>
              <a:t>Can also partition the tuples (using either range- or hash- partitioning) and perform duplicate elimination locally at each processor.</a:t>
            </a:r>
            <a:br>
              <a:rPr lang="en-US" dirty="0">
                <a:latin typeface="Helvetica" charset="0"/>
                <a:ea typeface="MS Mincho" charset="0"/>
                <a:cs typeface="MS Mincho" charset="0"/>
              </a:rPr>
            </a:br>
            <a:endParaRPr lang="en-US" dirty="0">
              <a:latin typeface="Helvetica" charset="0"/>
              <a:ea typeface="MS Mincho" charset="0"/>
              <a:cs typeface="MS Mincho" charset="0"/>
            </a:endParaRPr>
          </a:p>
          <a:p>
            <a:r>
              <a:rPr lang="en-US" b="1" dirty="0">
                <a:latin typeface="Helvetica" charset="0"/>
                <a:ea typeface="MS Mincho" charset="0"/>
                <a:cs typeface="MS Mincho" charset="0"/>
              </a:rPr>
              <a:t>Projection</a:t>
            </a:r>
          </a:p>
          <a:p>
            <a:pPr lvl="1"/>
            <a:r>
              <a:rPr lang="en-US" dirty="0">
                <a:latin typeface="Helvetica" charset="0"/>
                <a:ea typeface="MS Mincho" charset="0"/>
                <a:cs typeface="MS Mincho" charset="0"/>
              </a:rPr>
              <a:t>Projection without duplicate elimination can be performed as tuples are read in from disk in parallel.</a:t>
            </a:r>
          </a:p>
          <a:p>
            <a:pPr lvl="1"/>
            <a:r>
              <a:rPr lang="en-US" dirty="0">
                <a:latin typeface="Helvetica" charset="0"/>
                <a:ea typeface="MS Mincho" charset="0"/>
                <a:cs typeface="MS Mincho" charset="0"/>
              </a:rPr>
              <a:t>If duplicate elimination is required, any of the above duplicate elimination techniques can be used.</a:t>
            </a:r>
            <a:br>
              <a:rPr lang="en-US" dirty="0">
                <a:latin typeface="Helvetica" charset="0"/>
                <a:ea typeface="MS Mincho" charset="0"/>
                <a:cs typeface="MS Mincho" charset="0"/>
              </a:rPr>
            </a:br>
            <a:endParaRPr lang="en-US" dirty="0">
              <a:latin typeface="Helvetica" charset="0"/>
              <a:ea typeface="ＭＳ Ｐゴシック" charset="0"/>
              <a:cs typeface="Courier New" charset="0"/>
            </a:endParaRPr>
          </a:p>
          <a:p>
            <a:endParaRPr lang="en-US" dirty="0">
              <a:latin typeface="Helvetica" charset="0"/>
              <a:ea typeface="MS Mincho" charset="0"/>
              <a:cs typeface="MS Minch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479203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6200" y="1279079"/>
            <a:ext cx="8991600" cy="1470025"/>
          </a:xfrm>
        </p:spPr>
        <p:txBody>
          <a:bodyPr>
            <a:normAutofit fontScale="90000"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dirty="0"/>
              <a:t>CMSC424: Database Design</a:t>
            </a:r>
            <a:br>
              <a:rPr lang="en-US" dirty="0"/>
            </a:br>
            <a:br>
              <a:rPr lang="en-US" dirty="0"/>
            </a:br>
            <a:r>
              <a:rPr lang="en-US" dirty="0"/>
              <a:t>Module: </a:t>
            </a:r>
            <a:r>
              <a:rPr lang="en-US" u="sng" dirty="0"/>
              <a:t>NoSQL; Big Data Systems</a:t>
            </a:r>
            <a:endParaRPr lang="en-US" u="sng" dirty="0">
              <a:ea typeface="+mj-ea"/>
              <a:cs typeface="+mj-cs"/>
            </a:endParaRPr>
          </a:p>
        </p:txBody>
      </p:sp>
      <p:sp>
        <p:nvSpPr>
          <p:cNvPr id="14339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0" y="5638800"/>
            <a:ext cx="4267200" cy="1219200"/>
          </a:xfrm>
        </p:spPr>
        <p:txBody>
          <a:bodyPr/>
          <a:lstStyle/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Instructor: Amol Deshpande</a:t>
            </a:r>
          </a:p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                   </a:t>
            </a:r>
            <a:r>
              <a:rPr lang="en-US" sz="2400" dirty="0" err="1">
                <a:solidFill>
                  <a:schemeClr val="bg1"/>
                </a:solidFill>
                <a:latin typeface="Calibri" charset="0"/>
              </a:rPr>
              <a:t>amol@umd.edu</a:t>
            </a:r>
            <a:endParaRPr lang="en-US" sz="2400" dirty="0">
              <a:solidFill>
                <a:schemeClr val="bg1"/>
              </a:solidFill>
              <a:latin typeface="Calibri" charset="0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CE8B5310-7A08-8446-8C05-5E0096C91A19}"/>
              </a:ext>
            </a:extLst>
          </p:cNvPr>
          <p:cNvSpPr txBox="1">
            <a:spLocks/>
          </p:cNvSpPr>
          <p:nvPr/>
        </p:nvSpPr>
        <p:spPr bwMode="auto">
          <a:xfrm>
            <a:off x="1219200" y="3091434"/>
            <a:ext cx="6705600" cy="1470024"/>
          </a:xfrm>
          <a:prstGeom prst="rect">
            <a:avLst/>
          </a:prstGeom>
          <a:ln w="55000" cap="flat" cmpd="thickThin" algn="ctr">
            <a:solidFill>
              <a:schemeClr val="accent1"/>
            </a:solidFill>
            <a:prstDash val="solid"/>
            <a:miter lim="800000"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45720" tIns="45720" rIns="45720" bIns="45720" numCol="1" anchor="ctr" anchorCtr="0" compatLnSpc="1">
            <a:prstTxWarp prst="textNoShape">
              <a:avLst/>
            </a:prstTxWarp>
          </a:bodyPr>
          <a:lstStyle>
            <a:lvl1pPr marL="0" marR="64008" indent="0" algn="r" rtl="0" eaLnBrk="0" fontAlgn="base" hangingPunct="0">
              <a:spcBef>
                <a:spcPts val="400"/>
              </a:spcBef>
              <a:spcAft>
                <a:spcPct val="0"/>
              </a:spcAft>
              <a:buClr>
                <a:schemeClr val="accent1"/>
              </a:buClr>
              <a:buSzPct val="68000"/>
              <a:buFont typeface="Wingdings 3" charset="2"/>
              <a:buNone/>
              <a:defRPr sz="2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spcBef>
                <a:spcPts val="325"/>
              </a:spcBef>
              <a:spcAft>
                <a:spcPct val="0"/>
              </a:spcAft>
              <a:buClr>
                <a:schemeClr val="accent1"/>
              </a:buClr>
              <a:buFont typeface="Verdana" charset="0"/>
              <a:buNone/>
              <a:defRPr sz="2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SzPct val="100000"/>
              <a:buFont typeface="Wingdings 2" charset="2"/>
              <a:buNone/>
              <a:defRPr sz="2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None/>
              <a:defRPr sz="19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None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64008" lvl="0" indent="0" algn="ctr" defTabSz="914400" rtl="0" eaLnBrk="0" fontAlgn="base" latinLnBrk="0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2DA2BF"/>
              </a:buClr>
              <a:buSzPct val="68000"/>
              <a:buFont typeface="Wingdings 3" charset="2"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46464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Apache Spark</a:t>
            </a:r>
          </a:p>
        </p:txBody>
      </p:sp>
    </p:spTree>
    <p:extLst>
      <p:ext uri="{BB962C8B-B14F-4D97-AF65-F5344CB8AC3E}">
        <p14:creationId xmlns:p14="http://schemas.microsoft.com/office/powerpoint/2010/main" val="111946706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19200"/>
            <a:ext cx="8229600" cy="5105400"/>
          </a:xfrm>
        </p:spPr>
        <p:txBody>
          <a:bodyPr/>
          <a:lstStyle/>
          <a:p>
            <a:r>
              <a:rPr lang="en-US" sz="2800" dirty="0">
                <a:latin typeface="Calibri" charset="0"/>
              </a:rPr>
              <a:t>Book Chapters</a:t>
            </a:r>
          </a:p>
          <a:p>
            <a:pPr lvl="1"/>
            <a:r>
              <a:rPr lang="en-US" sz="2400" dirty="0">
                <a:latin typeface="Calibri" charset="0"/>
              </a:rPr>
              <a:t>10.</a:t>
            </a:r>
            <a:r>
              <a:rPr lang="en-US" sz="2400" u="sng" dirty="0">
                <a:latin typeface="Calibri" charset="0"/>
              </a:rPr>
              <a:t>4</a:t>
            </a:r>
            <a:r>
              <a:rPr lang="en-US" sz="2400" dirty="0">
                <a:latin typeface="Calibri" charset="0"/>
              </a:rPr>
              <a:t> </a:t>
            </a:r>
            <a:r>
              <a:rPr lang="en-US" sz="2400" b="1" dirty="0">
                <a:solidFill>
                  <a:srgbClr val="FF0000"/>
                </a:solidFill>
                <a:latin typeface="Calibri" charset="0"/>
              </a:rPr>
              <a:t>(7</a:t>
            </a:r>
            <a:r>
              <a:rPr lang="en-US" sz="2400" b="1" baseline="30000" dirty="0">
                <a:solidFill>
                  <a:srgbClr val="FF0000"/>
                </a:solidFill>
                <a:latin typeface="Calibri" charset="0"/>
              </a:rPr>
              <a:t>TH</a:t>
            </a:r>
            <a:r>
              <a:rPr lang="en-US" sz="2400" b="1" dirty="0">
                <a:solidFill>
                  <a:srgbClr val="FF0000"/>
                </a:solidFill>
                <a:latin typeface="Calibri" charset="0"/>
              </a:rPr>
              <a:t> EDITION) </a:t>
            </a:r>
            <a:r>
              <a:rPr lang="en-US" sz="2400" dirty="0">
                <a:solidFill>
                  <a:schemeClr val="accent4"/>
                </a:solidFill>
                <a:latin typeface="Calibri" charset="0"/>
              </a:rPr>
              <a:t>covers this topic, but Spark programming guide is a better resource</a:t>
            </a:r>
          </a:p>
          <a:p>
            <a:pPr lvl="1"/>
            <a:r>
              <a:rPr lang="en-US" sz="2400" dirty="0">
                <a:solidFill>
                  <a:schemeClr val="accent4"/>
                </a:solidFill>
                <a:latin typeface="Calibri" charset="0"/>
              </a:rPr>
              <a:t>Assignments will refer to the programming guide</a:t>
            </a:r>
          </a:p>
          <a:p>
            <a:endParaRPr lang="en-US" sz="2800" dirty="0">
              <a:latin typeface="Calibri" charset="0"/>
            </a:endParaRPr>
          </a:p>
          <a:p>
            <a:r>
              <a:rPr lang="en-US" sz="2800" dirty="0">
                <a:latin typeface="Calibri" charset="0"/>
              </a:rPr>
              <a:t>Key topics:</a:t>
            </a:r>
          </a:p>
          <a:p>
            <a:pPr lvl="1"/>
            <a:r>
              <a:rPr lang="en-US" sz="2400" dirty="0">
                <a:latin typeface="Calibri" charset="0"/>
              </a:rPr>
              <a:t>A Resilient Distributed Dataset (RDD)</a:t>
            </a:r>
          </a:p>
          <a:p>
            <a:pPr lvl="1"/>
            <a:r>
              <a:rPr lang="en-US" sz="2400" dirty="0">
                <a:latin typeface="Calibri" charset="0"/>
              </a:rPr>
              <a:t>Operations on RDDs</a:t>
            </a:r>
          </a:p>
        </p:txBody>
      </p:sp>
      <p:sp>
        <p:nvSpPr>
          <p:cNvPr id="508930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122238"/>
            <a:ext cx="8077200" cy="715962"/>
          </a:xfrm>
        </p:spPr>
        <p:txBody>
          <a:bodyPr/>
          <a:lstStyle/>
          <a:p>
            <a:pPr>
              <a:defRPr/>
            </a:pPr>
            <a:r>
              <a:rPr lang="en-US" dirty="0"/>
              <a:t>Apache Spark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54064842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15408-5713-4F82-BE0B-89FEFEF66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Spark</a:t>
            </a:r>
          </a:p>
        </p:txBody>
      </p:sp>
      <p:pic>
        <p:nvPicPr>
          <p:cNvPr id="1026" name="Picture 2" descr="RDDs are the new bytecode of Apache Spark | O. Girardot">
            <a:extLst>
              <a:ext uri="{FF2B5EF4-FFF2-40B4-BE49-F238E27FC236}">
                <a16:creationId xmlns:a16="http://schemas.microsoft.com/office/drawing/2014/main" id="{A42F39FB-303F-D449-845E-246D8BB585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2230" y="3375460"/>
            <a:ext cx="6142122" cy="3429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636384A-7620-074D-A644-271E445708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8350" y="1102497"/>
            <a:ext cx="7601209" cy="4091803"/>
          </a:xfrm>
        </p:spPr>
        <p:txBody>
          <a:bodyPr/>
          <a:lstStyle/>
          <a:p>
            <a:r>
              <a:rPr lang="en-US" sz="1800" dirty="0">
                <a:solidFill>
                  <a:srgbClr val="002060"/>
                </a:solidFill>
              </a:rPr>
              <a:t>Open-source, distributed cluster computing framework</a:t>
            </a:r>
          </a:p>
          <a:p>
            <a:r>
              <a:rPr lang="en-US" sz="1800" dirty="0">
                <a:solidFill>
                  <a:srgbClr val="002060"/>
                </a:solidFill>
              </a:rPr>
              <a:t>Much better performance than Hadoop MapReduce through in-memory caching and pipelining</a:t>
            </a:r>
          </a:p>
          <a:p>
            <a:r>
              <a:rPr lang="en-US" sz="1800" dirty="0">
                <a:solidFill>
                  <a:srgbClr val="002060"/>
                </a:solidFill>
              </a:rPr>
              <a:t>Originally provided a low-level RDD-centric API, but today, most of the use is through the “</a:t>
            </a:r>
            <a:r>
              <a:rPr lang="en-US" sz="1800" dirty="0" err="1">
                <a:solidFill>
                  <a:srgbClr val="002060"/>
                </a:solidFill>
              </a:rPr>
              <a:t>Dataframes</a:t>
            </a:r>
            <a:r>
              <a:rPr lang="en-US" sz="1800" dirty="0">
                <a:solidFill>
                  <a:srgbClr val="002060"/>
                </a:solidFill>
              </a:rPr>
              <a:t>” (i.e., relations) API</a:t>
            </a:r>
          </a:p>
          <a:p>
            <a:pPr lvl="1"/>
            <a:r>
              <a:rPr lang="en-IN" sz="1600" dirty="0" err="1"/>
              <a:t>Dataframes</a:t>
            </a:r>
            <a:r>
              <a:rPr lang="en-IN" sz="1600" dirty="0"/>
              <a:t> support relational operations like Joins, Aggregates, etc.</a:t>
            </a:r>
          </a:p>
          <a:p>
            <a:pPr lvl="1"/>
            <a:endParaRPr lang="en-IN" sz="2600" dirty="0"/>
          </a:p>
        </p:txBody>
      </p:sp>
    </p:spTree>
    <p:extLst>
      <p:ext uri="{BB962C8B-B14F-4D97-AF65-F5344CB8AC3E}">
        <p14:creationId xmlns:p14="http://schemas.microsoft.com/office/powerpoint/2010/main" val="352153665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15408-5713-4F82-BE0B-89FEFEF66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Resilient Distributed Dataset (RDD)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B77118-77FB-40EF-B954-76BA83B01D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586" y="825936"/>
            <a:ext cx="8017714" cy="408404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</a:rPr>
              <a:t>RDD = </a:t>
            </a:r>
            <a:r>
              <a:rPr lang="en-IN" sz="1800" dirty="0"/>
              <a:t>Collection of records stored across multiple machines in-memory</a:t>
            </a:r>
          </a:p>
          <a:p>
            <a:pPr lvl="1"/>
            <a:r>
              <a:rPr lang="en-IN" sz="1800" dirty="0"/>
              <a:t>Records could be objects, or key-value pairs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553365C-2256-9A4A-9BD7-7999E22FAC80}"/>
              </a:ext>
            </a:extLst>
          </p:cNvPr>
          <p:cNvSpPr/>
          <p:nvPr/>
        </p:nvSpPr>
        <p:spPr bwMode="auto">
          <a:xfrm>
            <a:off x="1221205" y="3783932"/>
            <a:ext cx="818148" cy="1347536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ＭＳ Ｐゴシック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A52272B-286E-704E-973A-63DC4FC0282A}"/>
              </a:ext>
            </a:extLst>
          </p:cNvPr>
          <p:cNvSpPr/>
          <p:nvPr/>
        </p:nvSpPr>
        <p:spPr bwMode="auto">
          <a:xfrm>
            <a:off x="2817394" y="3783932"/>
            <a:ext cx="818148" cy="1347536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ＭＳ Ｐゴシック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4284947-0120-B54A-AE89-8EF9551C9AE0}"/>
              </a:ext>
            </a:extLst>
          </p:cNvPr>
          <p:cNvSpPr/>
          <p:nvPr/>
        </p:nvSpPr>
        <p:spPr bwMode="auto">
          <a:xfrm>
            <a:off x="4413583" y="3783932"/>
            <a:ext cx="818148" cy="1347536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ＭＳ Ｐゴシック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51C1C2A-C502-4D49-A4C6-5FF8C4C0BDE1}"/>
              </a:ext>
            </a:extLst>
          </p:cNvPr>
          <p:cNvSpPr/>
          <p:nvPr/>
        </p:nvSpPr>
        <p:spPr bwMode="auto">
          <a:xfrm>
            <a:off x="6009772" y="3783932"/>
            <a:ext cx="818148" cy="1347536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ＭＳ Ｐゴシック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D705614-10B8-2B41-BF00-2D4E1E983250}"/>
              </a:ext>
            </a:extLst>
          </p:cNvPr>
          <p:cNvSpPr txBox="1"/>
          <p:nvPr/>
        </p:nvSpPr>
        <p:spPr>
          <a:xfrm>
            <a:off x="66536" y="3078933"/>
            <a:ext cx="16553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Worker Nodes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- Always running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036EBC0-ABF6-CC4B-9105-5B764C0B197F}"/>
              </a:ext>
            </a:extLst>
          </p:cNvPr>
          <p:cNvSpPr/>
          <p:nvPr/>
        </p:nvSpPr>
        <p:spPr bwMode="auto">
          <a:xfrm>
            <a:off x="7061652" y="2207509"/>
            <a:ext cx="828175" cy="634583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ＭＳ Ｐゴシック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363F17C-C88B-F24A-A91C-864403674C2F}"/>
              </a:ext>
            </a:extLst>
          </p:cNvPr>
          <p:cNvSpPr/>
          <p:nvPr/>
        </p:nvSpPr>
        <p:spPr>
          <a:xfrm>
            <a:off x="7348316" y="1407290"/>
            <a:ext cx="1795684" cy="8002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Drivers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Come and go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Not fault-tolerant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D216A90-C64E-D247-840C-AC8FDC521D99}"/>
              </a:ext>
            </a:extLst>
          </p:cNvPr>
          <p:cNvSpPr/>
          <p:nvPr/>
        </p:nvSpPr>
        <p:spPr bwMode="auto">
          <a:xfrm>
            <a:off x="7287125" y="5834061"/>
            <a:ext cx="828175" cy="634583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ＭＳ Ｐゴシック" charset="0"/>
            </a:endParaRP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DD93B27E-65BC-C74D-B447-19C7DCCEC0F9}"/>
              </a:ext>
            </a:extLst>
          </p:cNvPr>
          <p:cNvGrpSpPr/>
          <p:nvPr/>
        </p:nvGrpSpPr>
        <p:grpSpPr>
          <a:xfrm>
            <a:off x="195577" y="3829584"/>
            <a:ext cx="6372657" cy="2202918"/>
            <a:chOff x="195577" y="3829584"/>
            <a:chExt cx="6372657" cy="2202918"/>
          </a:xfrm>
        </p:grpSpPr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F5E25D8E-020E-0E43-862F-2FBB13153E77}"/>
                </a:ext>
              </a:extLst>
            </p:cNvPr>
            <p:cNvSpPr/>
            <p:nvPr/>
          </p:nvSpPr>
          <p:spPr bwMode="auto">
            <a:xfrm>
              <a:off x="1466851" y="4283242"/>
              <a:ext cx="354931" cy="348916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endParaRPr>
            </a:p>
          </p:txBody>
        </p: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27E36F7B-BB72-5840-B86E-3753A7591D25}"/>
                </a:ext>
              </a:extLst>
            </p:cNvPr>
            <p:cNvSpPr/>
            <p:nvPr/>
          </p:nvSpPr>
          <p:spPr bwMode="auto">
            <a:xfrm>
              <a:off x="4636165" y="4252764"/>
              <a:ext cx="354931" cy="348916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endParaRPr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7323B01A-7841-6946-9674-5AE5730B588F}"/>
                </a:ext>
              </a:extLst>
            </p:cNvPr>
            <p:cNvSpPr/>
            <p:nvPr/>
          </p:nvSpPr>
          <p:spPr bwMode="auto">
            <a:xfrm>
              <a:off x="6213303" y="4242538"/>
              <a:ext cx="354931" cy="348916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B43A7D8-571F-AE45-A8E5-1F834372F021}"/>
                </a:ext>
              </a:extLst>
            </p:cNvPr>
            <p:cNvSpPr txBox="1"/>
            <p:nvPr/>
          </p:nvSpPr>
          <p:spPr>
            <a:xfrm>
              <a:off x="195577" y="5755503"/>
              <a:ext cx="225895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charset="0"/>
                  <a:ea typeface="ＭＳ Ｐゴシック" charset="0"/>
                </a:rPr>
                <a:t>In-memory partitions of RDD 2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D77E8101-D09D-4347-BA18-583942956090}"/>
                </a:ext>
              </a:extLst>
            </p:cNvPr>
            <p:cNvCxnSpPr>
              <a:stCxn id="26" idx="0"/>
            </p:cNvCxnSpPr>
            <p:nvPr/>
          </p:nvCxnSpPr>
          <p:spPr bwMode="auto">
            <a:xfrm flipV="1">
              <a:off x="1325053" y="4622132"/>
              <a:ext cx="141798" cy="113337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6E0BC2CF-D9D8-8F4C-96A6-BA9B83A6262A}"/>
                </a:ext>
              </a:extLst>
            </p:cNvPr>
            <p:cNvCxnSpPr>
              <a:cxnSpLocks/>
              <a:stCxn id="26" idx="0"/>
              <a:endCxn id="12" idx="1"/>
            </p:cNvCxnSpPr>
            <p:nvPr/>
          </p:nvCxnSpPr>
          <p:spPr bwMode="auto">
            <a:xfrm flipV="1">
              <a:off x="1325053" y="4427222"/>
              <a:ext cx="3311112" cy="132828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16F396B3-D714-0E43-A238-8323BF3F8B5C}"/>
                </a:ext>
              </a:extLst>
            </p:cNvPr>
            <p:cNvCxnSpPr>
              <a:cxnSpLocks/>
              <a:stCxn id="26" idx="0"/>
              <a:endCxn id="13" idx="1"/>
            </p:cNvCxnSpPr>
            <p:nvPr/>
          </p:nvCxnSpPr>
          <p:spPr bwMode="auto">
            <a:xfrm flipV="1">
              <a:off x="1325053" y="4416996"/>
              <a:ext cx="4888250" cy="1338507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72" name="Rounded Rectangle 71">
              <a:extLst>
                <a:ext uri="{FF2B5EF4-FFF2-40B4-BE49-F238E27FC236}">
                  <a16:creationId xmlns:a16="http://schemas.microsoft.com/office/drawing/2014/main" id="{EEDE5137-426C-9E42-B836-0A7FBFB16D5F}"/>
                </a:ext>
              </a:extLst>
            </p:cNvPr>
            <p:cNvSpPr/>
            <p:nvPr/>
          </p:nvSpPr>
          <p:spPr bwMode="auto">
            <a:xfrm>
              <a:off x="6213302" y="3829584"/>
              <a:ext cx="354931" cy="348916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endParaRPr>
            </a:p>
          </p:txBody>
        </p: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367D833B-AE45-0D40-B3D4-2137BB6B8594}"/>
                </a:ext>
              </a:extLst>
            </p:cNvPr>
            <p:cNvCxnSpPr>
              <a:cxnSpLocks/>
              <a:stCxn id="26" idx="0"/>
              <a:endCxn id="72" idx="1"/>
            </p:cNvCxnSpPr>
            <p:nvPr/>
          </p:nvCxnSpPr>
          <p:spPr bwMode="auto">
            <a:xfrm flipV="1">
              <a:off x="1325053" y="4004042"/>
              <a:ext cx="4888249" cy="175146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46AE03E3-FE5A-A64F-AEB2-E097E99EE559}"/>
              </a:ext>
            </a:extLst>
          </p:cNvPr>
          <p:cNvGrpSpPr/>
          <p:nvPr/>
        </p:nvGrpSpPr>
        <p:grpSpPr>
          <a:xfrm>
            <a:off x="1466851" y="4687003"/>
            <a:ext cx="5101384" cy="1783882"/>
            <a:chOff x="1466851" y="4687003"/>
            <a:chExt cx="5101384" cy="1783882"/>
          </a:xfrm>
        </p:grpSpPr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7E54E5D6-7C09-BB45-9374-46CB7221ACAB}"/>
                </a:ext>
              </a:extLst>
            </p:cNvPr>
            <p:cNvSpPr/>
            <p:nvPr/>
          </p:nvSpPr>
          <p:spPr bwMode="auto">
            <a:xfrm>
              <a:off x="1466851" y="4702342"/>
              <a:ext cx="354931" cy="348916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endParaRPr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C4EE9B0E-0F7C-464A-85DB-F50CACB3BC17}"/>
                </a:ext>
              </a:extLst>
            </p:cNvPr>
            <p:cNvSpPr/>
            <p:nvPr/>
          </p:nvSpPr>
          <p:spPr bwMode="auto">
            <a:xfrm>
              <a:off x="3049002" y="4697229"/>
              <a:ext cx="354931" cy="348916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endParaRPr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1AA13D2F-1A47-C94B-8320-5BBB55B0E3EB}"/>
                </a:ext>
              </a:extLst>
            </p:cNvPr>
            <p:cNvSpPr/>
            <p:nvPr/>
          </p:nvSpPr>
          <p:spPr bwMode="auto">
            <a:xfrm>
              <a:off x="4631153" y="4692116"/>
              <a:ext cx="354931" cy="348916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endParaRPr>
            </a:p>
          </p:txBody>
        </p:sp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4934E495-E7DE-DD42-BC8C-B24F88EC2741}"/>
                </a:ext>
              </a:extLst>
            </p:cNvPr>
            <p:cNvSpPr/>
            <p:nvPr/>
          </p:nvSpPr>
          <p:spPr bwMode="auto">
            <a:xfrm>
              <a:off x="6213304" y="4687003"/>
              <a:ext cx="354931" cy="348916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FF5CBBE-43D2-2640-A208-ECE688D73AAF}"/>
                </a:ext>
              </a:extLst>
            </p:cNvPr>
            <p:cNvSpPr txBox="1"/>
            <p:nvPr/>
          </p:nvSpPr>
          <p:spPr>
            <a:xfrm>
              <a:off x="3091689" y="6193886"/>
              <a:ext cx="225895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charset="0"/>
                  <a:ea typeface="ＭＳ Ｐゴシック" charset="0"/>
                </a:rPr>
                <a:t>In-memory partitions of RDD 3</a:t>
              </a: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CF0DEC89-2CAF-924F-A14F-62B0B47BDE27}"/>
                </a:ext>
              </a:extLst>
            </p:cNvPr>
            <p:cNvCxnSpPr>
              <a:cxnSpLocks/>
              <a:stCxn id="27" idx="0"/>
            </p:cNvCxnSpPr>
            <p:nvPr/>
          </p:nvCxnSpPr>
          <p:spPr bwMode="auto">
            <a:xfrm flipH="1" flipV="1">
              <a:off x="1787605" y="5029334"/>
              <a:ext cx="2433560" cy="1164552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24B7F588-7E74-9548-9B19-8B9FFE4A2492}"/>
                </a:ext>
              </a:extLst>
            </p:cNvPr>
            <p:cNvCxnSpPr>
              <a:cxnSpLocks/>
              <a:stCxn id="27" idx="0"/>
              <a:endCxn id="17" idx="2"/>
            </p:cNvCxnSpPr>
            <p:nvPr/>
          </p:nvCxnSpPr>
          <p:spPr bwMode="auto">
            <a:xfrm flipH="1" flipV="1">
              <a:off x="3226468" y="5046145"/>
              <a:ext cx="994697" cy="114774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37850E87-3F07-9547-8A7F-92E0F8F129CE}"/>
                </a:ext>
              </a:extLst>
            </p:cNvPr>
            <p:cNvCxnSpPr>
              <a:cxnSpLocks/>
              <a:stCxn id="27" idx="0"/>
              <a:endCxn id="19" idx="1"/>
            </p:cNvCxnSpPr>
            <p:nvPr/>
          </p:nvCxnSpPr>
          <p:spPr bwMode="auto">
            <a:xfrm flipV="1">
              <a:off x="4221165" y="4861461"/>
              <a:ext cx="1992139" cy="1332425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711A8F2B-8891-5849-B5EA-4EEF501BDAD7}"/>
                </a:ext>
              </a:extLst>
            </p:cNvPr>
            <p:cNvCxnSpPr>
              <a:cxnSpLocks/>
              <a:stCxn id="27" idx="0"/>
              <a:endCxn id="18" idx="2"/>
            </p:cNvCxnSpPr>
            <p:nvPr/>
          </p:nvCxnSpPr>
          <p:spPr bwMode="auto">
            <a:xfrm flipV="1">
              <a:off x="4221165" y="5041032"/>
              <a:ext cx="587454" cy="1152854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39CD400F-E6D5-4C41-B55D-6B9DE0825136}"/>
              </a:ext>
            </a:extLst>
          </p:cNvPr>
          <p:cNvGrpSpPr/>
          <p:nvPr/>
        </p:nvGrpSpPr>
        <p:grpSpPr>
          <a:xfrm>
            <a:off x="1466851" y="2321267"/>
            <a:ext cx="3520405" cy="1857233"/>
            <a:chOff x="1466851" y="2321267"/>
            <a:chExt cx="3520405" cy="1857233"/>
          </a:xfrm>
        </p:grpSpPr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F3FBFEE6-65F8-2846-8486-458A668035D1}"/>
                </a:ext>
              </a:extLst>
            </p:cNvPr>
            <p:cNvSpPr/>
            <p:nvPr/>
          </p:nvSpPr>
          <p:spPr bwMode="auto">
            <a:xfrm>
              <a:off x="1466851" y="3829584"/>
              <a:ext cx="354931" cy="348916"/>
            </a:xfrm>
            <a:prstGeom prst="roundRect">
              <a:avLst/>
            </a:prstGeom>
            <a:solidFill>
              <a:schemeClr val="bg2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endParaRPr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45F38FFB-DCE8-534A-AA9B-1B37DF0A0B0D}"/>
                </a:ext>
              </a:extLst>
            </p:cNvPr>
            <p:cNvSpPr/>
            <p:nvPr/>
          </p:nvSpPr>
          <p:spPr bwMode="auto">
            <a:xfrm>
              <a:off x="3073642" y="3829584"/>
              <a:ext cx="354931" cy="348916"/>
            </a:xfrm>
            <a:prstGeom prst="roundRect">
              <a:avLst/>
            </a:prstGeom>
            <a:solidFill>
              <a:schemeClr val="bg2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endParaRPr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B19935D8-D8A9-4140-92AA-529F6653F82D}"/>
                </a:ext>
              </a:extLst>
            </p:cNvPr>
            <p:cNvSpPr/>
            <p:nvPr/>
          </p:nvSpPr>
          <p:spPr bwMode="auto">
            <a:xfrm>
              <a:off x="4632325" y="3829584"/>
              <a:ext cx="354931" cy="348916"/>
            </a:xfrm>
            <a:prstGeom prst="roundRect">
              <a:avLst/>
            </a:prstGeom>
            <a:solidFill>
              <a:schemeClr val="bg2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44468EB-DDE7-F547-8D05-80AB92F14A26}"/>
                </a:ext>
              </a:extLst>
            </p:cNvPr>
            <p:cNvSpPr txBox="1"/>
            <p:nvPr/>
          </p:nvSpPr>
          <p:spPr>
            <a:xfrm>
              <a:off x="1944166" y="2321267"/>
              <a:ext cx="225895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charset="0"/>
                  <a:ea typeface="ＭＳ Ｐゴシック" charset="0"/>
                </a:rPr>
                <a:t>In-memory partitions of RDD 1</a:t>
              </a: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69031443-4A8C-B340-91D9-7168FD32DC8D}"/>
                </a:ext>
              </a:extLst>
            </p:cNvPr>
            <p:cNvCxnSpPr>
              <a:cxnSpLocks/>
              <a:endCxn id="8" idx="3"/>
            </p:cNvCxnSpPr>
            <p:nvPr/>
          </p:nvCxnSpPr>
          <p:spPr bwMode="auto">
            <a:xfrm flipH="1">
              <a:off x="1821782" y="2677417"/>
              <a:ext cx="991184" cy="1326625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77EA68ED-0929-1C4B-9ECD-56290AF571ED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812964" y="2677417"/>
              <a:ext cx="278725" cy="119936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058659E4-9FAD-E245-B15A-D6B2A5C4A5B8}"/>
                </a:ext>
              </a:extLst>
            </p:cNvPr>
            <p:cNvCxnSpPr>
              <a:cxnSpLocks/>
              <a:endCxn id="10" idx="1"/>
            </p:cNvCxnSpPr>
            <p:nvPr/>
          </p:nvCxnSpPr>
          <p:spPr bwMode="auto">
            <a:xfrm>
              <a:off x="2812964" y="2677417"/>
              <a:ext cx="1819361" cy="1326625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sp>
        <p:nvSpPr>
          <p:cNvPr id="60" name="Left Arrow 59">
            <a:extLst>
              <a:ext uri="{FF2B5EF4-FFF2-40B4-BE49-F238E27FC236}">
                <a16:creationId xmlns:a16="http://schemas.microsoft.com/office/drawing/2014/main" id="{070FD3C5-9127-AF48-908E-71A691885246}"/>
              </a:ext>
            </a:extLst>
          </p:cNvPr>
          <p:cNvSpPr/>
          <p:nvPr/>
        </p:nvSpPr>
        <p:spPr bwMode="auto">
          <a:xfrm rot="19485946">
            <a:off x="5850254" y="2811479"/>
            <a:ext cx="907522" cy="301481"/>
          </a:xfrm>
          <a:prstGeom prst="lef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ＭＳ Ｐゴシック" charset="0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36CD1175-9F98-514F-BFD4-54FAA5566E83}"/>
              </a:ext>
            </a:extLst>
          </p:cNvPr>
          <p:cNvSpPr/>
          <p:nvPr/>
        </p:nvSpPr>
        <p:spPr>
          <a:xfrm>
            <a:off x="5459920" y="2354456"/>
            <a:ext cx="159278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RDD Manipulation Commands</a:t>
            </a:r>
          </a:p>
        </p:txBody>
      </p:sp>
      <p:sp>
        <p:nvSpPr>
          <p:cNvPr id="62" name="Left Arrow 61">
            <a:extLst>
              <a:ext uri="{FF2B5EF4-FFF2-40B4-BE49-F238E27FC236}">
                <a16:creationId xmlns:a16="http://schemas.microsoft.com/office/drawing/2014/main" id="{9DFAF100-4F1C-F341-8349-BF9367B237C4}"/>
              </a:ext>
            </a:extLst>
          </p:cNvPr>
          <p:cNvSpPr/>
          <p:nvPr/>
        </p:nvSpPr>
        <p:spPr bwMode="auto">
          <a:xfrm rot="8521903">
            <a:off x="6148486" y="2978654"/>
            <a:ext cx="907522" cy="301481"/>
          </a:xfrm>
          <a:prstGeom prst="lef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ＭＳ Ｐゴシック" charset="0"/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145DAAFA-3467-9241-82B8-1D37DD7210CA}"/>
              </a:ext>
            </a:extLst>
          </p:cNvPr>
          <p:cNvSpPr/>
          <p:nvPr/>
        </p:nvSpPr>
        <p:spPr>
          <a:xfrm>
            <a:off x="6715993" y="3120656"/>
            <a:ext cx="159278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Results – typically at the end</a:t>
            </a:r>
          </a:p>
        </p:txBody>
      </p:sp>
    </p:spTree>
    <p:extLst>
      <p:ext uri="{BB962C8B-B14F-4D97-AF65-F5344CB8AC3E}">
        <p14:creationId xmlns:p14="http://schemas.microsoft.com/office/powerpoint/2010/main" val="2313617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/>
      <p:bldP spid="23" grpId="0" animBg="1"/>
      <p:bldP spid="60" grpId="0" animBg="1"/>
      <p:bldP spid="61" grpId="0"/>
      <p:bldP spid="62" grpId="0" animBg="1"/>
      <p:bldP spid="63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15408-5713-4F82-BE0B-89FEFEF66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Spark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B77118-77FB-40EF-B954-76BA83B01D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1395" y="926262"/>
            <a:ext cx="7601209" cy="4091803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Why “Resilient”?</a:t>
            </a:r>
          </a:p>
          <a:p>
            <a:pPr lvl="1"/>
            <a:r>
              <a:rPr lang="en-US" sz="1600" dirty="0">
                <a:solidFill>
                  <a:srgbClr val="002060"/>
                </a:solidFill>
              </a:rPr>
              <a:t>Can survive the failure of a worker node</a:t>
            </a:r>
          </a:p>
          <a:p>
            <a:pPr lvl="1"/>
            <a:r>
              <a:rPr lang="en-US" sz="1600" dirty="0">
                <a:solidFill>
                  <a:srgbClr val="002060"/>
                </a:solidFill>
              </a:rPr>
              <a:t>Spark maintains a “lineage graph” of how each RDD partition was created</a:t>
            </a:r>
          </a:p>
          <a:p>
            <a:pPr lvl="1"/>
            <a:r>
              <a:rPr lang="en-US" sz="1600" dirty="0">
                <a:solidFill>
                  <a:srgbClr val="002060"/>
                </a:solidFill>
              </a:rPr>
              <a:t>If a worker node fails, the partitions are recreated from its inputs</a:t>
            </a:r>
          </a:p>
          <a:p>
            <a:pPr lvl="1"/>
            <a:r>
              <a:rPr lang="en-US" sz="1600" dirty="0">
                <a:solidFill>
                  <a:srgbClr val="002060"/>
                </a:solidFill>
              </a:rPr>
              <a:t>Only a small set of well-defined operations are permitted on the RDDs</a:t>
            </a:r>
          </a:p>
          <a:p>
            <a:pPr lvl="2"/>
            <a:r>
              <a:rPr lang="en-US" sz="1100" dirty="0">
                <a:solidFill>
                  <a:srgbClr val="002060"/>
                </a:solidFill>
              </a:rPr>
              <a:t>But the operations usually take in arbitrary ”map” and “reduce” functions</a:t>
            </a:r>
          </a:p>
          <a:p>
            <a:pPr lvl="1"/>
            <a:endParaRPr lang="en-US" sz="2000" dirty="0">
              <a:solidFill>
                <a:srgbClr val="002060"/>
              </a:solidFill>
            </a:endParaRPr>
          </a:p>
          <a:p>
            <a:pPr lvl="1"/>
            <a:endParaRPr lang="en-US" sz="2000" dirty="0">
              <a:solidFill>
                <a:srgbClr val="002060"/>
              </a:solidFill>
            </a:endParaRPr>
          </a:p>
          <a:p>
            <a:pPr lvl="1"/>
            <a:endParaRPr lang="en-US" sz="2000" dirty="0">
              <a:solidFill>
                <a:srgbClr val="002060"/>
              </a:solidFill>
            </a:endParaRPr>
          </a:p>
          <a:p>
            <a:pPr lvl="1"/>
            <a:endParaRPr lang="en-US" sz="2000" dirty="0">
              <a:solidFill>
                <a:srgbClr val="002060"/>
              </a:solidFill>
            </a:endParaRPr>
          </a:p>
          <a:p>
            <a:pPr lvl="1"/>
            <a:endParaRPr lang="en-US" sz="2000" dirty="0">
              <a:solidFill>
                <a:srgbClr val="002060"/>
              </a:solidFill>
            </a:endParaRPr>
          </a:p>
          <a:p>
            <a:pPr lvl="1"/>
            <a:endParaRPr lang="en-US" sz="2000" dirty="0">
              <a:solidFill>
                <a:srgbClr val="002060"/>
              </a:solidFill>
            </a:endParaRPr>
          </a:p>
          <a:p>
            <a:r>
              <a:rPr lang="en-US" dirty="0">
                <a:solidFill>
                  <a:srgbClr val="002060"/>
                </a:solidFill>
              </a:rPr>
              <a:t>Fault tolerance for the “driver” is trickier</a:t>
            </a:r>
            <a:endParaRPr lang="en-US" sz="800" dirty="0">
              <a:solidFill>
                <a:srgbClr val="002060"/>
              </a:solidFill>
            </a:endParaRPr>
          </a:p>
          <a:p>
            <a:pPr lvl="1"/>
            <a:r>
              <a:rPr lang="en-US" sz="1600" dirty="0">
                <a:solidFill>
                  <a:srgbClr val="002060"/>
                </a:solidFill>
              </a:rPr>
              <a:t>Drivers have arbitrary logic (cf., the programs you are writing)</a:t>
            </a:r>
          </a:p>
          <a:p>
            <a:pPr lvl="1"/>
            <a:r>
              <a:rPr lang="en-US" sz="1600" dirty="0">
                <a:solidFill>
                  <a:srgbClr val="002060"/>
                </a:solidFill>
              </a:rPr>
              <a:t>In some cases (e.g., Spark Streaming), you can do fault tolerance</a:t>
            </a:r>
          </a:p>
          <a:p>
            <a:pPr lvl="1"/>
            <a:r>
              <a:rPr lang="en-US" sz="1600" dirty="0">
                <a:solidFill>
                  <a:srgbClr val="002060"/>
                </a:solidFill>
              </a:rPr>
              <a:t>But in general, driver failure requires a restart</a:t>
            </a:r>
          </a:p>
        </p:txBody>
      </p:sp>
      <p:pic>
        <p:nvPicPr>
          <p:cNvPr id="2050" name="Picture 2" descr="Spark, Darling of Bigdata - Sub Protocol">
            <a:extLst>
              <a:ext uri="{FF2B5EF4-FFF2-40B4-BE49-F238E27FC236}">
                <a16:creationId xmlns:a16="http://schemas.microsoft.com/office/drawing/2014/main" id="{BA44D9EB-37F3-9E4E-B4EF-A80592208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586" y="3078991"/>
            <a:ext cx="2965784" cy="2065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3313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905D71F-65C6-E740-BD29-FE89C396F097}"/>
              </a:ext>
            </a:extLst>
          </p:cNvPr>
          <p:cNvSpPr/>
          <p:nvPr/>
        </p:nvSpPr>
        <p:spPr bwMode="auto">
          <a:xfrm>
            <a:off x="4288373" y="827860"/>
            <a:ext cx="3875054" cy="2406556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Driver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415408-5713-4F82-BE0B-89FEFEF66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Example Spark Program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BF29C19-01A0-D04B-B96E-7DC1E2EAE487}"/>
              </a:ext>
            </a:extLst>
          </p:cNvPr>
          <p:cNvSpPr/>
          <p:nvPr/>
        </p:nvSpPr>
        <p:spPr>
          <a:xfrm>
            <a:off x="4421606" y="985551"/>
            <a:ext cx="4572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C814C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from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 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pyspark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 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C814C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import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 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SparkContext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enlo" panose="020B0609030804020204" pitchFamily="49" charset="0"/>
              <a:ea typeface="ＭＳ Ｐゴシック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</a:b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enlo" panose="020B0609030804020204" pitchFamily="49" charset="0"/>
              <a:ea typeface="ＭＳ Ｐゴシック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sc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 = 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SparkContext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(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B4241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"local"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, 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B4241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"Simple App"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</a:b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enlo" panose="020B0609030804020204" pitchFamily="49" charset="0"/>
              <a:ea typeface="ＭＳ Ｐゴシック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textFile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 = 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sc.textFile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(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B4241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"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B4241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README.md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B4241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"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</a:b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enlo" panose="020B0609030804020204" pitchFamily="49" charset="0"/>
              <a:ea typeface="ＭＳ Ｐゴシック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counts = 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textFile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enlo" panose="020B0609030804020204" pitchFamily="49" charset="0"/>
              <a:ea typeface="ＭＳ Ｐゴシック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            .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flatMap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(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lambda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 line: 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line.split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(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B4241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" "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))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            .map(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lambda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 word: (word, 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B4241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1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))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            .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reduceByKey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(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lambda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 a, b: a + b)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</a:b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enlo" panose="020B0609030804020204" pitchFamily="49" charset="0"/>
              <a:ea typeface="ＭＳ Ｐゴシック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2EAEBB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print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(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counts.take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(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B4241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100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))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4E80D58-4119-F34F-94E5-5ED91BAB8465}"/>
              </a:ext>
            </a:extLst>
          </p:cNvPr>
          <p:cNvSpPr/>
          <p:nvPr/>
        </p:nvSpPr>
        <p:spPr bwMode="auto">
          <a:xfrm>
            <a:off x="1173079" y="4524913"/>
            <a:ext cx="818148" cy="208644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ＭＳ Ｐゴシック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37E9522-31AD-F54E-80F4-B9ACB268DBAE}"/>
              </a:ext>
            </a:extLst>
          </p:cNvPr>
          <p:cNvSpPr/>
          <p:nvPr/>
        </p:nvSpPr>
        <p:spPr bwMode="auto">
          <a:xfrm>
            <a:off x="2769268" y="4524913"/>
            <a:ext cx="818148" cy="208644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ＭＳ Ｐゴシック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005A74D-DE60-3749-BE42-C2A54680B1B9}"/>
              </a:ext>
            </a:extLst>
          </p:cNvPr>
          <p:cNvSpPr/>
          <p:nvPr/>
        </p:nvSpPr>
        <p:spPr bwMode="auto">
          <a:xfrm>
            <a:off x="4365457" y="4524913"/>
            <a:ext cx="818148" cy="208644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ＭＳ Ｐゴシック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28CAC33-31D4-EC42-909B-912C9164506B}"/>
              </a:ext>
            </a:extLst>
          </p:cNvPr>
          <p:cNvSpPr/>
          <p:nvPr/>
        </p:nvSpPr>
        <p:spPr bwMode="auto">
          <a:xfrm>
            <a:off x="5961646" y="4524913"/>
            <a:ext cx="818148" cy="208644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ＭＳ Ｐゴシック" charset="0"/>
            </a:endParaRPr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2C899E03-E4E3-D14B-BCCD-C59371CBCA8B}"/>
              </a:ext>
            </a:extLst>
          </p:cNvPr>
          <p:cNvGrpSpPr/>
          <p:nvPr/>
        </p:nvGrpSpPr>
        <p:grpSpPr>
          <a:xfrm>
            <a:off x="372637" y="1097088"/>
            <a:ext cx="4081053" cy="2331912"/>
            <a:chOff x="372637" y="1097088"/>
            <a:chExt cx="4081053" cy="2331912"/>
          </a:xfrm>
        </p:grpSpPr>
        <p:cxnSp>
          <p:nvCxnSpPr>
            <p:cNvPr id="15" name="Elbow Connector 14">
              <a:extLst>
                <a:ext uri="{FF2B5EF4-FFF2-40B4-BE49-F238E27FC236}">
                  <a16:creationId xmlns:a16="http://schemas.microsoft.com/office/drawing/2014/main" id="{0E5C76DD-187A-7E49-B269-60B590C40B09}"/>
                </a:ext>
              </a:extLst>
            </p:cNvPr>
            <p:cNvCxnSpPr/>
            <p:nvPr/>
          </p:nvCxnSpPr>
          <p:spPr bwMode="auto">
            <a:xfrm rot="10800000" flipV="1">
              <a:off x="2366211" y="1928870"/>
              <a:ext cx="2087479" cy="1500130"/>
            </a:xfrm>
            <a:prstGeom prst="bentConnector3">
              <a:avLst>
                <a:gd name="adj1" fmla="val 99568"/>
              </a:avLst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F010321-3674-DB4E-A02E-F58381A3450E}"/>
                </a:ext>
              </a:extLst>
            </p:cNvPr>
            <p:cNvSpPr txBox="1"/>
            <p:nvPr/>
          </p:nvSpPr>
          <p:spPr>
            <a:xfrm>
              <a:off x="372637" y="1097088"/>
              <a:ext cx="321477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charset="0"/>
                  <a:ea typeface="ＭＳ Ｐゴシック" charset="0"/>
                </a:rPr>
                <a:t>Initialize RDD by reading the </a:t>
              </a:r>
              <a:r>
                <a:rPr kumimoji="0" lang="en-US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charset="0"/>
                  <a:ea typeface="ＭＳ Ｐゴシック" charset="0"/>
                </a:rPr>
                <a:t>textFile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charset="0"/>
                  <a:ea typeface="ＭＳ Ｐゴシック" charset="0"/>
                </a:rPr>
                <a:t> and partitioning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charset="0"/>
                  <a:ea typeface="ＭＳ Ｐゴシック" charset="0"/>
                </a:rPr>
                <a:t>If </a:t>
              </a:r>
              <a:r>
                <a:rPr kumimoji="0" lang="en-US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charset="0"/>
                  <a:ea typeface="ＭＳ Ｐゴシック" charset="0"/>
                </a:rPr>
                <a:t>textFile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charset="0"/>
                  <a:ea typeface="ＭＳ Ｐゴシック" charset="0"/>
                </a:rPr>
                <a:t> stored on HDFS, it is already partitioned – just read each partition as a separate RDD partition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1FBE9D3-D753-4A41-873C-F4B52671580B}"/>
              </a:ext>
            </a:extLst>
          </p:cNvPr>
          <p:cNvGrpSpPr/>
          <p:nvPr/>
        </p:nvGrpSpPr>
        <p:grpSpPr>
          <a:xfrm>
            <a:off x="1382630" y="4570792"/>
            <a:ext cx="3520405" cy="348916"/>
            <a:chOff x="1382630" y="4570792"/>
            <a:chExt cx="3520405" cy="348916"/>
          </a:xfrm>
        </p:grpSpPr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D2660709-7E7B-D347-B0DD-53F83B7661FB}"/>
                </a:ext>
              </a:extLst>
            </p:cNvPr>
            <p:cNvSpPr/>
            <p:nvPr/>
          </p:nvSpPr>
          <p:spPr bwMode="auto">
            <a:xfrm>
              <a:off x="1382630" y="4570792"/>
              <a:ext cx="354931" cy="348916"/>
            </a:xfrm>
            <a:prstGeom prst="roundRect">
              <a:avLst/>
            </a:prstGeom>
            <a:solidFill>
              <a:schemeClr val="bg2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endParaRPr>
            </a:p>
          </p:txBody>
        </p:sp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B0066EAC-CED3-7D42-B914-DBB180DBD96B}"/>
                </a:ext>
              </a:extLst>
            </p:cNvPr>
            <p:cNvSpPr/>
            <p:nvPr/>
          </p:nvSpPr>
          <p:spPr bwMode="auto">
            <a:xfrm>
              <a:off x="2989421" y="4570792"/>
              <a:ext cx="354931" cy="348916"/>
            </a:xfrm>
            <a:prstGeom prst="roundRect">
              <a:avLst/>
            </a:prstGeom>
            <a:solidFill>
              <a:schemeClr val="bg2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endParaRPr>
            </a:p>
          </p:txBody>
        </p:sp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D575654A-C635-164B-9E7A-07540A288791}"/>
                </a:ext>
              </a:extLst>
            </p:cNvPr>
            <p:cNvSpPr/>
            <p:nvPr/>
          </p:nvSpPr>
          <p:spPr bwMode="auto">
            <a:xfrm>
              <a:off x="4548104" y="4570792"/>
              <a:ext cx="354931" cy="348916"/>
            </a:xfrm>
            <a:prstGeom prst="roundRect">
              <a:avLst/>
            </a:prstGeom>
            <a:solidFill>
              <a:schemeClr val="bg2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endParaRPr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A1F7F2F6-CE00-D248-A174-9D5FCF43214A}"/>
              </a:ext>
            </a:extLst>
          </p:cNvPr>
          <p:cNvGrpSpPr/>
          <p:nvPr/>
        </p:nvGrpSpPr>
        <p:grpSpPr>
          <a:xfrm>
            <a:off x="209092" y="2476827"/>
            <a:ext cx="5123020" cy="1500130"/>
            <a:chOff x="209092" y="2476827"/>
            <a:chExt cx="5123020" cy="1500130"/>
          </a:xfrm>
        </p:grpSpPr>
        <p:cxnSp>
          <p:nvCxnSpPr>
            <p:cNvPr id="21" name="Elbow Connector 20">
              <a:extLst>
                <a:ext uri="{FF2B5EF4-FFF2-40B4-BE49-F238E27FC236}">
                  <a16:creationId xmlns:a16="http://schemas.microsoft.com/office/drawing/2014/main" id="{23024EDC-B887-3A4C-99C4-3CE5A821E57C}"/>
                </a:ext>
              </a:extLst>
            </p:cNvPr>
            <p:cNvCxnSpPr/>
            <p:nvPr/>
          </p:nvCxnSpPr>
          <p:spPr bwMode="auto">
            <a:xfrm rot="10800000" flipV="1">
              <a:off x="3244633" y="2476827"/>
              <a:ext cx="2087479" cy="1500130"/>
            </a:xfrm>
            <a:prstGeom prst="bentConnector3">
              <a:avLst>
                <a:gd name="adj1" fmla="val 99568"/>
              </a:avLst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7EE21D2-093E-0E43-86C1-69E81F304629}"/>
                </a:ext>
              </a:extLst>
            </p:cNvPr>
            <p:cNvSpPr txBox="1"/>
            <p:nvPr/>
          </p:nvSpPr>
          <p:spPr>
            <a:xfrm>
              <a:off x="209092" y="2507594"/>
              <a:ext cx="32147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charset="0"/>
                  <a:ea typeface="ＭＳ Ｐゴシック" charset="0"/>
                </a:rPr>
                <a:t>Split each line into words, creating an RDD of words</a:t>
              </a:r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023CD30D-122F-C14F-86E6-5EFA9E9B838F}"/>
              </a:ext>
            </a:extLst>
          </p:cNvPr>
          <p:cNvGrpSpPr/>
          <p:nvPr/>
        </p:nvGrpSpPr>
        <p:grpSpPr>
          <a:xfrm>
            <a:off x="209092" y="2642808"/>
            <a:ext cx="5123020" cy="1500130"/>
            <a:chOff x="209092" y="2642808"/>
            <a:chExt cx="5123020" cy="1500130"/>
          </a:xfrm>
        </p:grpSpPr>
        <p:cxnSp>
          <p:nvCxnSpPr>
            <p:cNvPr id="24" name="Elbow Connector 23">
              <a:extLst>
                <a:ext uri="{FF2B5EF4-FFF2-40B4-BE49-F238E27FC236}">
                  <a16:creationId xmlns:a16="http://schemas.microsoft.com/office/drawing/2014/main" id="{90DA67A3-42C3-B042-BBD2-4B38F80550FD}"/>
                </a:ext>
              </a:extLst>
            </p:cNvPr>
            <p:cNvCxnSpPr/>
            <p:nvPr/>
          </p:nvCxnSpPr>
          <p:spPr bwMode="auto">
            <a:xfrm rot="10800000" flipV="1">
              <a:off x="3244633" y="2642808"/>
              <a:ext cx="2087479" cy="1500130"/>
            </a:xfrm>
            <a:prstGeom prst="bentConnector3">
              <a:avLst>
                <a:gd name="adj1" fmla="val 99568"/>
              </a:avLst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03E51EA-13D9-3140-BC1F-319F34A39555}"/>
                </a:ext>
              </a:extLst>
            </p:cNvPr>
            <p:cNvSpPr txBox="1"/>
            <p:nvPr/>
          </p:nvSpPr>
          <p:spPr>
            <a:xfrm>
              <a:off x="209092" y="2904846"/>
              <a:ext cx="32147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charset="0"/>
                  <a:ea typeface="ＭＳ Ｐゴシック" charset="0"/>
                </a:rPr>
                <a:t>For each word, output (word, 1), creating a new RDD</a:t>
              </a:r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DE0E9AAD-C77B-DF49-8394-BC2F1E5C65CA}"/>
              </a:ext>
            </a:extLst>
          </p:cNvPr>
          <p:cNvGrpSpPr/>
          <p:nvPr/>
        </p:nvGrpSpPr>
        <p:grpSpPr>
          <a:xfrm>
            <a:off x="195171" y="2782894"/>
            <a:ext cx="5136942" cy="1500130"/>
            <a:chOff x="195171" y="2782894"/>
            <a:chExt cx="5136942" cy="1500130"/>
          </a:xfrm>
        </p:grpSpPr>
        <p:cxnSp>
          <p:nvCxnSpPr>
            <p:cNvPr id="27" name="Elbow Connector 26">
              <a:extLst>
                <a:ext uri="{FF2B5EF4-FFF2-40B4-BE49-F238E27FC236}">
                  <a16:creationId xmlns:a16="http://schemas.microsoft.com/office/drawing/2014/main" id="{7A36EDBA-AB0A-6F47-AA53-93BAAEA62050}"/>
                </a:ext>
              </a:extLst>
            </p:cNvPr>
            <p:cNvCxnSpPr/>
            <p:nvPr/>
          </p:nvCxnSpPr>
          <p:spPr bwMode="auto">
            <a:xfrm rot="10800000" flipV="1">
              <a:off x="3244634" y="2782894"/>
              <a:ext cx="2087479" cy="1500130"/>
            </a:xfrm>
            <a:prstGeom prst="bentConnector3">
              <a:avLst>
                <a:gd name="adj1" fmla="val 99568"/>
              </a:avLst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7DF3037-8AC1-4F43-9CDB-FF6E2D995033}"/>
                </a:ext>
              </a:extLst>
            </p:cNvPr>
            <p:cNvSpPr txBox="1"/>
            <p:nvPr/>
          </p:nvSpPr>
          <p:spPr>
            <a:xfrm>
              <a:off x="195171" y="3330393"/>
              <a:ext cx="32147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charset="0"/>
                  <a:ea typeface="ＭＳ Ｐゴシック" charset="0"/>
                </a:rPr>
                <a:t>Do a group-by SUM aggregate to count the number of times each word appears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1DF3442C-C526-4B4E-A023-D8883C2CEFBD}"/>
              </a:ext>
            </a:extLst>
          </p:cNvPr>
          <p:cNvGrpSpPr/>
          <p:nvPr/>
        </p:nvGrpSpPr>
        <p:grpSpPr>
          <a:xfrm>
            <a:off x="1382630" y="4919708"/>
            <a:ext cx="3520405" cy="503080"/>
            <a:chOff x="1382630" y="4919708"/>
            <a:chExt cx="3520405" cy="503080"/>
          </a:xfrm>
        </p:grpSpPr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id="{B81D5832-2BA7-2D48-A5A2-FDD5640F838A}"/>
                </a:ext>
              </a:extLst>
            </p:cNvPr>
            <p:cNvSpPr/>
            <p:nvPr/>
          </p:nvSpPr>
          <p:spPr bwMode="auto">
            <a:xfrm>
              <a:off x="1382630" y="5073872"/>
              <a:ext cx="354931" cy="348916"/>
            </a:xfrm>
            <a:prstGeom prst="roundRect">
              <a:avLst/>
            </a:prstGeom>
            <a:solidFill>
              <a:schemeClr val="bg2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endParaRPr>
            </a:p>
          </p:txBody>
        </p:sp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0879429D-3709-2240-A604-1FFFBA0FE034}"/>
                </a:ext>
              </a:extLst>
            </p:cNvPr>
            <p:cNvSpPr/>
            <p:nvPr/>
          </p:nvSpPr>
          <p:spPr bwMode="auto">
            <a:xfrm>
              <a:off x="2989421" y="5073872"/>
              <a:ext cx="354931" cy="348916"/>
            </a:xfrm>
            <a:prstGeom prst="roundRect">
              <a:avLst/>
            </a:prstGeom>
            <a:solidFill>
              <a:schemeClr val="bg2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endParaRPr>
            </a:p>
          </p:txBody>
        </p:sp>
        <p:sp>
          <p:nvSpPr>
            <p:cNvPr id="31" name="Rounded Rectangle 30">
              <a:extLst>
                <a:ext uri="{FF2B5EF4-FFF2-40B4-BE49-F238E27FC236}">
                  <a16:creationId xmlns:a16="http://schemas.microsoft.com/office/drawing/2014/main" id="{DF34A2D7-BA78-6240-BC04-359722000438}"/>
                </a:ext>
              </a:extLst>
            </p:cNvPr>
            <p:cNvSpPr/>
            <p:nvPr/>
          </p:nvSpPr>
          <p:spPr bwMode="auto">
            <a:xfrm>
              <a:off x="4548104" y="5073872"/>
              <a:ext cx="354931" cy="348916"/>
            </a:xfrm>
            <a:prstGeom prst="roundRect">
              <a:avLst/>
            </a:prstGeom>
            <a:solidFill>
              <a:schemeClr val="bg2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endParaRP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0FA3CA4D-926C-BF48-9AEA-25232A2BDE9E}"/>
                </a:ext>
              </a:extLst>
            </p:cNvPr>
            <p:cNvCxnSpPr>
              <a:stCxn id="18" idx="2"/>
              <a:endCxn id="29" idx="0"/>
            </p:cNvCxnSpPr>
            <p:nvPr/>
          </p:nvCxnSpPr>
          <p:spPr bwMode="auto">
            <a:xfrm>
              <a:off x="1560096" y="4919708"/>
              <a:ext cx="0" cy="154164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49534446-8C0C-7142-974B-791DA43E42CC}"/>
                </a:ext>
              </a:extLst>
            </p:cNvPr>
            <p:cNvCxnSpPr/>
            <p:nvPr/>
          </p:nvCxnSpPr>
          <p:spPr bwMode="auto">
            <a:xfrm>
              <a:off x="3166886" y="4919708"/>
              <a:ext cx="0" cy="154164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79E67AA5-7AE5-664E-BDC2-42C77C9CA390}"/>
                </a:ext>
              </a:extLst>
            </p:cNvPr>
            <p:cNvCxnSpPr/>
            <p:nvPr/>
          </p:nvCxnSpPr>
          <p:spPr bwMode="auto">
            <a:xfrm>
              <a:off x="4731564" y="4919708"/>
              <a:ext cx="0" cy="154164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251C4DA7-7CB8-C941-A579-0347546341CF}"/>
              </a:ext>
            </a:extLst>
          </p:cNvPr>
          <p:cNvGrpSpPr/>
          <p:nvPr/>
        </p:nvGrpSpPr>
        <p:grpSpPr>
          <a:xfrm>
            <a:off x="1372720" y="5435525"/>
            <a:ext cx="3520405" cy="503080"/>
            <a:chOff x="1382630" y="4919708"/>
            <a:chExt cx="3520405" cy="503080"/>
          </a:xfrm>
        </p:grpSpPr>
        <p:sp>
          <p:nvSpPr>
            <p:cNvPr id="46" name="Rounded Rectangle 45">
              <a:extLst>
                <a:ext uri="{FF2B5EF4-FFF2-40B4-BE49-F238E27FC236}">
                  <a16:creationId xmlns:a16="http://schemas.microsoft.com/office/drawing/2014/main" id="{F0481310-C450-F443-8997-C2D30B4D81D3}"/>
                </a:ext>
              </a:extLst>
            </p:cNvPr>
            <p:cNvSpPr/>
            <p:nvPr/>
          </p:nvSpPr>
          <p:spPr bwMode="auto">
            <a:xfrm>
              <a:off x="1382630" y="5073872"/>
              <a:ext cx="354931" cy="348916"/>
            </a:xfrm>
            <a:prstGeom prst="roundRect">
              <a:avLst/>
            </a:prstGeom>
            <a:solidFill>
              <a:schemeClr val="bg2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endParaRPr>
            </a:p>
          </p:txBody>
        </p:sp>
        <p:sp>
          <p:nvSpPr>
            <p:cNvPr id="47" name="Rounded Rectangle 46">
              <a:extLst>
                <a:ext uri="{FF2B5EF4-FFF2-40B4-BE49-F238E27FC236}">
                  <a16:creationId xmlns:a16="http://schemas.microsoft.com/office/drawing/2014/main" id="{39D5D09D-C297-6443-8A17-D5B8C4020B41}"/>
                </a:ext>
              </a:extLst>
            </p:cNvPr>
            <p:cNvSpPr/>
            <p:nvPr/>
          </p:nvSpPr>
          <p:spPr bwMode="auto">
            <a:xfrm>
              <a:off x="2989421" y="5073872"/>
              <a:ext cx="354931" cy="348916"/>
            </a:xfrm>
            <a:prstGeom prst="roundRect">
              <a:avLst/>
            </a:prstGeom>
            <a:solidFill>
              <a:schemeClr val="bg2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endParaRPr>
            </a:p>
          </p:txBody>
        </p:sp>
        <p:sp>
          <p:nvSpPr>
            <p:cNvPr id="48" name="Rounded Rectangle 47">
              <a:extLst>
                <a:ext uri="{FF2B5EF4-FFF2-40B4-BE49-F238E27FC236}">
                  <a16:creationId xmlns:a16="http://schemas.microsoft.com/office/drawing/2014/main" id="{7C47D717-880B-3E4D-AAD5-90C4272E32D2}"/>
                </a:ext>
              </a:extLst>
            </p:cNvPr>
            <p:cNvSpPr/>
            <p:nvPr/>
          </p:nvSpPr>
          <p:spPr bwMode="auto">
            <a:xfrm>
              <a:off x="4548104" y="5073872"/>
              <a:ext cx="354931" cy="348916"/>
            </a:xfrm>
            <a:prstGeom prst="roundRect">
              <a:avLst/>
            </a:prstGeom>
            <a:solidFill>
              <a:schemeClr val="bg2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endParaRPr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5FB9B53F-EE74-714E-9149-70B99A54C180}"/>
                </a:ext>
              </a:extLst>
            </p:cNvPr>
            <p:cNvCxnSpPr>
              <a:endCxn id="46" idx="0"/>
            </p:cNvCxnSpPr>
            <p:nvPr/>
          </p:nvCxnSpPr>
          <p:spPr bwMode="auto">
            <a:xfrm>
              <a:off x="1560096" y="4919708"/>
              <a:ext cx="0" cy="154164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09197B19-C5D4-FE42-B6D5-54C1A8A6DE98}"/>
                </a:ext>
              </a:extLst>
            </p:cNvPr>
            <p:cNvCxnSpPr/>
            <p:nvPr/>
          </p:nvCxnSpPr>
          <p:spPr bwMode="auto">
            <a:xfrm>
              <a:off x="3166886" y="4919708"/>
              <a:ext cx="0" cy="154164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ECBFC6AF-0A33-D048-9F1A-5D90E474AF1F}"/>
                </a:ext>
              </a:extLst>
            </p:cNvPr>
            <p:cNvCxnSpPr/>
            <p:nvPr/>
          </p:nvCxnSpPr>
          <p:spPr bwMode="auto">
            <a:xfrm>
              <a:off x="4731564" y="4919708"/>
              <a:ext cx="0" cy="154164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E4141AC2-FB5A-4E45-BECF-3227620EF116}"/>
              </a:ext>
            </a:extLst>
          </p:cNvPr>
          <p:cNvGrpSpPr/>
          <p:nvPr/>
        </p:nvGrpSpPr>
        <p:grpSpPr>
          <a:xfrm>
            <a:off x="1406526" y="5938605"/>
            <a:ext cx="5141659" cy="532137"/>
            <a:chOff x="1406526" y="5938605"/>
            <a:chExt cx="5141659" cy="532137"/>
          </a:xfrm>
        </p:grpSpPr>
        <p:sp>
          <p:nvSpPr>
            <p:cNvPr id="35" name="Rounded Rectangle 34">
              <a:extLst>
                <a:ext uri="{FF2B5EF4-FFF2-40B4-BE49-F238E27FC236}">
                  <a16:creationId xmlns:a16="http://schemas.microsoft.com/office/drawing/2014/main" id="{56511F49-7936-F349-B9CC-E01414339D39}"/>
                </a:ext>
              </a:extLst>
            </p:cNvPr>
            <p:cNvSpPr/>
            <p:nvPr/>
          </p:nvSpPr>
          <p:spPr bwMode="auto">
            <a:xfrm>
              <a:off x="1406526" y="6121826"/>
              <a:ext cx="354931" cy="348916"/>
            </a:xfrm>
            <a:prstGeom prst="roundRect">
              <a:avLst/>
            </a:prstGeom>
            <a:solidFill>
              <a:schemeClr val="bg2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endParaRPr>
            </a:p>
          </p:txBody>
        </p:sp>
        <p:sp>
          <p:nvSpPr>
            <p:cNvPr id="36" name="Rounded Rectangle 35">
              <a:extLst>
                <a:ext uri="{FF2B5EF4-FFF2-40B4-BE49-F238E27FC236}">
                  <a16:creationId xmlns:a16="http://schemas.microsoft.com/office/drawing/2014/main" id="{34377E91-7152-6548-8DF0-9EE3E56272E2}"/>
                </a:ext>
              </a:extLst>
            </p:cNvPr>
            <p:cNvSpPr/>
            <p:nvPr/>
          </p:nvSpPr>
          <p:spPr bwMode="auto">
            <a:xfrm>
              <a:off x="3013317" y="6121826"/>
              <a:ext cx="354931" cy="348916"/>
            </a:xfrm>
            <a:prstGeom prst="roundRect">
              <a:avLst/>
            </a:prstGeom>
            <a:solidFill>
              <a:schemeClr val="bg2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endParaRPr>
            </a:p>
          </p:txBody>
        </p:sp>
        <p:sp>
          <p:nvSpPr>
            <p:cNvPr id="37" name="Rounded Rectangle 36">
              <a:extLst>
                <a:ext uri="{FF2B5EF4-FFF2-40B4-BE49-F238E27FC236}">
                  <a16:creationId xmlns:a16="http://schemas.microsoft.com/office/drawing/2014/main" id="{2C862833-2088-C04E-8E9E-F6A829C3DF0E}"/>
                </a:ext>
              </a:extLst>
            </p:cNvPr>
            <p:cNvSpPr/>
            <p:nvPr/>
          </p:nvSpPr>
          <p:spPr bwMode="auto">
            <a:xfrm>
              <a:off x="4572000" y="6121826"/>
              <a:ext cx="354931" cy="348916"/>
            </a:xfrm>
            <a:prstGeom prst="roundRect">
              <a:avLst/>
            </a:prstGeom>
            <a:solidFill>
              <a:schemeClr val="bg2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endParaRPr>
            </a:p>
          </p:txBody>
        </p:sp>
        <p:sp>
          <p:nvSpPr>
            <p:cNvPr id="38" name="Rounded Rectangle 37">
              <a:extLst>
                <a:ext uri="{FF2B5EF4-FFF2-40B4-BE49-F238E27FC236}">
                  <a16:creationId xmlns:a16="http://schemas.microsoft.com/office/drawing/2014/main" id="{A7B6CB1B-C692-ED4D-927A-3BA3B01A21B7}"/>
                </a:ext>
              </a:extLst>
            </p:cNvPr>
            <p:cNvSpPr/>
            <p:nvPr/>
          </p:nvSpPr>
          <p:spPr bwMode="auto">
            <a:xfrm>
              <a:off x="6193254" y="6121826"/>
              <a:ext cx="354931" cy="348916"/>
            </a:xfrm>
            <a:prstGeom prst="roundRect">
              <a:avLst/>
            </a:prstGeom>
            <a:solidFill>
              <a:schemeClr val="bg2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endParaRPr>
            </a:p>
          </p:txBody>
        </p: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F85A3EE0-0B4F-7042-B7CD-B359BC4F1CC4}"/>
                </a:ext>
              </a:extLst>
            </p:cNvPr>
            <p:cNvCxnSpPr>
              <a:endCxn id="35" idx="0"/>
            </p:cNvCxnSpPr>
            <p:nvPr/>
          </p:nvCxnSpPr>
          <p:spPr bwMode="auto">
            <a:xfrm>
              <a:off x="1560095" y="5938605"/>
              <a:ext cx="23897" cy="18322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5FEB9854-F73B-C949-A90B-0D8D28BCF987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550185" y="5938605"/>
              <a:ext cx="1628157" cy="16690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DDD45276-158B-0943-8D9A-2CA51D0BAEA3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540275" y="5938605"/>
              <a:ext cx="3185294" cy="16690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DC3C4E34-A192-6243-827F-9C5A1698E6DA}"/>
                </a:ext>
              </a:extLst>
            </p:cNvPr>
            <p:cNvCxnSpPr>
              <a:cxnSpLocks/>
              <a:endCxn id="38" idx="0"/>
            </p:cNvCxnSpPr>
            <p:nvPr/>
          </p:nvCxnSpPr>
          <p:spPr bwMode="auto">
            <a:xfrm>
              <a:off x="1530365" y="5938605"/>
              <a:ext cx="4840355" cy="18322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8B253A6D-8C3F-2745-8401-B93FFB5B84E0}"/>
                </a:ext>
              </a:extLst>
            </p:cNvPr>
            <p:cNvCxnSpPr>
              <a:cxnSpLocks/>
              <a:stCxn id="47" idx="2"/>
            </p:cNvCxnSpPr>
            <p:nvPr/>
          </p:nvCxnSpPr>
          <p:spPr bwMode="auto">
            <a:xfrm flipH="1">
              <a:off x="1572043" y="5938605"/>
              <a:ext cx="1584934" cy="16690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057F7112-8D5F-F64A-A129-CC2C7C93B4F7}"/>
                </a:ext>
              </a:extLst>
            </p:cNvPr>
            <p:cNvCxnSpPr>
              <a:cxnSpLocks/>
              <a:stCxn id="47" idx="2"/>
              <a:endCxn id="36" idx="0"/>
            </p:cNvCxnSpPr>
            <p:nvPr/>
          </p:nvCxnSpPr>
          <p:spPr bwMode="auto">
            <a:xfrm>
              <a:off x="3156977" y="5938605"/>
              <a:ext cx="33806" cy="18322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054D729F-4115-3146-8DCB-DAC42BE1AAE1}"/>
                </a:ext>
              </a:extLst>
            </p:cNvPr>
            <p:cNvCxnSpPr>
              <a:cxnSpLocks/>
              <a:stCxn id="47" idx="2"/>
            </p:cNvCxnSpPr>
            <p:nvPr/>
          </p:nvCxnSpPr>
          <p:spPr bwMode="auto">
            <a:xfrm>
              <a:off x="3156977" y="5938605"/>
              <a:ext cx="1558682" cy="154164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C70E6D81-74FE-1A46-B2D6-1518190BFC41}"/>
                </a:ext>
              </a:extLst>
            </p:cNvPr>
            <p:cNvCxnSpPr>
              <a:cxnSpLocks/>
              <a:endCxn id="38" idx="0"/>
            </p:cNvCxnSpPr>
            <p:nvPr/>
          </p:nvCxnSpPr>
          <p:spPr bwMode="auto">
            <a:xfrm>
              <a:off x="3198162" y="5939484"/>
              <a:ext cx="3172558" cy="182342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48885C82-60F2-1943-A0F3-5DE93BD6381E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1724443" y="6091005"/>
              <a:ext cx="1584934" cy="16690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6B23196F-A680-AD4D-B2D1-A7542E32F1DE}"/>
                </a:ext>
              </a:extLst>
            </p:cNvPr>
            <p:cNvCxnSpPr>
              <a:cxnSpLocks/>
              <a:endCxn id="37" idx="0"/>
            </p:cNvCxnSpPr>
            <p:nvPr/>
          </p:nvCxnSpPr>
          <p:spPr bwMode="auto">
            <a:xfrm>
              <a:off x="4715659" y="5961572"/>
              <a:ext cx="33807" cy="160254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D89EEE31-55B1-D341-A78F-9BE11B581644}"/>
                </a:ext>
              </a:extLst>
            </p:cNvPr>
            <p:cNvCxnSpPr>
              <a:cxnSpLocks/>
              <a:stCxn id="48" idx="2"/>
              <a:endCxn id="37" idx="0"/>
            </p:cNvCxnSpPr>
            <p:nvPr/>
          </p:nvCxnSpPr>
          <p:spPr bwMode="auto">
            <a:xfrm>
              <a:off x="4715660" y="5938605"/>
              <a:ext cx="33806" cy="18322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FE71826D-6C8E-544E-B964-90F82B66D1A0}"/>
                </a:ext>
              </a:extLst>
            </p:cNvPr>
            <p:cNvCxnSpPr>
              <a:cxnSpLocks/>
              <a:stCxn id="48" idx="2"/>
              <a:endCxn id="38" idx="0"/>
            </p:cNvCxnSpPr>
            <p:nvPr/>
          </p:nvCxnSpPr>
          <p:spPr bwMode="auto">
            <a:xfrm>
              <a:off x="4715660" y="5938605"/>
              <a:ext cx="1655060" cy="18322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1496B8DB-1B43-454E-A5F5-3CC90004E2A3}"/>
              </a:ext>
            </a:extLst>
          </p:cNvPr>
          <p:cNvGrpSpPr/>
          <p:nvPr/>
        </p:nvGrpSpPr>
        <p:grpSpPr>
          <a:xfrm>
            <a:off x="4982442" y="3199608"/>
            <a:ext cx="3126842" cy="1151196"/>
            <a:chOff x="4982442" y="3199608"/>
            <a:chExt cx="3126842" cy="1151196"/>
          </a:xfrm>
        </p:grpSpPr>
        <p:sp>
          <p:nvSpPr>
            <p:cNvPr id="96" name="Up-Down Arrow 95">
              <a:extLst>
                <a:ext uri="{FF2B5EF4-FFF2-40B4-BE49-F238E27FC236}">
                  <a16:creationId xmlns:a16="http://schemas.microsoft.com/office/drawing/2014/main" id="{69A3FA83-E6A5-AC4C-A8A2-A24407E1E6C4}"/>
                </a:ext>
              </a:extLst>
            </p:cNvPr>
            <p:cNvSpPr/>
            <p:nvPr/>
          </p:nvSpPr>
          <p:spPr bwMode="auto">
            <a:xfrm rot="1598503">
              <a:off x="4982442" y="3199608"/>
              <a:ext cx="258679" cy="1151196"/>
            </a:xfrm>
            <a:prstGeom prst="upDownArrow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endParaRPr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A0168C7E-1B02-B049-A2CA-ACF36406B5F7}"/>
                </a:ext>
              </a:extLst>
            </p:cNvPr>
            <p:cNvSpPr/>
            <p:nvPr/>
          </p:nvSpPr>
          <p:spPr>
            <a:xfrm>
              <a:off x="5257800" y="3521401"/>
              <a:ext cx="2851484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charset="0"/>
                  <a:ea typeface="ＭＳ Ｐゴシック" charset="0"/>
                </a:rPr>
                <a:t>Retrieve 100 of the values in the final RDD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29458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ED9709-6504-4DC1-97DC-128E2F051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Two Primary Use Cases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DE4EC8-FCF8-4F26-9684-E89BFAB456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8350" y="1102497"/>
            <a:ext cx="7601209" cy="4698796"/>
          </a:xfrm>
        </p:spPr>
        <p:txBody>
          <a:bodyPr/>
          <a:lstStyle/>
          <a:p>
            <a:r>
              <a:rPr lang="en-IN" dirty="0"/>
              <a:t>OLTP-like</a:t>
            </a:r>
          </a:p>
          <a:p>
            <a:pPr lvl="1"/>
            <a:r>
              <a:rPr lang="en-IN" sz="1600" dirty="0"/>
              <a:t>Simple queries, but lots of updates</a:t>
            </a:r>
          </a:p>
          <a:p>
            <a:pPr lvl="1"/>
            <a:r>
              <a:rPr lang="en-IN" sz="1600" dirty="0"/>
              <a:t>Need to support distributed users</a:t>
            </a:r>
          </a:p>
          <a:p>
            <a:pPr lvl="1"/>
            <a:r>
              <a:rPr lang="en-IN" sz="1600" dirty="0"/>
              <a:t>Need to support non-relational data (e.g., graphs, JSONs)</a:t>
            </a:r>
          </a:p>
          <a:p>
            <a:pPr lvl="1"/>
            <a:r>
              <a:rPr lang="en-IN" sz="1600" dirty="0"/>
              <a:t>Need to scale fast (10 users to 10s of Millions of Users)</a:t>
            </a:r>
          </a:p>
          <a:p>
            <a:pPr lvl="1"/>
            <a:r>
              <a:rPr lang="en-IN" sz="1600" dirty="0"/>
              <a:t>Need to work well in 3-tier Web Apps</a:t>
            </a:r>
          </a:p>
          <a:p>
            <a:pPr lvl="1"/>
            <a:r>
              <a:rPr lang="en-IN" sz="1600" dirty="0"/>
              <a:t>Need to support fast schema changes</a:t>
            </a:r>
          </a:p>
          <a:p>
            <a:pPr lvl="1"/>
            <a:endParaRPr lang="en-IN" sz="1600" dirty="0"/>
          </a:p>
          <a:p>
            <a:r>
              <a:rPr lang="en-IN" dirty="0"/>
              <a:t>OLAP-like</a:t>
            </a:r>
          </a:p>
          <a:p>
            <a:pPr lvl="1"/>
            <a:r>
              <a:rPr lang="en-IN" sz="1600" dirty="0"/>
              <a:t>Complex analysis on large volumes of data</a:t>
            </a:r>
          </a:p>
          <a:p>
            <a:pPr lvl="1"/>
            <a:r>
              <a:rPr lang="en-IN" sz="1600" dirty="0"/>
              <a:t>Often no “real-time” component, and no updates</a:t>
            </a:r>
          </a:p>
          <a:p>
            <a:pPr lvl="1"/>
            <a:r>
              <a:rPr lang="en-IN" sz="1600" dirty="0"/>
              <a:t>Mostly non-relational data (images, webpages, text, etc)</a:t>
            </a:r>
          </a:p>
          <a:p>
            <a:pPr lvl="1"/>
            <a:r>
              <a:rPr lang="en-IN" sz="1600" dirty="0"/>
              <a:t>Tasks often procedural in nature (analyse webpages for searching, data cleaning, ML)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A66BD7-938F-B40E-16CA-C79AED904ED2}"/>
              </a:ext>
            </a:extLst>
          </p:cNvPr>
          <p:cNvSpPr txBox="1"/>
          <p:nvPr/>
        </p:nvSpPr>
        <p:spPr>
          <a:xfrm>
            <a:off x="5783126" y="1235349"/>
            <a:ext cx="22345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solidFill>
                  <a:srgbClr val="FF0000"/>
                </a:solidFill>
              </a:rPr>
              <a:t>NoSQL Storage Systems: HDFS, Cassandra, MongoDB, Neo4j, AWS DynamoDB, and many many others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EA3ED3-974F-967E-1E01-9BDFD7D616CA}"/>
              </a:ext>
            </a:extLst>
          </p:cNvPr>
          <p:cNvSpPr txBox="1"/>
          <p:nvPr/>
        </p:nvSpPr>
        <p:spPr>
          <a:xfrm>
            <a:off x="6220140" y="3876613"/>
            <a:ext cx="22345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solidFill>
                  <a:srgbClr val="FF0000"/>
                </a:solidFill>
              </a:rPr>
              <a:t>Big data frameworks:</a:t>
            </a:r>
          </a:p>
          <a:p>
            <a:r>
              <a:rPr lang="en-US" sz="1200" i="1" dirty="0">
                <a:solidFill>
                  <a:srgbClr val="FF0000"/>
                </a:solidFill>
              </a:rPr>
              <a:t>Hadoop MapReduce, </a:t>
            </a:r>
            <a:r>
              <a:rPr lang="en-US" sz="1200" i="1" dirty="0" err="1">
                <a:solidFill>
                  <a:srgbClr val="FF0000"/>
                </a:solidFill>
              </a:rPr>
              <a:t>Flink</a:t>
            </a:r>
            <a:r>
              <a:rPr lang="en-US" sz="1200" i="1" dirty="0">
                <a:solidFill>
                  <a:srgbClr val="FF0000"/>
                </a:solidFill>
              </a:rPr>
              <a:t>, Spark, and many others</a:t>
            </a:r>
          </a:p>
        </p:txBody>
      </p:sp>
    </p:spTree>
    <p:extLst>
      <p:ext uri="{BB962C8B-B14F-4D97-AF65-F5344CB8AC3E}">
        <p14:creationId xmlns:p14="http://schemas.microsoft.com/office/powerpoint/2010/main" val="341688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5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15408-5713-4F82-BE0B-89FEFEF66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Spark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B77118-77FB-40EF-B954-76BA83B01D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8350" y="1102497"/>
            <a:ext cx="7601209" cy="4091803"/>
          </a:xfrm>
        </p:spPr>
        <p:txBody>
          <a:bodyPr/>
          <a:lstStyle/>
          <a:p>
            <a:r>
              <a:rPr lang="en-IN" dirty="0"/>
              <a:t>Operations often take in a ”function” as input</a:t>
            </a:r>
          </a:p>
          <a:p>
            <a:r>
              <a:rPr lang="en-IN" dirty="0"/>
              <a:t>Using the inline “lambda” functionality</a:t>
            </a:r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Or a more explicit function declaration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Similarly ”reduce” functions essentially tell Spark how to do pairwise aggregation</a:t>
            </a:r>
          </a:p>
          <a:p>
            <a:endParaRPr lang="en-IN" dirty="0"/>
          </a:p>
          <a:p>
            <a:pPr lvl="1"/>
            <a:r>
              <a:rPr lang="en-IN" sz="1600" dirty="0"/>
              <a:t>Spark will apply this to the dataset pair of values at a time</a:t>
            </a:r>
          </a:p>
          <a:p>
            <a:pPr lvl="1"/>
            <a:r>
              <a:rPr lang="en-IN" sz="1600" dirty="0"/>
              <a:t>Difficult to do something like “median” 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4FF35E3-1D8F-1C46-A14B-273E44A53487}"/>
              </a:ext>
            </a:extLst>
          </p:cNvPr>
          <p:cNvSpPr/>
          <p:nvPr/>
        </p:nvSpPr>
        <p:spPr>
          <a:xfrm>
            <a:off x="1943099" y="1946305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flatMap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(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lambda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 line: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line.split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(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B4241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" "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))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ＭＳ Ｐゴシック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DCAD162-BFAC-354F-A84E-5494FA55BD31}"/>
              </a:ext>
            </a:extLst>
          </p:cNvPr>
          <p:cNvSpPr/>
          <p:nvPr/>
        </p:nvSpPr>
        <p:spPr>
          <a:xfrm>
            <a:off x="1943099" y="3250350"/>
            <a:ext cx="2787943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def split(line):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return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line.split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(" ")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enlo" panose="020B0609030804020204" pitchFamily="49" charset="0"/>
              <a:ea typeface="ＭＳ Ｐゴシック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flatMap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(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split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)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ＭＳ Ｐゴシック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954B77E-B280-FA43-A7DF-EB86811331FE}"/>
              </a:ext>
            </a:extLst>
          </p:cNvPr>
          <p:cNvSpPr/>
          <p:nvPr/>
        </p:nvSpPr>
        <p:spPr>
          <a:xfrm>
            <a:off x="1943099" y="5154559"/>
            <a:ext cx="306686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reduceByKey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(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lambda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 a, b: a + b)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949342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15408-5713-4F82-BE0B-89FEFEF66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Spark: Map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9FD8D00-041E-5E41-ACF3-867B9EA9FF00}"/>
              </a:ext>
            </a:extLst>
          </p:cNvPr>
          <p:cNvSpPr txBox="1"/>
          <p:nvPr/>
        </p:nvSpPr>
        <p:spPr>
          <a:xfrm>
            <a:off x="845299" y="1484734"/>
            <a:ext cx="3121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InputRDD</a:t>
            </a:r>
            <a:r>
              <a:rPr lang="en-US" dirty="0"/>
              <a:t>:   [x1, x2, …., </a:t>
            </a:r>
            <a:r>
              <a:rPr lang="en-US" dirty="0" err="1"/>
              <a:t>x_n</a:t>
            </a:r>
            <a:r>
              <a:rPr lang="en-US" dirty="0"/>
              <a:t>]</a:t>
            </a:r>
          </a:p>
        </p:txBody>
      </p:sp>
      <p:sp>
        <p:nvSpPr>
          <p:cNvPr id="10" name="Down Arrow 9">
            <a:extLst>
              <a:ext uri="{FF2B5EF4-FFF2-40B4-BE49-F238E27FC236}">
                <a16:creationId xmlns:a16="http://schemas.microsoft.com/office/drawing/2014/main" id="{9E49A94F-0D3A-F14A-95E9-DEF0806E1325}"/>
              </a:ext>
            </a:extLst>
          </p:cNvPr>
          <p:cNvSpPr/>
          <p:nvPr/>
        </p:nvSpPr>
        <p:spPr bwMode="auto">
          <a:xfrm rot="2735308">
            <a:off x="1005846" y="1950855"/>
            <a:ext cx="206589" cy="1175687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Helvetica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B7F878-CCB2-F749-8138-7C8DA07570B8}"/>
              </a:ext>
            </a:extLst>
          </p:cNvPr>
          <p:cNvSpPr txBox="1"/>
          <p:nvPr/>
        </p:nvSpPr>
        <p:spPr>
          <a:xfrm>
            <a:off x="47645" y="3192841"/>
            <a:ext cx="2358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map(lambda x: x + 1)</a:t>
            </a:r>
          </a:p>
        </p:txBody>
      </p:sp>
      <p:sp>
        <p:nvSpPr>
          <p:cNvPr id="12" name="Down Arrow 11">
            <a:extLst>
              <a:ext uri="{FF2B5EF4-FFF2-40B4-BE49-F238E27FC236}">
                <a16:creationId xmlns:a16="http://schemas.microsoft.com/office/drawing/2014/main" id="{F2BD5969-43D3-234F-AC4E-62729BFEB31A}"/>
              </a:ext>
            </a:extLst>
          </p:cNvPr>
          <p:cNvSpPr/>
          <p:nvPr/>
        </p:nvSpPr>
        <p:spPr bwMode="auto">
          <a:xfrm rot="19794663">
            <a:off x="3088424" y="1934413"/>
            <a:ext cx="206589" cy="1026338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Helvetica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D483773-6A6E-5346-A603-4E8B2592C2C5}"/>
              </a:ext>
            </a:extLst>
          </p:cNvPr>
          <p:cNvSpPr txBox="1"/>
          <p:nvPr/>
        </p:nvSpPr>
        <p:spPr>
          <a:xfrm>
            <a:off x="2900626" y="3178025"/>
            <a:ext cx="161454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def </a:t>
            </a:r>
            <a:r>
              <a:rPr lang="en-US" dirty="0" err="1"/>
              <a:t>fn</a:t>
            </a:r>
            <a:r>
              <a:rPr lang="en-US" dirty="0"/>
              <a:t>(x):</a:t>
            </a:r>
          </a:p>
          <a:p>
            <a:r>
              <a:rPr lang="en-US" dirty="0"/>
              <a:t>      return x+1</a:t>
            </a:r>
          </a:p>
          <a:p>
            <a:r>
              <a:rPr lang="en-US" dirty="0"/>
              <a:t>map(</a:t>
            </a:r>
            <a:r>
              <a:rPr lang="en-US" dirty="0" err="1"/>
              <a:t>fn</a:t>
            </a:r>
            <a:r>
              <a:rPr lang="en-US" dirty="0"/>
              <a:t>)</a:t>
            </a:r>
          </a:p>
        </p:txBody>
      </p:sp>
      <p:sp>
        <p:nvSpPr>
          <p:cNvPr id="14" name="Down Arrow 13">
            <a:extLst>
              <a:ext uri="{FF2B5EF4-FFF2-40B4-BE49-F238E27FC236}">
                <a16:creationId xmlns:a16="http://schemas.microsoft.com/office/drawing/2014/main" id="{0E9280E3-D3A1-9242-9BF3-8D4F9178EE9A}"/>
              </a:ext>
            </a:extLst>
          </p:cNvPr>
          <p:cNvSpPr/>
          <p:nvPr/>
        </p:nvSpPr>
        <p:spPr bwMode="auto">
          <a:xfrm rot="19535544">
            <a:off x="1039010" y="3853898"/>
            <a:ext cx="206589" cy="1175687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Helvetica" charset="0"/>
            </a:endParaRPr>
          </a:p>
        </p:txBody>
      </p:sp>
      <p:sp>
        <p:nvSpPr>
          <p:cNvPr id="15" name="Down Arrow 14">
            <a:extLst>
              <a:ext uri="{FF2B5EF4-FFF2-40B4-BE49-F238E27FC236}">
                <a16:creationId xmlns:a16="http://schemas.microsoft.com/office/drawing/2014/main" id="{0871D19A-688E-8B40-A53E-BF6F175E1CB7}"/>
              </a:ext>
            </a:extLst>
          </p:cNvPr>
          <p:cNvSpPr/>
          <p:nvPr/>
        </p:nvSpPr>
        <p:spPr bwMode="auto">
          <a:xfrm rot="2634223">
            <a:off x="2846949" y="4008686"/>
            <a:ext cx="206589" cy="1175687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Helvetica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1A20135-D485-4D47-8082-043EFB5DB7C2}"/>
              </a:ext>
            </a:extLst>
          </p:cNvPr>
          <p:cNvSpPr txBox="1"/>
          <p:nvPr/>
        </p:nvSpPr>
        <p:spPr>
          <a:xfrm>
            <a:off x="-16745" y="5321312"/>
            <a:ext cx="40382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outputRDD</a:t>
            </a:r>
            <a:r>
              <a:rPr lang="en-US" dirty="0"/>
              <a:t>:   [x1+1, x2+1, …., x_n+1]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F96C98C-23A3-FD46-BA3A-102959FAB8D9}"/>
              </a:ext>
            </a:extLst>
          </p:cNvPr>
          <p:cNvSpPr txBox="1"/>
          <p:nvPr/>
        </p:nvSpPr>
        <p:spPr>
          <a:xfrm>
            <a:off x="6480629" y="930736"/>
            <a:ext cx="24891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x1, x2, … can be anything, including documents, images, text files, tuples, </a:t>
            </a:r>
            <a:r>
              <a:rPr lang="en-US" sz="1400" dirty="0" err="1"/>
              <a:t>dicts</a:t>
            </a:r>
            <a:r>
              <a:rPr lang="en-US" sz="1400" dirty="0"/>
              <a:t>, etc.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E56C052-C4F6-B948-85B4-AFDEF0C29266}"/>
              </a:ext>
            </a:extLst>
          </p:cNvPr>
          <p:cNvGrpSpPr/>
          <p:nvPr/>
        </p:nvGrpSpPr>
        <p:grpSpPr>
          <a:xfrm>
            <a:off x="4845837" y="2175595"/>
            <a:ext cx="4224234" cy="4219365"/>
            <a:chOff x="4845837" y="2175595"/>
            <a:chExt cx="4224234" cy="4219365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EDA0750-702E-0341-BE63-3E03DCF4A56F}"/>
                </a:ext>
              </a:extLst>
            </p:cNvPr>
            <p:cNvSpPr txBox="1"/>
            <p:nvPr/>
          </p:nvSpPr>
          <p:spPr>
            <a:xfrm>
              <a:off x="5452835" y="2175595"/>
              <a:ext cx="30572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err="1"/>
                <a:t>InputRDD</a:t>
              </a:r>
              <a:r>
                <a:rPr lang="en-US" dirty="0"/>
                <a:t>:   [x1, x2, …, </a:t>
              </a:r>
              <a:r>
                <a:rPr lang="en-US" dirty="0" err="1"/>
                <a:t>x_n</a:t>
              </a:r>
              <a:r>
                <a:rPr lang="en-US" dirty="0"/>
                <a:t>]</a:t>
              </a:r>
            </a:p>
          </p:txBody>
        </p:sp>
        <p:sp>
          <p:nvSpPr>
            <p:cNvPr id="19" name="Down Arrow 18">
              <a:extLst>
                <a:ext uri="{FF2B5EF4-FFF2-40B4-BE49-F238E27FC236}">
                  <a16:creationId xmlns:a16="http://schemas.microsoft.com/office/drawing/2014/main" id="{AD947557-8072-0445-9D9C-8655FE1DEFC8}"/>
                </a:ext>
              </a:extLst>
            </p:cNvPr>
            <p:cNvSpPr/>
            <p:nvPr/>
          </p:nvSpPr>
          <p:spPr bwMode="auto">
            <a:xfrm>
              <a:off x="7106517" y="2665787"/>
              <a:ext cx="206589" cy="1175687"/>
            </a:xfrm>
            <a:prstGeom prst="downArrow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Helvetica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6AAE24A-9361-A44E-89E5-238D4DABB3F1}"/>
                </a:ext>
              </a:extLst>
            </p:cNvPr>
            <p:cNvSpPr txBox="1"/>
            <p:nvPr/>
          </p:nvSpPr>
          <p:spPr>
            <a:xfrm>
              <a:off x="6566045" y="3926115"/>
              <a:ext cx="9797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map(</a:t>
              </a:r>
              <a:r>
                <a:rPr lang="en-US" dirty="0" err="1"/>
                <a:t>fn</a:t>
              </a:r>
              <a:r>
                <a:rPr lang="en-US" dirty="0"/>
                <a:t>)</a:t>
              </a:r>
            </a:p>
          </p:txBody>
        </p:sp>
        <p:sp>
          <p:nvSpPr>
            <p:cNvPr id="21" name="Down Arrow 20">
              <a:extLst>
                <a:ext uri="{FF2B5EF4-FFF2-40B4-BE49-F238E27FC236}">
                  <a16:creationId xmlns:a16="http://schemas.microsoft.com/office/drawing/2014/main" id="{9F296F64-B203-3846-8C9D-DAB8DFB7C3D4}"/>
                </a:ext>
              </a:extLst>
            </p:cNvPr>
            <p:cNvSpPr/>
            <p:nvPr/>
          </p:nvSpPr>
          <p:spPr bwMode="auto">
            <a:xfrm>
              <a:off x="7028461" y="4572694"/>
              <a:ext cx="206589" cy="1175687"/>
            </a:xfrm>
            <a:prstGeom prst="downArrow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Helvetica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2F0D2A6-D440-134F-84D4-336EAD9D8944}"/>
                </a:ext>
              </a:extLst>
            </p:cNvPr>
            <p:cNvSpPr txBox="1"/>
            <p:nvPr/>
          </p:nvSpPr>
          <p:spPr>
            <a:xfrm>
              <a:off x="4845837" y="6025628"/>
              <a:ext cx="42242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err="1"/>
                <a:t>outputRDD</a:t>
              </a:r>
              <a:r>
                <a:rPr lang="en-US" dirty="0"/>
                <a:t>:   [</a:t>
              </a:r>
              <a:r>
                <a:rPr lang="en-US" dirty="0" err="1"/>
                <a:t>fn</a:t>
              </a:r>
              <a:r>
                <a:rPr lang="en-US" dirty="0"/>
                <a:t>(x1), </a:t>
              </a:r>
              <a:r>
                <a:rPr lang="en-US" dirty="0" err="1"/>
                <a:t>fn</a:t>
              </a:r>
              <a:r>
                <a:rPr lang="en-US" dirty="0"/>
                <a:t>(x2), …, </a:t>
              </a:r>
              <a:r>
                <a:rPr lang="en-US" dirty="0" err="1"/>
                <a:t>fn</a:t>
              </a:r>
              <a:r>
                <a:rPr lang="en-US" dirty="0"/>
                <a:t>(</a:t>
              </a:r>
              <a:r>
                <a:rPr lang="en-US" dirty="0" err="1"/>
                <a:t>x_n</a:t>
              </a:r>
              <a:r>
                <a:rPr lang="en-US" dirty="0"/>
                <a:t>)]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02820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  <p:bldP spid="15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15408-5713-4F82-BE0B-89FEFEF66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Spark: </a:t>
            </a:r>
            <a:r>
              <a:rPr lang="en-IN" dirty="0" err="1"/>
              <a:t>flatMap</a:t>
            </a:r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9FD8D00-041E-5E41-ACF3-867B9EA9FF00}"/>
              </a:ext>
            </a:extLst>
          </p:cNvPr>
          <p:cNvSpPr txBox="1"/>
          <p:nvPr/>
        </p:nvSpPr>
        <p:spPr>
          <a:xfrm>
            <a:off x="714322" y="1442623"/>
            <a:ext cx="3724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InputRDD</a:t>
            </a:r>
            <a:r>
              <a:rPr lang="en-US" dirty="0"/>
              <a:t>:   [(a1, b1), (a2, b2), ….]</a:t>
            </a:r>
          </a:p>
        </p:txBody>
      </p:sp>
      <p:sp>
        <p:nvSpPr>
          <p:cNvPr id="10" name="Down Arrow 9">
            <a:extLst>
              <a:ext uri="{FF2B5EF4-FFF2-40B4-BE49-F238E27FC236}">
                <a16:creationId xmlns:a16="http://schemas.microsoft.com/office/drawing/2014/main" id="{9E49A94F-0D3A-F14A-95E9-DEF0806E1325}"/>
              </a:ext>
            </a:extLst>
          </p:cNvPr>
          <p:cNvSpPr/>
          <p:nvPr/>
        </p:nvSpPr>
        <p:spPr bwMode="auto">
          <a:xfrm>
            <a:off x="2701431" y="1932815"/>
            <a:ext cx="206589" cy="1175687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Helvetica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B7F878-CCB2-F749-8138-7C8DA07570B8}"/>
              </a:ext>
            </a:extLst>
          </p:cNvPr>
          <p:cNvSpPr txBox="1"/>
          <p:nvPr/>
        </p:nvSpPr>
        <p:spPr>
          <a:xfrm>
            <a:off x="1016000" y="3193143"/>
            <a:ext cx="3159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flatMap</a:t>
            </a:r>
            <a:r>
              <a:rPr lang="en-US" dirty="0"/>
              <a:t>(lambda x: [x[0], x[1]])</a:t>
            </a:r>
          </a:p>
        </p:txBody>
      </p:sp>
      <p:sp>
        <p:nvSpPr>
          <p:cNvPr id="14" name="Down Arrow 13">
            <a:extLst>
              <a:ext uri="{FF2B5EF4-FFF2-40B4-BE49-F238E27FC236}">
                <a16:creationId xmlns:a16="http://schemas.microsoft.com/office/drawing/2014/main" id="{0E9280E3-D3A1-9242-9BF3-8D4F9178EE9A}"/>
              </a:ext>
            </a:extLst>
          </p:cNvPr>
          <p:cNvSpPr/>
          <p:nvPr/>
        </p:nvSpPr>
        <p:spPr bwMode="auto">
          <a:xfrm>
            <a:off x="2623375" y="3839722"/>
            <a:ext cx="206589" cy="1175687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Helvetica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1A20135-D485-4D47-8082-043EFB5DB7C2}"/>
              </a:ext>
            </a:extLst>
          </p:cNvPr>
          <p:cNvSpPr txBox="1"/>
          <p:nvPr/>
        </p:nvSpPr>
        <p:spPr>
          <a:xfrm>
            <a:off x="812641" y="5292656"/>
            <a:ext cx="3480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outputRDD</a:t>
            </a:r>
            <a:r>
              <a:rPr lang="en-US" dirty="0"/>
              <a:t>:   [a1, b1, a2, b2, …]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93774D7-AEC4-3B48-9550-F0A7BEC8571E}"/>
              </a:ext>
            </a:extLst>
          </p:cNvPr>
          <p:cNvGrpSpPr/>
          <p:nvPr/>
        </p:nvGrpSpPr>
        <p:grpSpPr>
          <a:xfrm>
            <a:off x="4741650" y="1442623"/>
            <a:ext cx="4134465" cy="4219365"/>
            <a:chOff x="4741650" y="1442623"/>
            <a:chExt cx="4134465" cy="4219365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0C4194B-9767-BD4B-B708-F0F2BCB81D59}"/>
                </a:ext>
              </a:extLst>
            </p:cNvPr>
            <p:cNvSpPr txBox="1"/>
            <p:nvPr/>
          </p:nvSpPr>
          <p:spPr>
            <a:xfrm>
              <a:off x="4741650" y="1442623"/>
              <a:ext cx="41344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err="1"/>
                <a:t>InputRDD</a:t>
              </a:r>
              <a:r>
                <a:rPr lang="en-US" dirty="0"/>
                <a:t>:   [‘the little brown fox…’, …]</a:t>
              </a:r>
            </a:p>
          </p:txBody>
        </p:sp>
        <p:sp>
          <p:nvSpPr>
            <p:cNvPr id="18" name="Down Arrow 17">
              <a:extLst>
                <a:ext uri="{FF2B5EF4-FFF2-40B4-BE49-F238E27FC236}">
                  <a16:creationId xmlns:a16="http://schemas.microsoft.com/office/drawing/2014/main" id="{F47423C5-B5EC-C74C-BD43-36EC36997306}"/>
                </a:ext>
              </a:extLst>
            </p:cNvPr>
            <p:cNvSpPr/>
            <p:nvPr/>
          </p:nvSpPr>
          <p:spPr bwMode="auto">
            <a:xfrm>
              <a:off x="6933937" y="1932815"/>
              <a:ext cx="206589" cy="1175687"/>
            </a:xfrm>
            <a:prstGeom prst="downArrow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Helvetica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BB0444B-EF16-D848-9D5D-0B6E5FE8A64C}"/>
                </a:ext>
              </a:extLst>
            </p:cNvPr>
            <p:cNvSpPr txBox="1"/>
            <p:nvPr/>
          </p:nvSpPr>
          <p:spPr>
            <a:xfrm>
              <a:off x="5248506" y="3193143"/>
              <a:ext cx="29033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flatMap</a:t>
              </a:r>
              <a:r>
                <a:rPr lang="en-US" dirty="0"/>
                <a:t>(lambda x: </a:t>
              </a:r>
              <a:r>
                <a:rPr lang="en-US" dirty="0" err="1"/>
                <a:t>x.split</a:t>
              </a:r>
              <a:r>
                <a:rPr lang="en-US" dirty="0"/>
                <a:t>())</a:t>
              </a:r>
            </a:p>
          </p:txBody>
        </p:sp>
        <p:sp>
          <p:nvSpPr>
            <p:cNvPr id="20" name="Down Arrow 19">
              <a:extLst>
                <a:ext uri="{FF2B5EF4-FFF2-40B4-BE49-F238E27FC236}">
                  <a16:creationId xmlns:a16="http://schemas.microsoft.com/office/drawing/2014/main" id="{F0327AFD-080D-4744-B4C3-095E5D10310A}"/>
                </a:ext>
              </a:extLst>
            </p:cNvPr>
            <p:cNvSpPr/>
            <p:nvPr/>
          </p:nvSpPr>
          <p:spPr bwMode="auto">
            <a:xfrm>
              <a:off x="6855881" y="3839722"/>
              <a:ext cx="206589" cy="1175687"/>
            </a:xfrm>
            <a:prstGeom prst="downArrow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Helvetica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F692E71-9626-1B4E-8DFB-573320F25598}"/>
                </a:ext>
              </a:extLst>
            </p:cNvPr>
            <p:cNvSpPr txBox="1"/>
            <p:nvPr/>
          </p:nvSpPr>
          <p:spPr>
            <a:xfrm>
              <a:off x="4788675" y="5292656"/>
              <a:ext cx="39934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err="1"/>
                <a:t>outputRDD</a:t>
              </a:r>
              <a:r>
                <a:rPr lang="en-US" dirty="0"/>
                <a:t>:   [‘the’, ‘little’, ‘brown’, …]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76620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15408-5713-4F82-BE0B-89FEFEF66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Spark: </a:t>
            </a:r>
            <a:r>
              <a:rPr lang="en-IN" dirty="0" err="1"/>
              <a:t>groupByKey</a:t>
            </a:r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9FD8D00-041E-5E41-ACF3-867B9EA9FF00}"/>
              </a:ext>
            </a:extLst>
          </p:cNvPr>
          <p:cNvSpPr txBox="1"/>
          <p:nvPr/>
        </p:nvSpPr>
        <p:spPr>
          <a:xfrm>
            <a:off x="1535238" y="1356308"/>
            <a:ext cx="6301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InputRDD</a:t>
            </a:r>
            <a:r>
              <a:rPr lang="en-US" dirty="0"/>
              <a:t>:   [(a1, b1), (a2, b2), (a1, b3), (a1, b4), (a2, b5)…]</a:t>
            </a:r>
          </a:p>
        </p:txBody>
      </p:sp>
      <p:sp>
        <p:nvSpPr>
          <p:cNvPr id="10" name="Down Arrow 9">
            <a:extLst>
              <a:ext uri="{FF2B5EF4-FFF2-40B4-BE49-F238E27FC236}">
                <a16:creationId xmlns:a16="http://schemas.microsoft.com/office/drawing/2014/main" id="{9E49A94F-0D3A-F14A-95E9-DEF0806E1325}"/>
              </a:ext>
            </a:extLst>
          </p:cNvPr>
          <p:cNvSpPr/>
          <p:nvPr/>
        </p:nvSpPr>
        <p:spPr bwMode="auto">
          <a:xfrm>
            <a:off x="4660860" y="2048929"/>
            <a:ext cx="206589" cy="1175687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Helvetica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B7F878-CCB2-F749-8138-7C8DA07570B8}"/>
              </a:ext>
            </a:extLst>
          </p:cNvPr>
          <p:cNvSpPr txBox="1"/>
          <p:nvPr/>
        </p:nvSpPr>
        <p:spPr>
          <a:xfrm>
            <a:off x="3991738" y="3317197"/>
            <a:ext cx="1595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groupByKey</a:t>
            </a:r>
            <a:r>
              <a:rPr lang="en-US" dirty="0"/>
              <a:t>()</a:t>
            </a:r>
          </a:p>
        </p:txBody>
      </p:sp>
      <p:sp>
        <p:nvSpPr>
          <p:cNvPr id="14" name="Down Arrow 13">
            <a:extLst>
              <a:ext uri="{FF2B5EF4-FFF2-40B4-BE49-F238E27FC236}">
                <a16:creationId xmlns:a16="http://schemas.microsoft.com/office/drawing/2014/main" id="{0E9280E3-D3A1-9242-9BF3-8D4F9178EE9A}"/>
              </a:ext>
            </a:extLst>
          </p:cNvPr>
          <p:cNvSpPr/>
          <p:nvPr/>
        </p:nvSpPr>
        <p:spPr bwMode="auto">
          <a:xfrm>
            <a:off x="4582804" y="3955836"/>
            <a:ext cx="206589" cy="1175687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Helvetica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1A20135-D485-4D47-8082-043EFB5DB7C2}"/>
              </a:ext>
            </a:extLst>
          </p:cNvPr>
          <p:cNvSpPr txBox="1"/>
          <p:nvPr/>
        </p:nvSpPr>
        <p:spPr>
          <a:xfrm>
            <a:off x="1882189" y="5400830"/>
            <a:ext cx="5814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outputRDD</a:t>
            </a:r>
            <a:r>
              <a:rPr lang="en-US" dirty="0"/>
              <a:t>:   [(a1, [b1, b3, b4, …]), (a2, [b3, b5,…]), …]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495F295-5C46-C142-BDB0-B2EF299A25DA}"/>
              </a:ext>
            </a:extLst>
          </p:cNvPr>
          <p:cNvSpPr txBox="1"/>
          <p:nvPr/>
        </p:nvSpPr>
        <p:spPr>
          <a:xfrm>
            <a:off x="31077" y="2167292"/>
            <a:ext cx="454092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/>
              <a:t>InputRDD</a:t>
            </a:r>
            <a:r>
              <a:rPr lang="en-US" sz="1600" dirty="0"/>
              <a:t> must be a collection of 2-tuples</a:t>
            </a:r>
          </a:p>
          <a:p>
            <a:pPr algn="ctr"/>
            <a:r>
              <a:rPr lang="en-US" sz="1600" dirty="0"/>
              <a:t>Usually called (Key, Value) pairs</a:t>
            </a:r>
          </a:p>
          <a:p>
            <a:pPr algn="ctr"/>
            <a:r>
              <a:rPr lang="en-US" sz="1600" dirty="0"/>
              <a:t>Value can be anything (e.g., </a:t>
            </a:r>
            <a:r>
              <a:rPr lang="en-US" sz="1600" dirty="0" err="1"/>
              <a:t>dicts</a:t>
            </a:r>
            <a:r>
              <a:rPr lang="en-US" sz="1600" dirty="0"/>
              <a:t>, tuples, bytes)</a:t>
            </a:r>
          </a:p>
        </p:txBody>
      </p:sp>
    </p:spTree>
    <p:extLst>
      <p:ext uri="{BB962C8B-B14F-4D97-AF65-F5344CB8AC3E}">
        <p14:creationId xmlns:p14="http://schemas.microsoft.com/office/powerpoint/2010/main" val="1173830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4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15408-5713-4F82-BE0B-89FEFEF66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Spark: </a:t>
            </a:r>
            <a:r>
              <a:rPr lang="en-IN" dirty="0" err="1"/>
              <a:t>reduceByKey</a:t>
            </a:r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9FD8D00-041E-5E41-ACF3-867B9EA9FF00}"/>
              </a:ext>
            </a:extLst>
          </p:cNvPr>
          <p:cNvSpPr txBox="1"/>
          <p:nvPr/>
        </p:nvSpPr>
        <p:spPr>
          <a:xfrm>
            <a:off x="1535238" y="1356308"/>
            <a:ext cx="6301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InputRDD</a:t>
            </a:r>
            <a:r>
              <a:rPr lang="en-US" dirty="0"/>
              <a:t>:   [(a1, b1), (a2, b2), (a1, b3), (a1, b4), (a2, b5)…]</a:t>
            </a:r>
          </a:p>
        </p:txBody>
      </p:sp>
      <p:sp>
        <p:nvSpPr>
          <p:cNvPr id="10" name="Down Arrow 9">
            <a:extLst>
              <a:ext uri="{FF2B5EF4-FFF2-40B4-BE49-F238E27FC236}">
                <a16:creationId xmlns:a16="http://schemas.microsoft.com/office/drawing/2014/main" id="{9E49A94F-0D3A-F14A-95E9-DEF0806E1325}"/>
              </a:ext>
            </a:extLst>
          </p:cNvPr>
          <p:cNvSpPr/>
          <p:nvPr/>
        </p:nvSpPr>
        <p:spPr bwMode="auto">
          <a:xfrm>
            <a:off x="4660860" y="2048929"/>
            <a:ext cx="206589" cy="1175687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Helvetica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B7F878-CCB2-F749-8138-7C8DA07570B8}"/>
              </a:ext>
            </a:extLst>
          </p:cNvPr>
          <p:cNvSpPr txBox="1"/>
          <p:nvPr/>
        </p:nvSpPr>
        <p:spPr>
          <a:xfrm>
            <a:off x="3991738" y="3317197"/>
            <a:ext cx="2146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reduceByKey</a:t>
            </a:r>
            <a:r>
              <a:rPr lang="en-US" dirty="0"/>
              <a:t>(</a:t>
            </a:r>
            <a:r>
              <a:rPr lang="en-US" dirty="0" err="1"/>
              <a:t>func</a:t>
            </a:r>
            <a:r>
              <a:rPr lang="en-US" dirty="0"/>
              <a:t>)</a:t>
            </a:r>
          </a:p>
        </p:txBody>
      </p:sp>
      <p:sp>
        <p:nvSpPr>
          <p:cNvPr id="14" name="Down Arrow 13">
            <a:extLst>
              <a:ext uri="{FF2B5EF4-FFF2-40B4-BE49-F238E27FC236}">
                <a16:creationId xmlns:a16="http://schemas.microsoft.com/office/drawing/2014/main" id="{0E9280E3-D3A1-9242-9BF3-8D4F9178EE9A}"/>
              </a:ext>
            </a:extLst>
          </p:cNvPr>
          <p:cNvSpPr/>
          <p:nvPr/>
        </p:nvSpPr>
        <p:spPr bwMode="auto">
          <a:xfrm>
            <a:off x="4582804" y="3955836"/>
            <a:ext cx="206589" cy="1175687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Helvetica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1A20135-D485-4D47-8082-043EFB5DB7C2}"/>
              </a:ext>
            </a:extLst>
          </p:cNvPr>
          <p:cNvSpPr txBox="1"/>
          <p:nvPr/>
        </p:nvSpPr>
        <p:spPr>
          <a:xfrm>
            <a:off x="2081574" y="5400830"/>
            <a:ext cx="49808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outputRDD</a:t>
            </a:r>
            <a:r>
              <a:rPr lang="en-US" dirty="0"/>
              <a:t>:   [(a1, …</a:t>
            </a:r>
            <a:r>
              <a:rPr lang="en-US" dirty="0" err="1"/>
              <a:t>func</a:t>
            </a:r>
            <a:r>
              <a:rPr lang="en-US" dirty="0"/>
              <a:t>(</a:t>
            </a:r>
            <a:r>
              <a:rPr lang="en-US" dirty="0" err="1"/>
              <a:t>func</a:t>
            </a:r>
            <a:r>
              <a:rPr lang="en-US" dirty="0"/>
              <a:t>(b1, b3), b4)…), </a:t>
            </a:r>
          </a:p>
          <a:p>
            <a:pPr algn="ctr"/>
            <a:r>
              <a:rPr lang="en-US" dirty="0"/>
              <a:t>                      (a2, …</a:t>
            </a:r>
            <a:r>
              <a:rPr lang="en-US" dirty="0" err="1"/>
              <a:t>func</a:t>
            </a:r>
            <a:r>
              <a:rPr lang="en-US" dirty="0"/>
              <a:t>(</a:t>
            </a:r>
            <a:r>
              <a:rPr lang="en-US" dirty="0" err="1"/>
              <a:t>func</a:t>
            </a:r>
            <a:r>
              <a:rPr lang="en-US" dirty="0"/>
              <a:t>(b2, b5), …)…),]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495F295-5C46-C142-BDB0-B2EF299A25DA}"/>
              </a:ext>
            </a:extLst>
          </p:cNvPr>
          <p:cNvSpPr txBox="1"/>
          <p:nvPr/>
        </p:nvSpPr>
        <p:spPr>
          <a:xfrm>
            <a:off x="321912" y="2176023"/>
            <a:ext cx="44422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InputRDD</a:t>
            </a:r>
            <a:r>
              <a:rPr lang="en-US" dirty="0"/>
              <a:t> must be a collection of 2-tuples</a:t>
            </a:r>
          </a:p>
          <a:p>
            <a:pPr algn="ctr"/>
            <a:r>
              <a:rPr lang="en-US" dirty="0"/>
              <a:t>Usually called (Key, Value) pairs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08DCE6-0C4E-AC40-92D9-7E93873D440E}"/>
              </a:ext>
            </a:extLst>
          </p:cNvPr>
          <p:cNvSpPr txBox="1"/>
          <p:nvPr/>
        </p:nvSpPr>
        <p:spPr>
          <a:xfrm>
            <a:off x="6674036" y="2808188"/>
            <a:ext cx="19159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def </a:t>
            </a:r>
            <a:r>
              <a:rPr lang="en-US" dirty="0" err="1">
                <a:solidFill>
                  <a:srgbClr val="FF0000"/>
                </a:solidFill>
              </a:rPr>
              <a:t>func</a:t>
            </a:r>
            <a:r>
              <a:rPr lang="en-US" dirty="0">
                <a:solidFill>
                  <a:srgbClr val="FF0000"/>
                </a:solidFill>
              </a:rPr>
              <a:t>(V1, V2):</a:t>
            </a:r>
          </a:p>
          <a:p>
            <a:r>
              <a:rPr lang="en-US" dirty="0">
                <a:solidFill>
                  <a:srgbClr val="FF0000"/>
                </a:solidFill>
              </a:rPr>
              <a:t>     return V3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379773-5758-254D-8337-6D160E0FBD5D}"/>
              </a:ext>
            </a:extLst>
          </p:cNvPr>
          <p:cNvSpPr txBox="1"/>
          <p:nvPr/>
        </p:nvSpPr>
        <p:spPr>
          <a:xfrm>
            <a:off x="6674036" y="3491888"/>
            <a:ext cx="23258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 of V1, V2, and V3 be of the same type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9C03BA-6D1D-4E40-B5AD-547B04832571}"/>
              </a:ext>
            </a:extLst>
          </p:cNvPr>
          <p:cNvSpPr txBox="1"/>
          <p:nvPr/>
        </p:nvSpPr>
        <p:spPr>
          <a:xfrm>
            <a:off x="52607" y="6476492"/>
            <a:ext cx="4980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”</a:t>
            </a:r>
            <a:r>
              <a:rPr lang="en-US" dirty="0" err="1"/>
              <a:t>func</a:t>
            </a:r>
            <a:r>
              <a:rPr lang="en-US" dirty="0"/>
              <a:t>” executed in parallel in a pairwise fashion</a:t>
            </a:r>
          </a:p>
        </p:txBody>
      </p:sp>
    </p:spTree>
    <p:extLst>
      <p:ext uri="{BB962C8B-B14F-4D97-AF65-F5344CB8AC3E}">
        <p14:creationId xmlns:p14="http://schemas.microsoft.com/office/powerpoint/2010/main" val="4192065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3" grpId="0"/>
      <p:bldP spid="5" grpId="0"/>
      <p:bldP spid="6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15408-5713-4F82-BE0B-89FEFEF66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Spark: join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9FD8D00-041E-5E41-ACF3-867B9EA9FF00}"/>
              </a:ext>
            </a:extLst>
          </p:cNvPr>
          <p:cNvSpPr txBox="1"/>
          <p:nvPr/>
        </p:nvSpPr>
        <p:spPr>
          <a:xfrm>
            <a:off x="1471118" y="1240196"/>
            <a:ext cx="6429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InputRDD1:   [(a1, b1), (a2, b2), (a1, b3), (a1, b4), (a2, b5)…]</a:t>
            </a:r>
          </a:p>
        </p:txBody>
      </p:sp>
      <p:sp>
        <p:nvSpPr>
          <p:cNvPr id="10" name="Down Arrow 9">
            <a:extLst>
              <a:ext uri="{FF2B5EF4-FFF2-40B4-BE49-F238E27FC236}">
                <a16:creationId xmlns:a16="http://schemas.microsoft.com/office/drawing/2014/main" id="{9E49A94F-0D3A-F14A-95E9-DEF0806E1325}"/>
              </a:ext>
            </a:extLst>
          </p:cNvPr>
          <p:cNvSpPr/>
          <p:nvPr/>
        </p:nvSpPr>
        <p:spPr bwMode="auto">
          <a:xfrm>
            <a:off x="4660860" y="2048929"/>
            <a:ext cx="206589" cy="1175687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Helvetica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B7F878-CCB2-F749-8138-7C8DA07570B8}"/>
              </a:ext>
            </a:extLst>
          </p:cNvPr>
          <p:cNvSpPr txBox="1"/>
          <p:nvPr/>
        </p:nvSpPr>
        <p:spPr>
          <a:xfrm>
            <a:off x="3176710" y="3354211"/>
            <a:ext cx="3018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inputRDD1.join(inputRDD2)</a:t>
            </a:r>
          </a:p>
        </p:txBody>
      </p:sp>
      <p:sp>
        <p:nvSpPr>
          <p:cNvPr id="14" name="Down Arrow 13">
            <a:extLst>
              <a:ext uri="{FF2B5EF4-FFF2-40B4-BE49-F238E27FC236}">
                <a16:creationId xmlns:a16="http://schemas.microsoft.com/office/drawing/2014/main" id="{0E9280E3-D3A1-9242-9BF3-8D4F9178EE9A}"/>
              </a:ext>
            </a:extLst>
          </p:cNvPr>
          <p:cNvSpPr/>
          <p:nvPr/>
        </p:nvSpPr>
        <p:spPr bwMode="auto">
          <a:xfrm>
            <a:off x="4582804" y="3955836"/>
            <a:ext cx="206589" cy="1175687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Helvetica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1A20135-D485-4D47-8082-043EFB5DB7C2}"/>
              </a:ext>
            </a:extLst>
          </p:cNvPr>
          <p:cNvSpPr txBox="1"/>
          <p:nvPr/>
        </p:nvSpPr>
        <p:spPr>
          <a:xfrm>
            <a:off x="2761263" y="5400830"/>
            <a:ext cx="362150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outputRDD</a:t>
            </a:r>
            <a:r>
              <a:rPr lang="en-US" dirty="0"/>
              <a:t>:   [       (a1, (b1, c1)), </a:t>
            </a:r>
          </a:p>
          <a:p>
            <a:pPr algn="ctr"/>
            <a:r>
              <a:rPr lang="en-US" dirty="0"/>
              <a:t>                               (a1, (b1, c3)), </a:t>
            </a:r>
          </a:p>
          <a:p>
            <a:pPr algn="ctr"/>
            <a:r>
              <a:rPr lang="en-US" dirty="0"/>
              <a:t>                              (a1, (b1, c4)), </a:t>
            </a:r>
          </a:p>
          <a:p>
            <a:pPr algn="ctr"/>
            <a:r>
              <a:rPr lang="en-US" dirty="0"/>
              <a:t>….]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495F295-5C46-C142-BDB0-B2EF299A25DA}"/>
              </a:ext>
            </a:extLst>
          </p:cNvPr>
          <p:cNvSpPr txBox="1"/>
          <p:nvPr/>
        </p:nvSpPr>
        <p:spPr>
          <a:xfrm>
            <a:off x="482215" y="2176023"/>
            <a:ext cx="41216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InputRDD1 and InputRDD2 both must </a:t>
            </a:r>
          </a:p>
          <a:p>
            <a:pPr algn="ctr"/>
            <a:r>
              <a:rPr lang="en-US" dirty="0"/>
              <a:t>be a collection of 2-tuples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6ABE96-B9BB-FE4A-BDD9-EF7FB399209F}"/>
              </a:ext>
            </a:extLst>
          </p:cNvPr>
          <p:cNvSpPr txBox="1"/>
          <p:nvPr/>
        </p:nvSpPr>
        <p:spPr>
          <a:xfrm>
            <a:off x="1445877" y="1560984"/>
            <a:ext cx="6429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InputRDD2:   [(a1, c1), (a2, c2), (a1, c3), (a1, c4), (a2, c5)…]</a:t>
            </a:r>
          </a:p>
        </p:txBody>
      </p:sp>
    </p:spTree>
    <p:extLst>
      <p:ext uri="{BB962C8B-B14F-4D97-AF65-F5344CB8AC3E}">
        <p14:creationId xmlns:p14="http://schemas.microsoft.com/office/powerpoint/2010/main" val="13816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15408-5713-4F82-BE0B-89FEFEF66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Spark: cogroup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9FD8D00-041E-5E41-ACF3-867B9EA9FF00}"/>
              </a:ext>
            </a:extLst>
          </p:cNvPr>
          <p:cNvSpPr txBox="1"/>
          <p:nvPr/>
        </p:nvSpPr>
        <p:spPr>
          <a:xfrm>
            <a:off x="1471118" y="1240196"/>
            <a:ext cx="6429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InputRDD1:   [(a1, b1), (a2, b2), (a1, b3), (a1, b4), (a2, b5)…]</a:t>
            </a:r>
          </a:p>
        </p:txBody>
      </p:sp>
      <p:sp>
        <p:nvSpPr>
          <p:cNvPr id="10" name="Down Arrow 9">
            <a:extLst>
              <a:ext uri="{FF2B5EF4-FFF2-40B4-BE49-F238E27FC236}">
                <a16:creationId xmlns:a16="http://schemas.microsoft.com/office/drawing/2014/main" id="{9E49A94F-0D3A-F14A-95E9-DEF0806E1325}"/>
              </a:ext>
            </a:extLst>
          </p:cNvPr>
          <p:cNvSpPr/>
          <p:nvPr/>
        </p:nvSpPr>
        <p:spPr bwMode="auto">
          <a:xfrm>
            <a:off x="4660860" y="2048929"/>
            <a:ext cx="206589" cy="1175687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Helvetica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B7F878-CCB2-F749-8138-7C8DA07570B8}"/>
              </a:ext>
            </a:extLst>
          </p:cNvPr>
          <p:cNvSpPr txBox="1"/>
          <p:nvPr/>
        </p:nvSpPr>
        <p:spPr>
          <a:xfrm>
            <a:off x="3176710" y="3354211"/>
            <a:ext cx="3493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inputRDD1.cogroup(inputRDD2)</a:t>
            </a:r>
          </a:p>
        </p:txBody>
      </p:sp>
      <p:sp>
        <p:nvSpPr>
          <p:cNvPr id="14" name="Down Arrow 13">
            <a:extLst>
              <a:ext uri="{FF2B5EF4-FFF2-40B4-BE49-F238E27FC236}">
                <a16:creationId xmlns:a16="http://schemas.microsoft.com/office/drawing/2014/main" id="{0E9280E3-D3A1-9242-9BF3-8D4F9178EE9A}"/>
              </a:ext>
            </a:extLst>
          </p:cNvPr>
          <p:cNvSpPr/>
          <p:nvPr/>
        </p:nvSpPr>
        <p:spPr bwMode="auto">
          <a:xfrm>
            <a:off x="4582804" y="3955836"/>
            <a:ext cx="206589" cy="1175687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Helvetica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1A20135-D485-4D47-8082-043EFB5DB7C2}"/>
              </a:ext>
            </a:extLst>
          </p:cNvPr>
          <p:cNvSpPr txBox="1"/>
          <p:nvPr/>
        </p:nvSpPr>
        <p:spPr>
          <a:xfrm>
            <a:off x="1658397" y="5400830"/>
            <a:ext cx="58272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outputRDD</a:t>
            </a:r>
            <a:r>
              <a:rPr lang="en-US" dirty="0"/>
              <a:t>:   [     (a1, ([b1, b3, b4, …], [c1, c3, c4, …]), </a:t>
            </a:r>
          </a:p>
          <a:p>
            <a:pPr algn="ctr"/>
            <a:r>
              <a:rPr lang="en-US" dirty="0"/>
              <a:t>                     (a2, ([b2, b5, …], [c2, c5, …]), …</a:t>
            </a:r>
          </a:p>
          <a:p>
            <a:pPr algn="ctr"/>
            <a:r>
              <a:rPr lang="en-US" dirty="0"/>
              <a:t>]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495F295-5C46-C142-BDB0-B2EF299A25DA}"/>
              </a:ext>
            </a:extLst>
          </p:cNvPr>
          <p:cNvSpPr txBox="1"/>
          <p:nvPr/>
        </p:nvSpPr>
        <p:spPr>
          <a:xfrm>
            <a:off x="482215" y="2176023"/>
            <a:ext cx="41216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InputRDD1 and InputRDD2 both must </a:t>
            </a:r>
          </a:p>
          <a:p>
            <a:pPr algn="ctr"/>
            <a:r>
              <a:rPr lang="en-US" dirty="0"/>
              <a:t>be a collection of 2-tuples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6ABE96-B9BB-FE4A-BDD9-EF7FB399209F}"/>
              </a:ext>
            </a:extLst>
          </p:cNvPr>
          <p:cNvSpPr txBox="1"/>
          <p:nvPr/>
        </p:nvSpPr>
        <p:spPr>
          <a:xfrm>
            <a:off x="1445877" y="1560984"/>
            <a:ext cx="6429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InputRDD2:   [(a1, c1), (a2, c2), (a1, c3), (a1, c4), (a2, c5)…]</a:t>
            </a:r>
          </a:p>
        </p:txBody>
      </p:sp>
    </p:spTree>
    <p:extLst>
      <p:ext uri="{BB962C8B-B14F-4D97-AF65-F5344CB8AC3E}">
        <p14:creationId xmlns:p14="http://schemas.microsoft.com/office/powerpoint/2010/main" val="3159629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15408-5713-4F82-BE0B-89FEFEF66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RDD Operations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427917F-0C71-AC44-8498-4028351602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34" y="1274193"/>
            <a:ext cx="4844018" cy="523989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61B0272-F497-2E45-A26A-4084217F48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9252" y="1274193"/>
            <a:ext cx="3858382" cy="3507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86202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15408-5713-4F82-BE0B-89FEFEF66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Dataframes</a:t>
            </a:r>
            <a:r>
              <a:rPr lang="en-IN" dirty="0"/>
              <a:t> Example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0A70F47-7FE8-014E-AFD0-A0F6FBB7ED93}"/>
              </a:ext>
            </a:extLst>
          </p:cNvPr>
          <p:cNvSpPr/>
          <p:nvPr/>
        </p:nvSpPr>
        <p:spPr>
          <a:xfrm>
            <a:off x="262857" y="1137918"/>
            <a:ext cx="4572000" cy="5262979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def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 </a:t>
            </a:r>
            <a:r>
              <a:rPr kumimoji="0" lang="en-US" sz="700" b="0" i="0" u="none" strike="noStrike" kern="1200" cap="none" spc="0" normalizeH="0" baseline="0" noProof="0" dirty="0" err="1">
                <a:ln>
                  <a:noFill/>
                </a:ln>
                <a:solidFill>
                  <a:srgbClr val="2EAEBB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basic_df_example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(spark):</a:t>
            </a:r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srgbClr val="2EAEBB"/>
              </a:solidFill>
              <a:effectLst/>
              <a:uLnTx/>
              <a:uFillTx/>
              <a:latin typeface="Menlo" panose="020B0609030804020204" pitchFamily="49" charset="0"/>
              <a:ea typeface="ＭＳ Ｐゴシック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# $example </a:t>
            </a:r>
            <a:r>
              <a:rPr kumimoji="0" lang="en-US" sz="700" b="0" i="0" u="none" strike="noStrike" kern="1200" cap="none" spc="0" normalizeH="0" baseline="0" noProof="0" dirty="0" err="1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on:create_df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$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# spark is an existing </a:t>
            </a:r>
            <a:r>
              <a:rPr kumimoji="0" lang="en-US" sz="700" b="0" i="0" u="none" strike="noStrike" kern="1200" cap="none" spc="0" normalizeH="0" baseline="0" noProof="0" dirty="0" err="1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SparkSession</a:t>
            </a:r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srgbClr val="400BD9"/>
              </a:solidFill>
              <a:effectLst/>
              <a:uLnTx/>
              <a:uFillTx/>
              <a:latin typeface="Menlo" panose="020B0609030804020204" pitchFamily="49" charset="0"/>
              <a:ea typeface="ＭＳ Ｐゴシック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df = </a:t>
            </a:r>
            <a:r>
              <a:rPr kumimoji="0" lang="en-US" sz="7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spark.read.json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(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B4241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"examples/</a:t>
            </a:r>
            <a:r>
              <a:rPr kumimoji="0" lang="en-US" sz="700" b="0" i="0" u="none" strike="noStrike" kern="1200" cap="none" spc="0" normalizeH="0" baseline="0" noProof="0" dirty="0" err="1">
                <a:ln>
                  <a:noFill/>
                </a:ln>
                <a:solidFill>
                  <a:srgbClr val="B4241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src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B4241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/main/resources/</a:t>
            </a:r>
            <a:r>
              <a:rPr kumimoji="0" lang="en-US" sz="700" b="0" i="0" u="none" strike="noStrike" kern="1200" cap="none" spc="0" normalizeH="0" baseline="0" noProof="0" dirty="0" err="1">
                <a:ln>
                  <a:noFill/>
                </a:ln>
                <a:solidFill>
                  <a:srgbClr val="B4241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people.json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B4241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"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)</a:t>
            </a:r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srgbClr val="B42419"/>
              </a:solidFill>
              <a:effectLst/>
              <a:uLnTx/>
              <a:uFillTx/>
              <a:latin typeface="Menlo" panose="020B0609030804020204" pitchFamily="49" charset="0"/>
              <a:ea typeface="ＭＳ Ｐゴシック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# Displays the content of the </a:t>
            </a:r>
            <a:r>
              <a:rPr kumimoji="0" lang="en-US" sz="700" b="0" i="0" u="none" strike="noStrike" kern="1200" cap="none" spc="0" normalizeH="0" baseline="0" noProof="0" dirty="0" err="1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DataFrame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 to </a:t>
            </a:r>
            <a:r>
              <a:rPr kumimoji="0" lang="en-US" sz="700" b="0" i="0" u="none" strike="noStrike" kern="1200" cap="none" spc="0" normalizeH="0" baseline="0" noProof="0" dirty="0" err="1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stdout</a:t>
            </a:r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srgbClr val="400BD9"/>
              </a:solidFill>
              <a:effectLst/>
              <a:uLnTx/>
              <a:uFillTx/>
              <a:latin typeface="Menlo" panose="020B0609030804020204" pitchFamily="49" charset="0"/>
              <a:ea typeface="ＭＳ Ｐゴシック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7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df.show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()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# +----+-------+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# | age|   name|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# +----+-------+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# |</a:t>
            </a:r>
            <a:r>
              <a:rPr kumimoji="0" lang="en-US" sz="700" b="0" i="0" u="none" strike="noStrike" kern="1200" cap="none" spc="0" normalizeH="0" baseline="0" noProof="0" dirty="0" err="1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null|Michael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|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# |  30|   Andy|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# |  19| Justin|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# +----+-------+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# $example </a:t>
            </a:r>
            <a:r>
              <a:rPr kumimoji="0" lang="en-US" sz="700" b="0" i="0" u="none" strike="noStrike" kern="1200" cap="none" spc="0" normalizeH="0" baseline="0" noProof="0" dirty="0" err="1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off:create_df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$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</a:br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enlo" panose="020B0609030804020204" pitchFamily="49" charset="0"/>
              <a:ea typeface="ＭＳ Ｐゴシック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# $example </a:t>
            </a:r>
            <a:r>
              <a:rPr kumimoji="0" lang="en-US" sz="700" b="0" i="0" u="none" strike="noStrike" kern="1200" cap="none" spc="0" normalizeH="0" baseline="0" noProof="0" dirty="0" err="1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on:untyped_ops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$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# spark, df are from the previous example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# Print the schema in a tree format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7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df.printSchema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()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# root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# |-- age: long (nullable = true)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# |-- name: string (nullable = true)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</a:br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enlo" panose="020B0609030804020204" pitchFamily="49" charset="0"/>
              <a:ea typeface="ＭＳ Ｐゴシック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# Select only the "name" column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7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df.select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(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B4241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"name"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).show()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# +-------+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# |   name|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# +-------+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# |Michael|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# |   Andy|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# | Justin|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# +-------+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</a:br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enlo" panose="020B0609030804020204" pitchFamily="49" charset="0"/>
              <a:ea typeface="ＭＳ Ｐゴシック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# Select everybody, but increment the age by 1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7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df.select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(df[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B4241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'name'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], df[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B4241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'age'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] + 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B4241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1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).show()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# +-------+---------+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# |   name|(age + 1)|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# +-------+---------+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# |Michael|     null|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# |   Andy|       31|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# | Justin|       20|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# +-------+---------+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</a:br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enlo" panose="020B0609030804020204" pitchFamily="49" charset="0"/>
              <a:ea typeface="ＭＳ Ｐゴシック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</a:t>
            </a:r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srgbClr val="400BD9"/>
              </a:solidFill>
              <a:effectLst/>
              <a:uLnTx/>
              <a:uFillTx/>
              <a:latin typeface="Menlo" panose="020B0609030804020204" pitchFamily="49" charset="0"/>
              <a:ea typeface="ＭＳ Ｐゴシック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01BB4B4-9E56-3544-B268-846DE7E5ACA9}"/>
              </a:ext>
            </a:extLst>
          </p:cNvPr>
          <p:cNvSpPr/>
          <p:nvPr/>
        </p:nvSpPr>
        <p:spPr>
          <a:xfrm>
            <a:off x="4632325" y="1137918"/>
            <a:ext cx="4572000" cy="5678478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# Select people older than 21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7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df.filter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(df[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B4241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'age'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] &gt; 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B4241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21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).show()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# +---+----+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# |</a:t>
            </a:r>
            <a:r>
              <a:rPr kumimoji="0" lang="en-US" sz="700" b="0" i="0" u="none" strike="noStrike" kern="1200" cap="none" spc="0" normalizeH="0" baseline="0" noProof="0" dirty="0" err="1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age|name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|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# +---+----+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# | 30|Andy|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# +---+----+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</a:br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enlo" panose="020B0609030804020204" pitchFamily="49" charset="0"/>
              <a:ea typeface="ＭＳ Ｐゴシック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# Count people by age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7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df.groupBy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(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B4241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"age"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).count().show()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# +----+-----+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# | </a:t>
            </a:r>
            <a:r>
              <a:rPr kumimoji="0" lang="en-US" sz="700" b="0" i="0" u="none" strike="noStrike" kern="1200" cap="none" spc="0" normalizeH="0" baseline="0" noProof="0" dirty="0" err="1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age|count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|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# +----+-----+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# |  19|    1|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# |null|    1|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# |  30|    1|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# +----+-----+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# $example </a:t>
            </a:r>
            <a:r>
              <a:rPr kumimoji="0" lang="en-US" sz="700" b="0" i="0" u="none" strike="noStrike" kern="1200" cap="none" spc="0" normalizeH="0" baseline="0" noProof="0" dirty="0" err="1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off:untyped_ops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$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srgbClr val="400BD9"/>
              </a:solidFill>
              <a:effectLst/>
              <a:uLnTx/>
              <a:uFillTx/>
              <a:latin typeface="Menlo" panose="020B0609030804020204" pitchFamily="49" charset="0"/>
              <a:ea typeface="ＭＳ Ｐゴシック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sqlDF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 = </a:t>
            </a:r>
            <a:r>
              <a:rPr kumimoji="0" lang="en-US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spark.sql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(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B4241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"SELECT * FROM people"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sqlDF.show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()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# +----+-------+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# | age|   name|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# +----+-------+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# |</a:t>
            </a:r>
            <a:r>
              <a:rPr kumimoji="0" lang="en-US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null|Michael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|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# |  30|   Andy|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# |  19| Justin|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# +----+-------+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# $example </a:t>
            </a:r>
            <a:r>
              <a:rPr kumimoji="0" lang="en-US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off:run_sql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$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</a:b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enlo" panose="020B0609030804020204" pitchFamily="49" charset="0"/>
              <a:ea typeface="ＭＳ Ｐゴシック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# $example </a:t>
            </a:r>
            <a:r>
              <a:rPr kumimoji="0" lang="en-US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on:global_temp_view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$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# Register the </a:t>
            </a:r>
            <a:r>
              <a:rPr kumimoji="0" lang="en-US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DataFrame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 as a global temporary view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df.createGlobalTempView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(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B4241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"people"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</a:b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enlo" panose="020B0609030804020204" pitchFamily="49" charset="0"/>
              <a:ea typeface="ＭＳ Ｐゴシック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# Global temporary view is tied to a system preserved database `</a:t>
            </a:r>
            <a:r>
              <a:rPr kumimoji="0" lang="en-US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global_temp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`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spark.sql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(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B4241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"SELECT * FROM </a:t>
            </a:r>
            <a:r>
              <a:rPr kumimoji="0" lang="en-US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B4241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global_temp.people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B4241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"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).show()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B42419"/>
              </a:solidFill>
              <a:effectLst/>
              <a:uLnTx/>
              <a:uFillTx/>
              <a:latin typeface="Menlo" panose="020B0609030804020204" pitchFamily="49" charset="0"/>
              <a:ea typeface="ＭＳ Ｐゴシック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# +----+-------+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# | age|   name|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# +----+-------+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# |</a:t>
            </a:r>
            <a:r>
              <a:rPr kumimoji="0" lang="en-US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null|Michael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|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# |  30|   Andy|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# |  19| Justin|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    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400BD9"/>
                </a:solidFill>
                <a:effectLst/>
                <a:uLnTx/>
                <a:uFillTx/>
                <a:latin typeface="Menlo" panose="020B0609030804020204" pitchFamily="49" charset="0"/>
                <a:ea typeface="ＭＳ Ｐゴシック" charset="0"/>
              </a:rPr>
              <a:t># +----+-------+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srgbClr val="400BD9"/>
              </a:solidFill>
              <a:effectLst/>
              <a:uLnTx/>
              <a:uFillTx/>
              <a:latin typeface="Menlo" panose="020B0609030804020204" pitchFamily="49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184858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15408-5713-4F82-BE0B-89FEFEF66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B77118-77FB-40EF-B954-76BA83B01D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8350" y="1102497"/>
            <a:ext cx="7601209" cy="4091803"/>
          </a:xfrm>
        </p:spPr>
        <p:txBody>
          <a:bodyPr/>
          <a:lstStyle/>
          <a:p>
            <a:r>
              <a:rPr lang="en-IN" dirty="0"/>
              <a:t>Spark is a popular and widely used framework for large-scale computing</a:t>
            </a:r>
          </a:p>
          <a:p>
            <a:r>
              <a:rPr lang="en-IN" dirty="0"/>
              <a:t>Simple programming interface </a:t>
            </a:r>
          </a:p>
          <a:p>
            <a:pPr lvl="1"/>
            <a:r>
              <a:rPr lang="en-IN" sz="1800" dirty="0"/>
              <a:t>You don’t need to typically worry about the parallelization</a:t>
            </a:r>
          </a:p>
          <a:p>
            <a:pPr lvl="1"/>
            <a:r>
              <a:rPr lang="en-IN" sz="1800" dirty="0"/>
              <a:t>That’s handled by Spark transparently</a:t>
            </a:r>
          </a:p>
          <a:p>
            <a:pPr lvl="1"/>
            <a:r>
              <a:rPr lang="en-IN" sz="1800" dirty="0"/>
              <a:t>In practice, may need to fiddle with number of partitions etc.</a:t>
            </a:r>
          </a:p>
          <a:p>
            <a:r>
              <a:rPr lang="en-IN" dirty="0"/>
              <a:t>Managed services supported by several vendors including Databricks (started by the authors of Spark), Cloudera, etc.</a:t>
            </a:r>
          </a:p>
          <a:p>
            <a:r>
              <a:rPr lang="en-IN" dirty="0"/>
              <a:t>Many other concepts that we did not discuss</a:t>
            </a:r>
          </a:p>
          <a:p>
            <a:pPr lvl="1"/>
            <a:r>
              <a:rPr lang="en-IN" sz="1600" dirty="0"/>
              <a:t>Shared accumulator and broadcast variables</a:t>
            </a:r>
          </a:p>
          <a:p>
            <a:pPr lvl="1"/>
            <a:r>
              <a:rPr lang="en-IN" sz="1600" dirty="0"/>
              <a:t>Support for Machine Learning, Graph Analytics, Streaming, and other use cases</a:t>
            </a:r>
          </a:p>
          <a:p>
            <a:r>
              <a:rPr lang="en-IN" dirty="0"/>
              <a:t>Alternatives include: Apache Tez, </a:t>
            </a:r>
            <a:r>
              <a:rPr lang="en-IN" dirty="0" err="1"/>
              <a:t>Flink</a:t>
            </a:r>
            <a:r>
              <a:rPr lang="en-IN" dirty="0"/>
              <a:t>, and several others</a:t>
            </a:r>
          </a:p>
          <a:p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61504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ED9709-6504-4DC1-97DC-128E2F051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800" dirty="0"/>
              <a:t>Why (Parallel) Databases Don’t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DE4EC8-FCF8-4F26-9684-E89BFAB456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8350" y="1102497"/>
            <a:ext cx="7990639" cy="5045640"/>
          </a:xfrm>
        </p:spPr>
        <p:txBody>
          <a:bodyPr/>
          <a:lstStyle/>
          <a:p>
            <a:pPr>
              <a:spcAft>
                <a:spcPts val="200"/>
              </a:spcAft>
            </a:pPr>
            <a:r>
              <a:rPr lang="en-IN" sz="1800" dirty="0"/>
              <a:t>The data is often not relational in nature</a:t>
            </a:r>
          </a:p>
          <a:p>
            <a:pPr lvl="1">
              <a:spcAft>
                <a:spcPts val="200"/>
              </a:spcAft>
            </a:pPr>
            <a:r>
              <a:rPr lang="en-IN" sz="1400" dirty="0"/>
              <a:t>E.g., images, text, graphs</a:t>
            </a:r>
          </a:p>
          <a:p>
            <a:pPr>
              <a:spcAft>
                <a:spcPts val="200"/>
              </a:spcAft>
            </a:pPr>
            <a:r>
              <a:rPr lang="en-IN" sz="1800" dirty="0"/>
              <a:t>The analysis/queries are not relational in nature</a:t>
            </a:r>
          </a:p>
          <a:p>
            <a:pPr lvl="1">
              <a:spcAft>
                <a:spcPts val="200"/>
              </a:spcAft>
            </a:pPr>
            <a:r>
              <a:rPr lang="en-IN" sz="1400" dirty="0"/>
              <a:t>E.g., Image Analysis, Text Analytics, Natural Language Processing, Web Analytics, Social Network Analysis, Machine Learning, etc.</a:t>
            </a:r>
          </a:p>
          <a:p>
            <a:pPr lvl="1">
              <a:spcAft>
                <a:spcPts val="200"/>
              </a:spcAft>
            </a:pPr>
            <a:r>
              <a:rPr lang="en-IN" sz="1400" dirty="0"/>
              <a:t>Databases don’t really have constructs to support this </a:t>
            </a:r>
          </a:p>
          <a:p>
            <a:pPr lvl="2">
              <a:spcAft>
                <a:spcPts val="200"/>
              </a:spcAft>
            </a:pPr>
            <a:r>
              <a:rPr lang="en-IN" sz="1100" dirty="0"/>
              <a:t>User-defined functions can help to some extent</a:t>
            </a:r>
          </a:p>
          <a:p>
            <a:pPr lvl="1">
              <a:spcAft>
                <a:spcPts val="200"/>
              </a:spcAft>
            </a:pPr>
            <a:r>
              <a:rPr lang="en-IN" sz="1400" dirty="0"/>
              <a:t>Need to interleave relational-like operations with non-relational (e.g., data cleaning, etc.)</a:t>
            </a:r>
          </a:p>
          <a:p>
            <a:pPr lvl="1">
              <a:spcAft>
                <a:spcPts val="200"/>
              </a:spcAft>
            </a:pPr>
            <a:r>
              <a:rPr lang="en-IN" sz="1400" dirty="0"/>
              <a:t>Domain users are more used to procedural languages</a:t>
            </a:r>
          </a:p>
          <a:p>
            <a:pPr>
              <a:spcAft>
                <a:spcPts val="200"/>
              </a:spcAft>
            </a:pPr>
            <a:r>
              <a:rPr lang="en-IN" sz="1800" dirty="0"/>
              <a:t>The operations are often one-time</a:t>
            </a:r>
          </a:p>
          <a:p>
            <a:pPr lvl="1">
              <a:spcAft>
                <a:spcPts val="200"/>
              </a:spcAft>
            </a:pPr>
            <a:r>
              <a:rPr lang="en-IN" sz="1400" dirty="0"/>
              <a:t>Only need to analyse images once in a while to create a “deep learning” model</a:t>
            </a:r>
          </a:p>
          <a:p>
            <a:pPr lvl="1">
              <a:spcAft>
                <a:spcPts val="200"/>
              </a:spcAft>
            </a:pPr>
            <a:r>
              <a:rPr lang="en-IN" sz="1400" dirty="0"/>
              <a:t>Databases are really better suited for repeated analysis of the data</a:t>
            </a:r>
          </a:p>
          <a:p>
            <a:pPr>
              <a:spcAft>
                <a:spcPts val="200"/>
              </a:spcAft>
            </a:pPr>
            <a:endParaRPr lang="en-IN" sz="100" dirty="0"/>
          </a:p>
          <a:p>
            <a:pPr>
              <a:spcAft>
                <a:spcPts val="200"/>
              </a:spcAft>
            </a:pPr>
            <a:r>
              <a:rPr lang="en-IN" sz="1800" dirty="0"/>
              <a:t>Much of the analysis not time-sensitive</a:t>
            </a:r>
          </a:p>
          <a:p>
            <a:pPr>
              <a:spcAft>
                <a:spcPts val="200"/>
              </a:spcAft>
            </a:pPr>
            <a:r>
              <a:rPr lang="en-IN" sz="1800" dirty="0"/>
              <a:t>Parallel databases too expensive given the data volumes</a:t>
            </a:r>
          </a:p>
          <a:p>
            <a:pPr lvl="1">
              <a:spcAft>
                <a:spcPts val="200"/>
              </a:spcAft>
            </a:pPr>
            <a:r>
              <a:rPr lang="en-IN" sz="1600" dirty="0"/>
              <a:t>Were designed for large enterprises, with typically big budgets</a:t>
            </a:r>
          </a:p>
          <a:p>
            <a:pPr marL="0" indent="0">
              <a:spcAft>
                <a:spcPts val="200"/>
              </a:spcAft>
              <a:buNone/>
            </a:pPr>
            <a:endParaRPr lang="en-IN" sz="100" dirty="0"/>
          </a:p>
          <a:p>
            <a:pPr>
              <a:spcAft>
                <a:spcPts val="200"/>
              </a:spcAft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84967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6200" y="1279079"/>
            <a:ext cx="8991600" cy="1470025"/>
          </a:xfrm>
        </p:spPr>
        <p:txBody>
          <a:bodyPr>
            <a:normAutofit fontScale="90000"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dirty="0">
                <a:ea typeface="+mj-ea"/>
                <a:cs typeface="+mj-cs"/>
              </a:rPr>
              <a:t>CMSC424: Database Design</a:t>
            </a:r>
            <a:br>
              <a:rPr lang="en-US" dirty="0">
                <a:ea typeface="+mj-ea"/>
                <a:cs typeface="+mj-cs"/>
              </a:rPr>
            </a:br>
            <a:br>
              <a:rPr lang="en-US" dirty="0">
                <a:ea typeface="+mj-ea"/>
                <a:cs typeface="+mj-cs"/>
              </a:rPr>
            </a:br>
            <a:r>
              <a:rPr lang="en-US" dirty="0">
                <a:ea typeface="+mj-ea"/>
                <a:cs typeface="+mj-cs"/>
              </a:rPr>
              <a:t>Module: </a:t>
            </a:r>
            <a:r>
              <a:rPr lang="en-US" u="sng" dirty="0">
                <a:ea typeface="+mj-ea"/>
                <a:cs typeface="+mj-cs"/>
              </a:rPr>
              <a:t>NoSQL; Big Data Systems</a:t>
            </a:r>
          </a:p>
        </p:txBody>
      </p:sp>
      <p:sp>
        <p:nvSpPr>
          <p:cNvPr id="14339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0" y="5638800"/>
            <a:ext cx="4267200" cy="1219200"/>
          </a:xfrm>
        </p:spPr>
        <p:txBody>
          <a:bodyPr/>
          <a:lstStyle/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Instructor: Amol Deshpande</a:t>
            </a:r>
          </a:p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                   </a:t>
            </a:r>
            <a:r>
              <a:rPr lang="en-US" sz="2400" dirty="0" err="1">
                <a:solidFill>
                  <a:schemeClr val="bg1"/>
                </a:solidFill>
                <a:latin typeface="Calibri" charset="0"/>
              </a:rPr>
              <a:t>amol@umd.edu</a:t>
            </a:r>
            <a:endParaRPr lang="en-US" sz="2400" dirty="0">
              <a:solidFill>
                <a:schemeClr val="bg1"/>
              </a:solidFill>
              <a:latin typeface="Calibri" charset="0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CE8B5310-7A08-8446-8C05-5E0096C91A19}"/>
              </a:ext>
            </a:extLst>
          </p:cNvPr>
          <p:cNvSpPr txBox="1">
            <a:spLocks/>
          </p:cNvSpPr>
          <p:nvPr/>
        </p:nvSpPr>
        <p:spPr bwMode="auto">
          <a:xfrm>
            <a:off x="1219200" y="3091434"/>
            <a:ext cx="6705600" cy="1470024"/>
          </a:xfrm>
          <a:prstGeom prst="rect">
            <a:avLst/>
          </a:prstGeom>
          <a:ln w="55000" cap="flat" cmpd="thickThin" algn="ctr">
            <a:solidFill>
              <a:schemeClr val="accent1"/>
            </a:solidFill>
            <a:prstDash val="solid"/>
            <a:miter lim="800000"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45720" tIns="45720" rIns="45720" bIns="45720" numCol="1" anchor="ctr" anchorCtr="0" compatLnSpc="1">
            <a:prstTxWarp prst="textNoShape">
              <a:avLst/>
            </a:prstTxWarp>
          </a:bodyPr>
          <a:lstStyle>
            <a:lvl1pPr marL="0" marR="64008" indent="0" algn="r" rtl="0" eaLnBrk="0" fontAlgn="base" hangingPunct="0">
              <a:spcBef>
                <a:spcPts val="400"/>
              </a:spcBef>
              <a:spcAft>
                <a:spcPct val="0"/>
              </a:spcAft>
              <a:buClr>
                <a:schemeClr val="accent1"/>
              </a:buClr>
              <a:buSzPct val="68000"/>
              <a:buFont typeface="Wingdings 3" charset="2"/>
              <a:buNone/>
              <a:defRPr sz="2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spcBef>
                <a:spcPts val="325"/>
              </a:spcBef>
              <a:spcAft>
                <a:spcPct val="0"/>
              </a:spcAft>
              <a:buClr>
                <a:schemeClr val="accent1"/>
              </a:buClr>
              <a:buFont typeface="Verdana" charset="0"/>
              <a:buNone/>
              <a:defRPr sz="2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SzPct val="100000"/>
              <a:buFont typeface="Wingdings 2" charset="2"/>
              <a:buNone/>
              <a:defRPr sz="2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None/>
              <a:defRPr sz="19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None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64008" lvl="0" indent="0" algn="ctr" defTabSz="914400" rtl="0" eaLnBrk="0" fontAlgn="base" latinLnBrk="0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2DA2BF"/>
              </a:buClr>
              <a:buSzPct val="68000"/>
              <a:buFont typeface="Wingdings 3" charset="2"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46464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MapReduce Overview</a:t>
            </a:r>
          </a:p>
        </p:txBody>
      </p:sp>
    </p:spTree>
    <p:extLst>
      <p:ext uri="{BB962C8B-B14F-4D97-AF65-F5344CB8AC3E}">
        <p14:creationId xmlns:p14="http://schemas.microsoft.com/office/powerpoint/2010/main" val="110346204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19200"/>
            <a:ext cx="8229600" cy="5105400"/>
          </a:xfrm>
        </p:spPr>
        <p:txBody>
          <a:bodyPr/>
          <a:lstStyle/>
          <a:p>
            <a:r>
              <a:rPr lang="en-US" sz="2800" dirty="0">
                <a:latin typeface="Calibri" charset="0"/>
              </a:rPr>
              <a:t>Book Chapters</a:t>
            </a:r>
          </a:p>
          <a:p>
            <a:pPr lvl="1"/>
            <a:r>
              <a:rPr lang="en-US" sz="2400" dirty="0">
                <a:latin typeface="Calibri" charset="0"/>
              </a:rPr>
              <a:t>10.3 </a:t>
            </a:r>
            <a:r>
              <a:rPr lang="en-US" sz="2400" b="1" dirty="0">
                <a:solidFill>
                  <a:srgbClr val="FF0000"/>
                </a:solidFill>
                <a:latin typeface="Calibri" charset="0"/>
              </a:rPr>
              <a:t>(7</a:t>
            </a:r>
            <a:r>
              <a:rPr lang="en-US" sz="2400" b="1" baseline="30000" dirty="0">
                <a:solidFill>
                  <a:srgbClr val="FF0000"/>
                </a:solidFill>
                <a:latin typeface="Calibri" charset="0"/>
              </a:rPr>
              <a:t>TH</a:t>
            </a:r>
            <a:r>
              <a:rPr lang="en-US" sz="2400" b="1" dirty="0">
                <a:solidFill>
                  <a:srgbClr val="FF0000"/>
                </a:solidFill>
                <a:latin typeface="Calibri" charset="0"/>
              </a:rPr>
              <a:t> EDITION)</a:t>
            </a:r>
          </a:p>
          <a:p>
            <a:endParaRPr lang="en-US" sz="2800" dirty="0">
              <a:latin typeface="Calibri" charset="0"/>
            </a:endParaRPr>
          </a:p>
          <a:p>
            <a:r>
              <a:rPr lang="en-US" sz="2800" dirty="0">
                <a:latin typeface="Calibri" charset="0"/>
              </a:rPr>
              <a:t>Key topics:</a:t>
            </a:r>
          </a:p>
          <a:p>
            <a:pPr lvl="1"/>
            <a:r>
              <a:rPr lang="en-US" sz="2400" dirty="0">
                <a:latin typeface="Calibri" charset="0"/>
              </a:rPr>
              <a:t>Why MapReduce and History</a:t>
            </a:r>
          </a:p>
          <a:p>
            <a:pPr lvl="1"/>
            <a:r>
              <a:rPr lang="en-US" sz="2400" dirty="0">
                <a:latin typeface="Calibri" charset="0"/>
              </a:rPr>
              <a:t>Word Count using MapReduce</a:t>
            </a:r>
          </a:p>
        </p:txBody>
      </p:sp>
      <p:sp>
        <p:nvSpPr>
          <p:cNvPr id="508930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122238"/>
            <a:ext cx="8077200" cy="715962"/>
          </a:xfrm>
        </p:spPr>
        <p:txBody>
          <a:bodyPr/>
          <a:lstStyle/>
          <a:p>
            <a:pPr>
              <a:defRPr/>
            </a:pPr>
            <a:r>
              <a:rPr lang="en-US" dirty="0"/>
              <a:t>Big Data; Storage Systems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64129764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The MapReduce Paradigm</a:t>
            </a:r>
            <a:endParaRPr lang="en-US" altLang="en-US" sz="3200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7170" name="Rectangle 3"/>
          <p:cNvSpPr>
            <a:spLocks noGrp="1" noChangeArrowheads="1"/>
          </p:cNvSpPr>
          <p:nvPr>
            <p:ph idx="1"/>
          </p:nvPr>
        </p:nvSpPr>
        <p:spPr>
          <a:xfrm>
            <a:off x="768350" y="1102497"/>
            <a:ext cx="7902575" cy="3558403"/>
          </a:xfrm>
        </p:spPr>
        <p:txBody>
          <a:bodyPr lIns="91440"/>
          <a:lstStyle/>
          <a:p>
            <a:pPr marL="265113" indent="-265113" eaLnBrk="1" hangingPunct="1"/>
            <a:r>
              <a:rPr lang="en-US" altLang="en-US" dirty="0"/>
              <a:t>Platform for reliable, scalable parallel computing</a:t>
            </a:r>
          </a:p>
          <a:p>
            <a:pPr marL="265113" indent="-265113" eaLnBrk="1" hangingPunct="1"/>
            <a:endParaRPr lang="en-US" altLang="en-US" dirty="0"/>
          </a:p>
          <a:p>
            <a:pPr marL="265113" indent="-265113" eaLnBrk="1" hangingPunct="1"/>
            <a:r>
              <a:rPr lang="en-US" altLang="en-US" dirty="0"/>
              <a:t>Abstracts issues of distributed and parallel environment from programmer</a:t>
            </a:r>
          </a:p>
          <a:p>
            <a:pPr marL="665163" lvl="1" indent="-265113"/>
            <a:r>
              <a:rPr lang="en-US" altLang="en-US" sz="1800" dirty="0"/>
              <a:t>Programmer provides core logic (via map() and reduce() functions)</a:t>
            </a:r>
          </a:p>
          <a:p>
            <a:pPr marL="665163" lvl="1" indent="-265113"/>
            <a:r>
              <a:rPr lang="en-US" altLang="en-US" sz="1800" dirty="0"/>
              <a:t>System takes care of parallelization of computation, coordination, etc.</a:t>
            </a:r>
          </a:p>
          <a:p>
            <a:pPr marL="265113" indent="-265113" eaLnBrk="1" hangingPunct="1"/>
            <a:endParaRPr lang="en-US" altLang="en-US" dirty="0"/>
          </a:p>
          <a:p>
            <a:pPr marL="265113" indent="-265113" eaLnBrk="1" hangingPunct="1"/>
            <a:r>
              <a:rPr lang="en-US" altLang="en-US" dirty="0"/>
              <a:t>Paradigm dates back many decades </a:t>
            </a:r>
          </a:p>
          <a:p>
            <a:pPr marL="592138" lvl="1" indent="-265113" eaLnBrk="1" hangingPunct="1"/>
            <a:r>
              <a:rPr lang="en-US" altLang="en-US" sz="1800" dirty="0"/>
              <a:t>But very large scale implementations running on clusters with 10^3 to 10^4 machines are more recent</a:t>
            </a:r>
          </a:p>
          <a:p>
            <a:pPr marL="592138" lvl="1" indent="-265113" eaLnBrk="1" hangingPunct="1"/>
            <a:r>
              <a:rPr lang="en-US" altLang="en-US" sz="1800" dirty="0"/>
              <a:t>Google Map Reduce, Hadoop, ..</a:t>
            </a:r>
          </a:p>
          <a:p>
            <a:pPr marL="265113" indent="-265113" eaLnBrk="1" hangingPunct="1"/>
            <a:endParaRPr lang="en-US" altLang="en-US" dirty="0"/>
          </a:p>
          <a:p>
            <a:pPr marL="265113" indent="-265113" eaLnBrk="1" hangingPunct="1"/>
            <a:r>
              <a:rPr lang="en-US" altLang="en-US" dirty="0"/>
              <a:t>Data storage/access typically done using distributed file systems or key-value stores</a:t>
            </a:r>
          </a:p>
          <a:p>
            <a:pPr indent="-365760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507866075"/>
      </p:ext>
    </p:extLst>
  </p:cSld>
  <p:clrMapOvr>
    <a:masterClrMapping/>
  </p:clrMapOvr>
  <p:transition spd="slow"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MapReduce Framework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82880" y="1097280"/>
            <a:ext cx="8961120" cy="4910614"/>
          </a:xfrm>
        </p:spPr>
        <p:txBody>
          <a:bodyPr/>
          <a:lstStyle/>
          <a:p>
            <a:r>
              <a:rPr lang="en-US" sz="1800" dirty="0"/>
              <a:t>Provides a fairly restricted, but still powerful abstraction for programming</a:t>
            </a:r>
          </a:p>
          <a:p>
            <a:endParaRPr lang="en-US" sz="1800" dirty="0"/>
          </a:p>
          <a:p>
            <a:r>
              <a:rPr lang="en-US" sz="1800" dirty="0"/>
              <a:t>Programmers write a pipeline of functions, called </a:t>
            </a:r>
            <a:r>
              <a:rPr lang="en-US" sz="1800" i="1" dirty="0"/>
              <a:t>map</a:t>
            </a:r>
            <a:r>
              <a:rPr lang="en-US" sz="1800" dirty="0"/>
              <a:t> or </a:t>
            </a:r>
            <a:r>
              <a:rPr lang="en-US" sz="1800" i="1" dirty="0"/>
              <a:t>reduce</a:t>
            </a:r>
            <a:endParaRPr lang="en-US" sz="1800" dirty="0"/>
          </a:p>
          <a:p>
            <a:pPr lvl="1"/>
            <a:r>
              <a:rPr lang="en-US" sz="1800" b="1" dirty="0"/>
              <a:t>map programs</a:t>
            </a:r>
          </a:p>
          <a:p>
            <a:pPr lvl="2"/>
            <a:r>
              <a:rPr lang="en-US" sz="1800" dirty="0"/>
              <a:t>inputs: a list of “records” (record defined arbitrarily – could be images, genomes etc…)</a:t>
            </a:r>
          </a:p>
          <a:p>
            <a:pPr lvl="2"/>
            <a:r>
              <a:rPr lang="en-US" sz="1800" dirty="0"/>
              <a:t>output: for each record, produce a set of “(key, value)” pairs</a:t>
            </a:r>
          </a:p>
          <a:p>
            <a:pPr lvl="2"/>
            <a:endParaRPr lang="en-US" sz="1800" dirty="0"/>
          </a:p>
          <a:p>
            <a:pPr lvl="1"/>
            <a:r>
              <a:rPr lang="en-US" sz="1800" b="1" dirty="0"/>
              <a:t>reduce</a:t>
            </a:r>
            <a:r>
              <a:rPr lang="en-US" sz="1800" dirty="0"/>
              <a:t> </a:t>
            </a:r>
            <a:r>
              <a:rPr lang="en-US" sz="1800" b="1" dirty="0"/>
              <a:t>programs</a:t>
            </a:r>
          </a:p>
          <a:p>
            <a:pPr lvl="2"/>
            <a:r>
              <a:rPr lang="en-US" sz="1800" dirty="0"/>
              <a:t>input: a list of “(key, {values})” grouped together from the mapper</a:t>
            </a:r>
          </a:p>
          <a:p>
            <a:pPr lvl="2"/>
            <a:r>
              <a:rPr lang="en-US" sz="1800" dirty="0"/>
              <a:t>output: whatever</a:t>
            </a:r>
          </a:p>
          <a:p>
            <a:pPr lvl="1"/>
            <a:endParaRPr lang="en-US" sz="1800" dirty="0"/>
          </a:p>
          <a:p>
            <a:pPr lvl="1"/>
            <a:r>
              <a:rPr lang="en-US" sz="1800" dirty="0"/>
              <a:t>Both can do arbitrary computations on the input data as long as the basic structure is followed</a:t>
            </a:r>
          </a:p>
        </p:txBody>
      </p:sp>
    </p:spTree>
    <p:extLst>
      <p:ext uri="{BB962C8B-B14F-4D97-AF65-F5344CB8AC3E}">
        <p14:creationId xmlns:p14="http://schemas.microsoft.com/office/powerpoint/2010/main" val="229457972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MapReduce Framework</a:t>
            </a:r>
          </a:p>
        </p:txBody>
      </p:sp>
      <p:sp>
        <p:nvSpPr>
          <p:cNvPr id="4" name="Rectangle 3"/>
          <p:cNvSpPr/>
          <p:nvPr/>
        </p:nvSpPr>
        <p:spPr>
          <a:xfrm>
            <a:off x="1760220" y="1645920"/>
            <a:ext cx="822960" cy="61722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2296" tIns="41148" rIns="82296" bIns="41148"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CCECFF"/>
              </a:solidFill>
              <a:effectLst/>
              <a:uLnTx/>
              <a:uFillTx/>
              <a:latin typeface="Helvetica"/>
              <a:ea typeface="+mn-ea"/>
              <a:cs typeface="+mn-c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60220" y="2743200"/>
            <a:ext cx="822960" cy="61722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2296" tIns="41148" rIns="82296" bIns="41148"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CCECFF"/>
              </a:solidFill>
              <a:effectLst/>
              <a:uLnTx/>
              <a:uFillTx/>
              <a:latin typeface="Helvetica"/>
              <a:ea typeface="+mn-ea"/>
              <a:cs typeface="+mn-c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760220" y="3840480"/>
            <a:ext cx="822960" cy="61722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2296" tIns="41148" rIns="82296" bIns="41148"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CCECFF"/>
              </a:solidFill>
              <a:effectLst/>
              <a:uLnTx/>
              <a:uFillTx/>
              <a:latin typeface="Helvetica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760220" y="4937760"/>
            <a:ext cx="822960" cy="61722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2296" tIns="41148" rIns="82296" bIns="41148"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CCECFF"/>
              </a:solidFill>
              <a:effectLst/>
              <a:uLnTx/>
              <a:uFillTx/>
              <a:latin typeface="Helvetica"/>
              <a:ea typeface="+mn-ea"/>
              <a:cs typeface="+mn-cs"/>
            </a:endParaRPr>
          </a:p>
        </p:txBody>
      </p:sp>
      <p:sp>
        <p:nvSpPr>
          <p:cNvPr id="9" name="Folded Corner 8"/>
          <p:cNvSpPr/>
          <p:nvPr/>
        </p:nvSpPr>
        <p:spPr>
          <a:xfrm>
            <a:off x="457200" y="1645920"/>
            <a:ext cx="411480" cy="617220"/>
          </a:xfrm>
          <a:prstGeom prst="foldedCorner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2296" tIns="41148" rIns="82296" bIns="41148"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CCECFF"/>
              </a:solidFill>
              <a:effectLst/>
              <a:uLnTx/>
              <a:uFillTx/>
              <a:latin typeface="Helvetica"/>
              <a:ea typeface="+mn-ea"/>
              <a:cs typeface="+mn-cs"/>
            </a:endParaRPr>
          </a:p>
        </p:txBody>
      </p:sp>
      <p:sp>
        <p:nvSpPr>
          <p:cNvPr id="10" name="Folded Corner 9"/>
          <p:cNvSpPr/>
          <p:nvPr/>
        </p:nvSpPr>
        <p:spPr>
          <a:xfrm>
            <a:off x="457200" y="2811780"/>
            <a:ext cx="411480" cy="617220"/>
          </a:xfrm>
          <a:prstGeom prst="foldedCorner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2296" tIns="41148" rIns="82296" bIns="41148"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CCECFF"/>
              </a:solidFill>
              <a:effectLst/>
              <a:uLnTx/>
              <a:uFillTx/>
              <a:latin typeface="Helvetica"/>
              <a:ea typeface="+mn-ea"/>
              <a:cs typeface="+mn-cs"/>
            </a:endParaRPr>
          </a:p>
        </p:txBody>
      </p:sp>
      <p:sp>
        <p:nvSpPr>
          <p:cNvPr id="11" name="Folded Corner 10"/>
          <p:cNvSpPr/>
          <p:nvPr/>
        </p:nvSpPr>
        <p:spPr>
          <a:xfrm>
            <a:off x="457200" y="3977640"/>
            <a:ext cx="411480" cy="617220"/>
          </a:xfrm>
          <a:prstGeom prst="foldedCorner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2296" tIns="41148" rIns="82296" bIns="41148"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CCECFF"/>
              </a:solidFill>
              <a:effectLst/>
              <a:uLnTx/>
              <a:uFillTx/>
              <a:latin typeface="Helvetica"/>
              <a:ea typeface="+mn-ea"/>
              <a:cs typeface="+mn-cs"/>
            </a:endParaRPr>
          </a:p>
        </p:txBody>
      </p:sp>
      <p:sp>
        <p:nvSpPr>
          <p:cNvPr id="12" name="Folded Corner 11"/>
          <p:cNvSpPr/>
          <p:nvPr/>
        </p:nvSpPr>
        <p:spPr>
          <a:xfrm>
            <a:off x="457200" y="5143500"/>
            <a:ext cx="411480" cy="617220"/>
          </a:xfrm>
          <a:prstGeom prst="foldedCorner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2296" tIns="41148" rIns="82296" bIns="41148"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CCECFF"/>
              </a:solidFill>
              <a:effectLst/>
              <a:uLnTx/>
              <a:uFillTx/>
              <a:latin typeface="Helvetica"/>
              <a:ea typeface="+mn-ea"/>
              <a:cs typeface="+mn-cs"/>
            </a:endParaRPr>
          </a:p>
        </p:txBody>
      </p:sp>
      <p:sp>
        <p:nvSpPr>
          <p:cNvPr id="13" name="Folded Corner 12"/>
          <p:cNvSpPr/>
          <p:nvPr/>
        </p:nvSpPr>
        <p:spPr>
          <a:xfrm>
            <a:off x="4503420" y="2331720"/>
            <a:ext cx="411480" cy="617220"/>
          </a:xfrm>
          <a:prstGeom prst="foldedCorner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2296" tIns="41148" rIns="82296" bIns="41148"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CCECFF"/>
              </a:solidFill>
              <a:effectLst/>
              <a:uLnTx/>
              <a:uFillTx/>
              <a:latin typeface="Helvetica"/>
              <a:ea typeface="+mn-ea"/>
              <a:cs typeface="+mn-cs"/>
            </a:endParaRPr>
          </a:p>
        </p:txBody>
      </p:sp>
      <p:sp>
        <p:nvSpPr>
          <p:cNvPr id="14" name="Folded Corner 13"/>
          <p:cNvSpPr/>
          <p:nvPr/>
        </p:nvSpPr>
        <p:spPr>
          <a:xfrm>
            <a:off x="4503420" y="4046220"/>
            <a:ext cx="411480" cy="617220"/>
          </a:xfrm>
          <a:prstGeom prst="foldedCorner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2296" tIns="41148" rIns="82296" bIns="41148"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CCECFF"/>
              </a:solidFill>
              <a:effectLst/>
              <a:uLnTx/>
              <a:uFillTx/>
              <a:latin typeface="Helvetica"/>
              <a:ea typeface="+mn-ea"/>
              <a:cs typeface="+mn-cs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629400" y="2331720"/>
            <a:ext cx="822960" cy="61722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2296" tIns="41148" rIns="82296" bIns="41148"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CCECFF"/>
              </a:solidFill>
              <a:effectLst/>
              <a:uLnTx/>
              <a:uFillTx/>
              <a:latin typeface="Helvetica"/>
              <a:ea typeface="+mn-ea"/>
              <a:cs typeface="+mn-cs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6560820" y="4046220"/>
            <a:ext cx="822960" cy="61722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2296" tIns="41148" rIns="82296" bIns="41148"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CCECFF"/>
              </a:solidFill>
              <a:effectLst/>
              <a:uLnTx/>
              <a:uFillTx/>
              <a:latin typeface="Helvetica"/>
              <a:ea typeface="+mn-ea"/>
              <a:cs typeface="+mn-cs"/>
            </a:endParaRPr>
          </a:p>
        </p:txBody>
      </p:sp>
      <p:cxnSp>
        <p:nvCxnSpPr>
          <p:cNvPr id="20" name="Straight Arrow Connector 19"/>
          <p:cNvCxnSpPr>
            <a:stCxn id="9" idx="3"/>
            <a:endCxn id="4" idx="1"/>
          </p:cNvCxnSpPr>
          <p:nvPr/>
        </p:nvCxnSpPr>
        <p:spPr>
          <a:xfrm>
            <a:off x="868680" y="1954530"/>
            <a:ext cx="891540" cy="142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0" idx="3"/>
            <a:endCxn id="6" idx="1"/>
          </p:cNvCxnSpPr>
          <p:nvPr/>
        </p:nvCxnSpPr>
        <p:spPr>
          <a:xfrm flipV="1">
            <a:off x="868680" y="3051810"/>
            <a:ext cx="891540" cy="685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1" idx="3"/>
            <a:endCxn id="7" idx="1"/>
          </p:cNvCxnSpPr>
          <p:nvPr/>
        </p:nvCxnSpPr>
        <p:spPr>
          <a:xfrm flipV="1">
            <a:off x="868680" y="4149090"/>
            <a:ext cx="891540" cy="13716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2" idx="3"/>
          </p:cNvCxnSpPr>
          <p:nvPr/>
        </p:nvCxnSpPr>
        <p:spPr>
          <a:xfrm flipV="1">
            <a:off x="868680" y="5349240"/>
            <a:ext cx="960120" cy="10287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13" idx="3"/>
            <a:endCxn id="15" idx="1"/>
          </p:cNvCxnSpPr>
          <p:nvPr/>
        </p:nvCxnSpPr>
        <p:spPr>
          <a:xfrm>
            <a:off x="4914900" y="2640330"/>
            <a:ext cx="1714500" cy="142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14" idx="3"/>
            <a:endCxn id="17" idx="1"/>
          </p:cNvCxnSpPr>
          <p:nvPr/>
        </p:nvCxnSpPr>
        <p:spPr>
          <a:xfrm>
            <a:off x="4914900" y="4354830"/>
            <a:ext cx="1645920" cy="142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endCxn id="13" idx="1"/>
          </p:cNvCxnSpPr>
          <p:nvPr/>
        </p:nvCxnSpPr>
        <p:spPr>
          <a:xfrm>
            <a:off x="2583180" y="1988820"/>
            <a:ext cx="1920240" cy="6515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4" idx="3"/>
            <a:endCxn id="14" idx="1"/>
          </p:cNvCxnSpPr>
          <p:nvPr/>
        </p:nvCxnSpPr>
        <p:spPr>
          <a:xfrm>
            <a:off x="2583180" y="1954530"/>
            <a:ext cx="1920240" cy="24003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endCxn id="13" idx="1"/>
          </p:cNvCxnSpPr>
          <p:nvPr/>
        </p:nvCxnSpPr>
        <p:spPr>
          <a:xfrm flipV="1">
            <a:off x="2583180" y="2640330"/>
            <a:ext cx="1920240" cy="48006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endCxn id="14" idx="1"/>
          </p:cNvCxnSpPr>
          <p:nvPr/>
        </p:nvCxnSpPr>
        <p:spPr>
          <a:xfrm>
            <a:off x="2583180" y="3086100"/>
            <a:ext cx="1920240" cy="126873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endCxn id="13" idx="1"/>
          </p:cNvCxnSpPr>
          <p:nvPr/>
        </p:nvCxnSpPr>
        <p:spPr>
          <a:xfrm flipV="1">
            <a:off x="2583180" y="2640330"/>
            <a:ext cx="1920240" cy="157734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endCxn id="14" idx="1"/>
          </p:cNvCxnSpPr>
          <p:nvPr/>
        </p:nvCxnSpPr>
        <p:spPr>
          <a:xfrm>
            <a:off x="2583180" y="4183380"/>
            <a:ext cx="1920240" cy="17145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endCxn id="13" idx="1"/>
          </p:cNvCxnSpPr>
          <p:nvPr/>
        </p:nvCxnSpPr>
        <p:spPr>
          <a:xfrm rot="5400000" flipH="1" flipV="1">
            <a:off x="2240280" y="2983230"/>
            <a:ext cx="2606040" cy="192024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endCxn id="14" idx="1"/>
          </p:cNvCxnSpPr>
          <p:nvPr/>
        </p:nvCxnSpPr>
        <p:spPr>
          <a:xfrm flipV="1">
            <a:off x="2583180" y="4354830"/>
            <a:ext cx="1920240" cy="85725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182880" y="1097280"/>
            <a:ext cx="1076605" cy="329321"/>
          </a:xfrm>
          <a:prstGeom prst="rect">
            <a:avLst/>
          </a:prstGeom>
          <a:noFill/>
        </p:spPr>
        <p:txBody>
          <a:bodyPr wrap="none" lIns="82296" tIns="41148" rIns="82296" bIns="41148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input files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691640" y="1097280"/>
            <a:ext cx="1057046" cy="332399"/>
          </a:xfrm>
          <a:prstGeom prst="rect">
            <a:avLst/>
          </a:prstGeom>
          <a:noFill/>
        </p:spPr>
        <p:txBody>
          <a:bodyPr wrap="none" lIns="82296" tIns="41148" rIns="82296" bIns="41148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1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mappers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4229100" y="1097280"/>
            <a:ext cx="1338896" cy="575542"/>
          </a:xfrm>
          <a:prstGeom prst="rect">
            <a:avLst/>
          </a:prstGeom>
          <a:noFill/>
        </p:spPr>
        <p:txBody>
          <a:bodyPr wrap="none" lIns="82296" tIns="41148" rIns="82296" bIns="41148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intermediate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files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6560820" y="1097280"/>
            <a:ext cx="1076605" cy="329321"/>
          </a:xfrm>
          <a:prstGeom prst="rect">
            <a:avLst/>
          </a:prstGeom>
          <a:noFill/>
        </p:spPr>
        <p:txBody>
          <a:bodyPr wrap="none" lIns="82296" tIns="41148" rIns="82296" bIns="41148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1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reducers</a:t>
            </a:r>
          </a:p>
        </p:txBody>
      </p:sp>
      <p:sp>
        <p:nvSpPr>
          <p:cNvPr id="64" name="Folded Corner 63"/>
          <p:cNvSpPr/>
          <p:nvPr/>
        </p:nvSpPr>
        <p:spPr>
          <a:xfrm>
            <a:off x="8343900" y="2331720"/>
            <a:ext cx="411480" cy="617220"/>
          </a:xfrm>
          <a:prstGeom prst="foldedCorner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2296" tIns="41148" rIns="82296" bIns="41148"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CCECFF"/>
              </a:solidFill>
              <a:effectLst/>
              <a:uLnTx/>
              <a:uFillTx/>
              <a:latin typeface="Helvetica"/>
              <a:ea typeface="+mn-ea"/>
              <a:cs typeface="+mn-cs"/>
            </a:endParaRPr>
          </a:p>
        </p:txBody>
      </p:sp>
      <p:sp>
        <p:nvSpPr>
          <p:cNvPr id="65" name="Folded Corner 64"/>
          <p:cNvSpPr/>
          <p:nvPr/>
        </p:nvSpPr>
        <p:spPr>
          <a:xfrm>
            <a:off x="8343900" y="4046220"/>
            <a:ext cx="411480" cy="617220"/>
          </a:xfrm>
          <a:prstGeom prst="foldedCorner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2296" tIns="41148" rIns="82296" bIns="41148"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CCECFF"/>
              </a:solidFill>
              <a:effectLst/>
              <a:uLnTx/>
              <a:uFillTx/>
              <a:latin typeface="Helvetica"/>
              <a:ea typeface="+mn-ea"/>
              <a:cs typeface="+mn-cs"/>
            </a:endParaRPr>
          </a:p>
        </p:txBody>
      </p:sp>
      <p:cxnSp>
        <p:nvCxnSpPr>
          <p:cNvPr id="67" name="Straight Arrow Connector 66"/>
          <p:cNvCxnSpPr>
            <a:stCxn id="15" idx="3"/>
            <a:endCxn id="64" idx="1"/>
          </p:cNvCxnSpPr>
          <p:nvPr/>
        </p:nvCxnSpPr>
        <p:spPr>
          <a:xfrm>
            <a:off x="7452360" y="2640330"/>
            <a:ext cx="891540" cy="142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stCxn id="17" idx="3"/>
            <a:endCxn id="65" idx="1"/>
          </p:cNvCxnSpPr>
          <p:nvPr/>
        </p:nvCxnSpPr>
        <p:spPr>
          <a:xfrm>
            <a:off x="7383780" y="4354830"/>
            <a:ext cx="960120" cy="142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7863840" y="1097280"/>
            <a:ext cx="780250" cy="575542"/>
          </a:xfrm>
          <a:prstGeom prst="rect">
            <a:avLst/>
          </a:prstGeom>
          <a:noFill/>
        </p:spPr>
        <p:txBody>
          <a:bodyPr wrap="none" lIns="82296" tIns="41148" rIns="82296" bIns="41148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output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files</a:t>
            </a:r>
          </a:p>
        </p:txBody>
      </p:sp>
    </p:spTree>
    <p:extLst>
      <p:ext uri="{BB962C8B-B14F-4D97-AF65-F5344CB8AC3E}">
        <p14:creationId xmlns:p14="http://schemas.microsoft.com/office/powerpoint/2010/main" val="126790426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Word Count Example</a:t>
            </a:r>
          </a:p>
        </p:txBody>
      </p:sp>
      <p:pic>
        <p:nvPicPr>
          <p:cNvPr id="79" name="Picture 78" descr="mr-1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7320" y="2125980"/>
            <a:ext cx="4741312" cy="322326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575745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900" dirty="0"/>
              <a:t>MapReduce Framework: Word Count</a:t>
            </a:r>
          </a:p>
        </p:txBody>
      </p:sp>
      <p:sp>
        <p:nvSpPr>
          <p:cNvPr id="4" name="Rectangle 3"/>
          <p:cNvSpPr/>
          <p:nvPr/>
        </p:nvSpPr>
        <p:spPr>
          <a:xfrm>
            <a:off x="1760220" y="1645920"/>
            <a:ext cx="822960" cy="61722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2296" tIns="41148" rIns="82296" bIns="41148"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CCECFF"/>
              </a:solidFill>
              <a:effectLst/>
              <a:uLnTx/>
              <a:uFillTx/>
              <a:latin typeface="Helvetica"/>
              <a:ea typeface="+mn-ea"/>
              <a:cs typeface="+mn-c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60220" y="2743200"/>
            <a:ext cx="822960" cy="61722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2296" tIns="41148" rIns="82296" bIns="41148"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CCECFF"/>
              </a:solidFill>
              <a:effectLst/>
              <a:uLnTx/>
              <a:uFillTx/>
              <a:latin typeface="Helvetica"/>
              <a:ea typeface="+mn-ea"/>
              <a:cs typeface="+mn-c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760220" y="3840480"/>
            <a:ext cx="822960" cy="61722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2296" tIns="41148" rIns="82296" bIns="41148"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CCECFF"/>
              </a:solidFill>
              <a:effectLst/>
              <a:uLnTx/>
              <a:uFillTx/>
              <a:latin typeface="Helvetica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760220" y="4937760"/>
            <a:ext cx="822960" cy="61722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2296" tIns="41148" rIns="82296" bIns="41148"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CCECFF"/>
              </a:solidFill>
              <a:effectLst/>
              <a:uLnTx/>
              <a:uFillTx/>
              <a:latin typeface="Helvetica"/>
              <a:ea typeface="+mn-ea"/>
              <a:cs typeface="+mn-cs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629400" y="2331720"/>
            <a:ext cx="822960" cy="61722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2296" tIns="41148" rIns="82296" bIns="41148"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CCECFF"/>
              </a:solidFill>
              <a:effectLst/>
              <a:uLnTx/>
              <a:uFillTx/>
              <a:latin typeface="Helvetica"/>
              <a:ea typeface="+mn-ea"/>
              <a:cs typeface="+mn-cs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6560820" y="4046220"/>
            <a:ext cx="822960" cy="61722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2296" tIns="41148" rIns="82296" bIns="41148"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CCECFF"/>
              </a:solidFill>
              <a:effectLst/>
              <a:uLnTx/>
              <a:uFillTx/>
              <a:latin typeface="Helvetica"/>
              <a:ea typeface="+mn-ea"/>
              <a:cs typeface="+mn-cs"/>
            </a:endParaRPr>
          </a:p>
        </p:txBody>
      </p:sp>
      <p:cxnSp>
        <p:nvCxnSpPr>
          <p:cNvPr id="20" name="Straight Arrow Connector 19"/>
          <p:cNvCxnSpPr>
            <a:endCxn id="4" idx="1"/>
          </p:cNvCxnSpPr>
          <p:nvPr/>
        </p:nvCxnSpPr>
        <p:spPr>
          <a:xfrm flipV="1">
            <a:off x="1280160" y="1954530"/>
            <a:ext cx="480060" cy="3429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endCxn id="6" idx="1"/>
          </p:cNvCxnSpPr>
          <p:nvPr/>
        </p:nvCxnSpPr>
        <p:spPr>
          <a:xfrm flipV="1">
            <a:off x="1074420" y="3051810"/>
            <a:ext cx="685800" cy="10287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endCxn id="7" idx="1"/>
          </p:cNvCxnSpPr>
          <p:nvPr/>
        </p:nvCxnSpPr>
        <p:spPr>
          <a:xfrm flipV="1">
            <a:off x="1280160" y="4149090"/>
            <a:ext cx="480060" cy="10287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1280160" y="5349240"/>
            <a:ext cx="548640" cy="685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endCxn id="15" idx="1"/>
          </p:cNvCxnSpPr>
          <p:nvPr/>
        </p:nvCxnSpPr>
        <p:spPr>
          <a:xfrm>
            <a:off x="5669280" y="2606040"/>
            <a:ext cx="960120" cy="3429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endCxn id="17" idx="1"/>
          </p:cNvCxnSpPr>
          <p:nvPr/>
        </p:nvCxnSpPr>
        <p:spPr>
          <a:xfrm flipV="1">
            <a:off x="5600700" y="4354830"/>
            <a:ext cx="960120" cy="51435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2583180" y="1988820"/>
            <a:ext cx="1165860" cy="72009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4" idx="3"/>
          </p:cNvCxnSpPr>
          <p:nvPr/>
        </p:nvCxnSpPr>
        <p:spPr>
          <a:xfrm>
            <a:off x="2583180" y="1954530"/>
            <a:ext cx="891540" cy="233172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V="1">
            <a:off x="2583180" y="2708910"/>
            <a:ext cx="1165860" cy="4114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 rot="16200000" flipH="1">
            <a:off x="2428875" y="3240405"/>
            <a:ext cx="1200150" cy="89154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rot="5400000" flipH="1" flipV="1">
            <a:off x="2411730" y="2880360"/>
            <a:ext cx="1508760" cy="116586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2583180" y="4183380"/>
            <a:ext cx="891540" cy="10287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rot="5400000" flipH="1" flipV="1">
            <a:off x="1897380" y="3394710"/>
            <a:ext cx="2537460" cy="116586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 rot="5400000" flipH="1" flipV="1">
            <a:off x="2566035" y="4303395"/>
            <a:ext cx="925830" cy="89154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182880" y="1097280"/>
            <a:ext cx="1076605" cy="329321"/>
          </a:xfrm>
          <a:prstGeom prst="rect">
            <a:avLst/>
          </a:prstGeom>
          <a:noFill/>
        </p:spPr>
        <p:txBody>
          <a:bodyPr wrap="none" lIns="82296" tIns="41148" rIns="82296" bIns="41148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input files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691640" y="1097280"/>
            <a:ext cx="1057046" cy="332399"/>
          </a:xfrm>
          <a:prstGeom prst="rect">
            <a:avLst/>
          </a:prstGeom>
          <a:noFill/>
        </p:spPr>
        <p:txBody>
          <a:bodyPr wrap="none" lIns="82296" tIns="41148" rIns="82296" bIns="41148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1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mappers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4229100" y="1097280"/>
            <a:ext cx="1338896" cy="575542"/>
          </a:xfrm>
          <a:prstGeom prst="rect">
            <a:avLst/>
          </a:prstGeom>
          <a:noFill/>
        </p:spPr>
        <p:txBody>
          <a:bodyPr wrap="none" lIns="82296" tIns="41148" rIns="82296" bIns="41148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intermediate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files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6560820" y="1097280"/>
            <a:ext cx="1076605" cy="329321"/>
          </a:xfrm>
          <a:prstGeom prst="rect">
            <a:avLst/>
          </a:prstGeom>
          <a:noFill/>
        </p:spPr>
        <p:txBody>
          <a:bodyPr wrap="none" lIns="82296" tIns="41148" rIns="82296" bIns="41148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1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reducers</a:t>
            </a:r>
          </a:p>
        </p:txBody>
      </p:sp>
      <p:sp>
        <p:nvSpPr>
          <p:cNvPr id="64" name="Folded Corner 63"/>
          <p:cNvSpPr/>
          <p:nvPr/>
        </p:nvSpPr>
        <p:spPr>
          <a:xfrm>
            <a:off x="8343900" y="2331720"/>
            <a:ext cx="617220" cy="960120"/>
          </a:xfrm>
          <a:prstGeom prst="foldedCorner">
            <a:avLst>
              <a:gd name="adj" fmla="val 0"/>
            </a:avLst>
          </a:prstGeom>
          <a:solidFill>
            <a:schemeClr val="accent3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2296" tIns="41148" rIns="82296" bIns="41148"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CC3300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t>(a, 8)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CC3300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t>(c, 5)</a:t>
            </a:r>
          </a:p>
        </p:txBody>
      </p:sp>
      <p:cxnSp>
        <p:nvCxnSpPr>
          <p:cNvPr id="67" name="Straight Arrow Connector 66"/>
          <p:cNvCxnSpPr>
            <a:stCxn id="15" idx="3"/>
            <a:endCxn id="64" idx="1"/>
          </p:cNvCxnSpPr>
          <p:nvPr/>
        </p:nvCxnSpPr>
        <p:spPr>
          <a:xfrm>
            <a:off x="7452360" y="2640330"/>
            <a:ext cx="891540" cy="17145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stCxn id="17" idx="3"/>
          </p:cNvCxnSpPr>
          <p:nvPr/>
        </p:nvCxnSpPr>
        <p:spPr>
          <a:xfrm>
            <a:off x="7383780" y="4354830"/>
            <a:ext cx="960120" cy="142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7863840" y="1097280"/>
            <a:ext cx="780250" cy="575542"/>
          </a:xfrm>
          <a:prstGeom prst="rect">
            <a:avLst/>
          </a:prstGeom>
          <a:noFill/>
        </p:spPr>
        <p:txBody>
          <a:bodyPr wrap="none" lIns="82296" tIns="41148" rIns="82296" bIns="41148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output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files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114301" y="1765881"/>
            <a:ext cx="1244169" cy="360099"/>
          </a:xfrm>
          <a:prstGeom prst="rect">
            <a:avLst/>
          </a:prstGeom>
          <a:noFill/>
        </p:spPr>
        <p:txBody>
          <a:bodyPr wrap="none" lIns="82296" tIns="41148" rIns="82296" bIns="41148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a b a c d b 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0" y="2948940"/>
            <a:ext cx="1244169" cy="360099"/>
          </a:xfrm>
          <a:prstGeom prst="rect">
            <a:avLst/>
          </a:prstGeom>
          <a:noFill/>
        </p:spPr>
        <p:txBody>
          <a:bodyPr wrap="none" lIns="82296" tIns="41148" rIns="82296" bIns="41148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b c d a a a</a:t>
            </a:r>
          </a:p>
        </p:txBody>
      </p:sp>
      <p:sp>
        <p:nvSpPr>
          <p:cNvPr id="85" name="TextBox 84"/>
          <p:cNvSpPr txBox="1"/>
          <p:nvPr/>
        </p:nvSpPr>
        <p:spPr>
          <a:xfrm>
            <a:off x="0" y="4046220"/>
            <a:ext cx="1257131" cy="360099"/>
          </a:xfrm>
          <a:prstGeom prst="rect">
            <a:avLst/>
          </a:prstGeom>
          <a:noFill/>
        </p:spPr>
        <p:txBody>
          <a:bodyPr wrap="none" lIns="82296" tIns="41148" rIns="82296" bIns="41148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a b a b a b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1" y="5143500"/>
            <a:ext cx="999811" cy="360099"/>
          </a:xfrm>
          <a:prstGeom prst="rect">
            <a:avLst/>
          </a:prstGeom>
          <a:noFill/>
        </p:spPr>
        <p:txBody>
          <a:bodyPr wrap="none" lIns="82296" tIns="41148" rIns="82296" bIns="41148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c c c c c </a:t>
            </a:r>
          </a:p>
        </p:txBody>
      </p:sp>
      <p:sp>
        <p:nvSpPr>
          <p:cNvPr id="87" name="Folded Corner 86"/>
          <p:cNvSpPr/>
          <p:nvPr/>
        </p:nvSpPr>
        <p:spPr>
          <a:xfrm>
            <a:off x="4297680" y="1714500"/>
            <a:ext cx="1028700" cy="1851660"/>
          </a:xfrm>
          <a:prstGeom prst="foldedCorner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2296" tIns="41148" rIns="82296" bIns="41148"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C3300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t>(a, 1)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C3300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t>(a, 1)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C3300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t>(c, 1)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C3300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t>(a, 1)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C3300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t>(a, 1)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C3300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t>(a, 1)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C3300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t>…</a:t>
            </a:r>
          </a:p>
        </p:txBody>
      </p:sp>
      <p:sp>
        <p:nvSpPr>
          <p:cNvPr id="89" name="TextBox 88"/>
          <p:cNvSpPr txBox="1"/>
          <p:nvPr/>
        </p:nvSpPr>
        <p:spPr>
          <a:xfrm>
            <a:off x="2720340" y="1028701"/>
            <a:ext cx="525403" cy="1098762"/>
          </a:xfrm>
          <a:prstGeom prst="rect">
            <a:avLst/>
          </a:prstGeom>
          <a:noFill/>
        </p:spPr>
        <p:txBody>
          <a:bodyPr wrap="none" lIns="82296" tIns="41148" rIns="82296" bIns="41148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(a, 1)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(b, 1)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(a, 1)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(c, 1)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(d, 1)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(b, 1)</a:t>
            </a:r>
          </a:p>
        </p:txBody>
      </p:sp>
      <p:sp>
        <p:nvSpPr>
          <p:cNvPr id="90" name="Folded Corner 89"/>
          <p:cNvSpPr/>
          <p:nvPr/>
        </p:nvSpPr>
        <p:spPr>
          <a:xfrm>
            <a:off x="4366260" y="3977640"/>
            <a:ext cx="1028700" cy="1851660"/>
          </a:xfrm>
          <a:prstGeom prst="foldedCorner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2296" tIns="41148" rIns="82296" bIns="41148"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C3300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t>(b, 1)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C3300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t>(d, 1)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C3300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t>(b, 1)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C3300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t>(b, 1)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C3300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t>(d, 1)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C3300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t>(b, 1)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C3300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t>…</a:t>
            </a:r>
          </a:p>
        </p:txBody>
      </p:sp>
      <p:sp>
        <p:nvSpPr>
          <p:cNvPr id="97" name="Folded Corner 96"/>
          <p:cNvSpPr/>
          <p:nvPr/>
        </p:nvSpPr>
        <p:spPr>
          <a:xfrm>
            <a:off x="8343900" y="3840480"/>
            <a:ext cx="685800" cy="960120"/>
          </a:xfrm>
          <a:prstGeom prst="foldedCorner">
            <a:avLst>
              <a:gd name="adj" fmla="val 0"/>
            </a:avLst>
          </a:prstGeom>
          <a:solidFill>
            <a:schemeClr val="accent3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2296" tIns="41148" rIns="82296" bIns="41148"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CC3300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t>(b, 6)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CC3300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t>(d, 2)</a:t>
            </a:r>
          </a:p>
        </p:txBody>
      </p:sp>
    </p:spTree>
    <p:extLst>
      <p:ext uri="{BB962C8B-B14F-4D97-AF65-F5344CB8AC3E}">
        <p14:creationId xmlns:p14="http://schemas.microsoft.com/office/powerpoint/2010/main" val="3551776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" grpId="0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900" dirty="0"/>
              <a:t>More Efficient Word Count</a:t>
            </a:r>
          </a:p>
        </p:txBody>
      </p:sp>
      <p:sp>
        <p:nvSpPr>
          <p:cNvPr id="4" name="Rectangle 3"/>
          <p:cNvSpPr/>
          <p:nvPr/>
        </p:nvSpPr>
        <p:spPr>
          <a:xfrm>
            <a:off x="1760220" y="1645920"/>
            <a:ext cx="822960" cy="61722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2296" tIns="41148" rIns="82296" bIns="41148"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CCECFF"/>
              </a:solidFill>
              <a:effectLst/>
              <a:uLnTx/>
              <a:uFillTx/>
              <a:latin typeface="Helvetica"/>
              <a:ea typeface="+mn-ea"/>
              <a:cs typeface="+mn-c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60220" y="2743200"/>
            <a:ext cx="822960" cy="61722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2296" tIns="41148" rIns="82296" bIns="41148"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CCECFF"/>
              </a:solidFill>
              <a:effectLst/>
              <a:uLnTx/>
              <a:uFillTx/>
              <a:latin typeface="Helvetica"/>
              <a:ea typeface="+mn-ea"/>
              <a:cs typeface="+mn-c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760220" y="3840480"/>
            <a:ext cx="822960" cy="61722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2296" tIns="41148" rIns="82296" bIns="41148"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CCECFF"/>
              </a:solidFill>
              <a:effectLst/>
              <a:uLnTx/>
              <a:uFillTx/>
              <a:latin typeface="Helvetica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760220" y="4937760"/>
            <a:ext cx="822960" cy="61722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2296" tIns="41148" rIns="82296" bIns="41148"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CCECFF"/>
              </a:solidFill>
              <a:effectLst/>
              <a:uLnTx/>
              <a:uFillTx/>
              <a:latin typeface="Helvetica"/>
              <a:ea typeface="+mn-ea"/>
              <a:cs typeface="+mn-cs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629400" y="2331720"/>
            <a:ext cx="822960" cy="61722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2296" tIns="41148" rIns="82296" bIns="41148"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CCECFF"/>
              </a:solidFill>
              <a:effectLst/>
              <a:uLnTx/>
              <a:uFillTx/>
              <a:latin typeface="Helvetica"/>
              <a:ea typeface="+mn-ea"/>
              <a:cs typeface="+mn-cs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6560820" y="4046220"/>
            <a:ext cx="822960" cy="61722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2296" tIns="41148" rIns="82296" bIns="41148"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CCECFF"/>
              </a:solidFill>
              <a:effectLst/>
              <a:uLnTx/>
              <a:uFillTx/>
              <a:latin typeface="Helvetica"/>
              <a:ea typeface="+mn-ea"/>
              <a:cs typeface="+mn-cs"/>
            </a:endParaRPr>
          </a:p>
        </p:txBody>
      </p:sp>
      <p:cxnSp>
        <p:nvCxnSpPr>
          <p:cNvPr id="20" name="Straight Arrow Connector 19"/>
          <p:cNvCxnSpPr>
            <a:endCxn id="4" idx="1"/>
          </p:cNvCxnSpPr>
          <p:nvPr/>
        </p:nvCxnSpPr>
        <p:spPr>
          <a:xfrm flipV="1">
            <a:off x="1280160" y="1954530"/>
            <a:ext cx="480060" cy="3429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endCxn id="6" idx="1"/>
          </p:cNvCxnSpPr>
          <p:nvPr/>
        </p:nvCxnSpPr>
        <p:spPr>
          <a:xfrm flipV="1">
            <a:off x="1074420" y="3051810"/>
            <a:ext cx="685800" cy="10287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endCxn id="7" idx="1"/>
          </p:cNvCxnSpPr>
          <p:nvPr/>
        </p:nvCxnSpPr>
        <p:spPr>
          <a:xfrm flipV="1">
            <a:off x="1280160" y="4149090"/>
            <a:ext cx="480060" cy="10287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1280160" y="5349240"/>
            <a:ext cx="548640" cy="685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endCxn id="15" idx="1"/>
          </p:cNvCxnSpPr>
          <p:nvPr/>
        </p:nvCxnSpPr>
        <p:spPr>
          <a:xfrm>
            <a:off x="5669280" y="2606040"/>
            <a:ext cx="960120" cy="3429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endCxn id="17" idx="1"/>
          </p:cNvCxnSpPr>
          <p:nvPr/>
        </p:nvCxnSpPr>
        <p:spPr>
          <a:xfrm flipV="1">
            <a:off x="5600700" y="4354830"/>
            <a:ext cx="960120" cy="51435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2583180" y="1988820"/>
            <a:ext cx="1165860" cy="72009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4" idx="3"/>
          </p:cNvCxnSpPr>
          <p:nvPr/>
        </p:nvCxnSpPr>
        <p:spPr>
          <a:xfrm>
            <a:off x="2583180" y="1954530"/>
            <a:ext cx="891540" cy="233172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V="1">
            <a:off x="2583180" y="2708910"/>
            <a:ext cx="1165860" cy="4114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 rot="16200000" flipH="1">
            <a:off x="2428875" y="3240405"/>
            <a:ext cx="1200150" cy="89154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rot="5400000" flipH="1" flipV="1">
            <a:off x="2411730" y="2880360"/>
            <a:ext cx="1508760" cy="116586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2583180" y="4183380"/>
            <a:ext cx="891540" cy="10287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rot="5400000" flipH="1" flipV="1">
            <a:off x="1897380" y="3394710"/>
            <a:ext cx="2537460" cy="116586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 rot="5400000" flipH="1" flipV="1">
            <a:off x="2566035" y="4303395"/>
            <a:ext cx="925830" cy="89154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182880" y="1097280"/>
            <a:ext cx="1076605" cy="329321"/>
          </a:xfrm>
          <a:prstGeom prst="rect">
            <a:avLst/>
          </a:prstGeom>
          <a:noFill/>
        </p:spPr>
        <p:txBody>
          <a:bodyPr wrap="none" lIns="82296" tIns="41148" rIns="82296" bIns="41148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input files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691640" y="1097280"/>
            <a:ext cx="1057046" cy="332399"/>
          </a:xfrm>
          <a:prstGeom prst="rect">
            <a:avLst/>
          </a:prstGeom>
          <a:noFill/>
        </p:spPr>
        <p:txBody>
          <a:bodyPr wrap="none" lIns="82296" tIns="41148" rIns="82296" bIns="41148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1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mappers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4229100" y="1097280"/>
            <a:ext cx="1338896" cy="575542"/>
          </a:xfrm>
          <a:prstGeom prst="rect">
            <a:avLst/>
          </a:prstGeom>
          <a:noFill/>
        </p:spPr>
        <p:txBody>
          <a:bodyPr wrap="none" lIns="82296" tIns="41148" rIns="82296" bIns="41148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intermediate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files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6560820" y="1097280"/>
            <a:ext cx="1076605" cy="329321"/>
          </a:xfrm>
          <a:prstGeom prst="rect">
            <a:avLst/>
          </a:prstGeom>
          <a:noFill/>
        </p:spPr>
        <p:txBody>
          <a:bodyPr wrap="none" lIns="82296" tIns="41148" rIns="82296" bIns="41148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1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reducers</a:t>
            </a:r>
          </a:p>
        </p:txBody>
      </p:sp>
      <p:sp>
        <p:nvSpPr>
          <p:cNvPr id="64" name="Folded Corner 63"/>
          <p:cNvSpPr/>
          <p:nvPr/>
        </p:nvSpPr>
        <p:spPr>
          <a:xfrm>
            <a:off x="8343900" y="2331720"/>
            <a:ext cx="617220" cy="960120"/>
          </a:xfrm>
          <a:prstGeom prst="foldedCorner">
            <a:avLst>
              <a:gd name="adj" fmla="val 0"/>
            </a:avLst>
          </a:prstGeom>
          <a:solidFill>
            <a:schemeClr val="accent3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2296" tIns="41148" rIns="82296" bIns="41148"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CC3300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t>(a, 8)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CC3300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t>(c, 5)</a:t>
            </a:r>
          </a:p>
        </p:txBody>
      </p:sp>
      <p:cxnSp>
        <p:nvCxnSpPr>
          <p:cNvPr id="67" name="Straight Arrow Connector 66"/>
          <p:cNvCxnSpPr>
            <a:stCxn id="15" idx="3"/>
            <a:endCxn id="64" idx="1"/>
          </p:cNvCxnSpPr>
          <p:nvPr/>
        </p:nvCxnSpPr>
        <p:spPr>
          <a:xfrm>
            <a:off x="7452360" y="2640330"/>
            <a:ext cx="891540" cy="17145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stCxn id="17" idx="3"/>
          </p:cNvCxnSpPr>
          <p:nvPr/>
        </p:nvCxnSpPr>
        <p:spPr>
          <a:xfrm>
            <a:off x="7383780" y="4354830"/>
            <a:ext cx="960120" cy="142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7863840" y="1097280"/>
            <a:ext cx="780250" cy="575542"/>
          </a:xfrm>
          <a:prstGeom prst="rect">
            <a:avLst/>
          </a:prstGeom>
          <a:noFill/>
        </p:spPr>
        <p:txBody>
          <a:bodyPr wrap="none" lIns="82296" tIns="41148" rIns="82296" bIns="41148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output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files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114301" y="1765881"/>
            <a:ext cx="1244169" cy="360099"/>
          </a:xfrm>
          <a:prstGeom prst="rect">
            <a:avLst/>
          </a:prstGeom>
          <a:noFill/>
        </p:spPr>
        <p:txBody>
          <a:bodyPr wrap="none" lIns="82296" tIns="41148" rIns="82296" bIns="41148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a b a c d b 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0" y="2948940"/>
            <a:ext cx="1244169" cy="360099"/>
          </a:xfrm>
          <a:prstGeom prst="rect">
            <a:avLst/>
          </a:prstGeom>
          <a:noFill/>
        </p:spPr>
        <p:txBody>
          <a:bodyPr wrap="none" lIns="82296" tIns="41148" rIns="82296" bIns="41148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b c d a a a</a:t>
            </a:r>
          </a:p>
        </p:txBody>
      </p:sp>
      <p:sp>
        <p:nvSpPr>
          <p:cNvPr id="85" name="TextBox 84"/>
          <p:cNvSpPr txBox="1"/>
          <p:nvPr/>
        </p:nvSpPr>
        <p:spPr>
          <a:xfrm>
            <a:off x="0" y="4046220"/>
            <a:ext cx="1257131" cy="360099"/>
          </a:xfrm>
          <a:prstGeom prst="rect">
            <a:avLst/>
          </a:prstGeom>
          <a:noFill/>
        </p:spPr>
        <p:txBody>
          <a:bodyPr wrap="none" lIns="82296" tIns="41148" rIns="82296" bIns="41148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a b a b a b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1" y="5143500"/>
            <a:ext cx="999811" cy="360099"/>
          </a:xfrm>
          <a:prstGeom prst="rect">
            <a:avLst/>
          </a:prstGeom>
          <a:noFill/>
        </p:spPr>
        <p:txBody>
          <a:bodyPr wrap="none" lIns="82296" tIns="41148" rIns="82296" bIns="41148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c c c c c </a:t>
            </a:r>
          </a:p>
        </p:txBody>
      </p:sp>
      <p:sp>
        <p:nvSpPr>
          <p:cNvPr id="87" name="Folded Corner 86"/>
          <p:cNvSpPr/>
          <p:nvPr/>
        </p:nvSpPr>
        <p:spPr>
          <a:xfrm>
            <a:off x="4297680" y="1714500"/>
            <a:ext cx="1028700" cy="1851660"/>
          </a:xfrm>
          <a:prstGeom prst="foldedCorner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2296" tIns="41148" rIns="82296" bIns="41148"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C3300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t>(a, 2)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C3300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t>(a, 3)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C3300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t>(c, 1)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C3300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t>(c, 5)</a:t>
            </a:r>
          </a:p>
        </p:txBody>
      </p:sp>
      <p:sp>
        <p:nvSpPr>
          <p:cNvPr id="89" name="TextBox 88"/>
          <p:cNvSpPr txBox="1"/>
          <p:nvPr/>
        </p:nvSpPr>
        <p:spPr>
          <a:xfrm>
            <a:off x="2720340" y="1028701"/>
            <a:ext cx="525403" cy="760208"/>
          </a:xfrm>
          <a:prstGeom prst="rect">
            <a:avLst/>
          </a:prstGeom>
          <a:noFill/>
        </p:spPr>
        <p:txBody>
          <a:bodyPr wrap="none" lIns="82296" tIns="41148" rIns="82296" bIns="41148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(a, 2)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(b, 2)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(c, 1)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(d, 1)</a:t>
            </a:r>
          </a:p>
        </p:txBody>
      </p:sp>
      <p:sp>
        <p:nvSpPr>
          <p:cNvPr id="90" name="Folded Corner 89"/>
          <p:cNvSpPr/>
          <p:nvPr/>
        </p:nvSpPr>
        <p:spPr>
          <a:xfrm>
            <a:off x="4366260" y="3977640"/>
            <a:ext cx="1028700" cy="1851660"/>
          </a:xfrm>
          <a:prstGeom prst="foldedCorner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2296" tIns="41148" rIns="82296" bIns="41148"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C3300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t>…</a:t>
            </a:r>
          </a:p>
        </p:txBody>
      </p:sp>
      <p:sp>
        <p:nvSpPr>
          <p:cNvPr id="97" name="Folded Corner 96"/>
          <p:cNvSpPr/>
          <p:nvPr/>
        </p:nvSpPr>
        <p:spPr>
          <a:xfrm>
            <a:off x="8343900" y="3840480"/>
            <a:ext cx="685800" cy="960120"/>
          </a:xfrm>
          <a:prstGeom prst="foldedCorner">
            <a:avLst>
              <a:gd name="adj" fmla="val 0"/>
            </a:avLst>
          </a:prstGeom>
          <a:solidFill>
            <a:schemeClr val="accent3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2296" tIns="41148" rIns="82296" bIns="41148"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CC3300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t>(b, 6)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CC3300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t>(d, 2)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4366260" y="6172200"/>
            <a:ext cx="3334961" cy="360099"/>
          </a:xfrm>
          <a:prstGeom prst="rect">
            <a:avLst/>
          </a:prstGeom>
          <a:noFill/>
        </p:spPr>
        <p:txBody>
          <a:bodyPr wrap="none" lIns="82296" tIns="41148" rIns="82296" bIns="41148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</a:rPr>
              <a:t>Called “mapper-side” combiner</a:t>
            </a:r>
          </a:p>
        </p:txBody>
      </p:sp>
    </p:spTree>
    <p:extLst>
      <p:ext uri="{BB962C8B-B14F-4D97-AF65-F5344CB8AC3E}">
        <p14:creationId xmlns:p14="http://schemas.microsoft.com/office/powerpoint/2010/main" val="418458085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2">
            <a:extLst>
              <a:ext uri="{FF2B5EF4-FFF2-40B4-BE49-F238E27FC236}">
                <a16:creationId xmlns:a16="http://schemas.microsoft.com/office/drawing/2014/main" id="{7E522A25-E50E-41FD-9E8B-B1693659651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>
                <a:effectLst/>
              </a:rPr>
              <a:t>Hadoop MapReduce</a:t>
            </a:r>
          </a:p>
        </p:txBody>
      </p:sp>
      <p:sp>
        <p:nvSpPr>
          <p:cNvPr id="27650" name="Rectangle 3">
            <a:extLst>
              <a:ext uri="{FF2B5EF4-FFF2-40B4-BE49-F238E27FC236}">
                <a16:creationId xmlns:a16="http://schemas.microsoft.com/office/drawing/2014/main" id="{EC841518-537F-455B-B851-E57412C9C458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768351" y="1140597"/>
            <a:ext cx="7647861" cy="4866503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/>
              <a:t>Google pioneered original map-reduce implementation</a:t>
            </a:r>
          </a:p>
          <a:p>
            <a:pPr lvl="1">
              <a:lnSpc>
                <a:spcPct val="90000"/>
              </a:lnSpc>
            </a:pPr>
            <a:r>
              <a:rPr lang="en-US" altLang="en-US" sz="1800" dirty="0"/>
              <a:t>For building web indexes, text analysis, PageRank, etc.</a:t>
            </a:r>
          </a:p>
          <a:p>
            <a:pPr lvl="1">
              <a:lnSpc>
                <a:spcPct val="90000"/>
              </a:lnSpc>
            </a:pPr>
            <a:endParaRPr lang="en-US" altLang="en-US" sz="1800" dirty="0"/>
          </a:p>
          <a:p>
            <a:pPr>
              <a:lnSpc>
                <a:spcPct val="90000"/>
              </a:lnSpc>
            </a:pPr>
            <a:r>
              <a:rPr lang="en-US" altLang="en-US" dirty="0"/>
              <a:t>Hadoop -- widely used open source implementation in Java</a:t>
            </a:r>
            <a:endParaRPr lang="en-US" altLang="en-US" sz="1800" dirty="0"/>
          </a:p>
          <a:p>
            <a:pPr>
              <a:lnSpc>
                <a:spcPct val="90000"/>
              </a:lnSpc>
            </a:pPr>
            <a:endParaRPr lang="en-US" altLang="en-US" dirty="0"/>
          </a:p>
          <a:p>
            <a:pPr>
              <a:lnSpc>
                <a:spcPct val="90000"/>
              </a:lnSpc>
            </a:pPr>
            <a:r>
              <a:rPr lang="en-US" altLang="en-US" dirty="0"/>
              <a:t>Huge ecosystem built around Hadoop now, including HDFS, consistency mechanisms, connectors to different systems (e.g., key-value stores, databases), etc.</a:t>
            </a:r>
          </a:p>
          <a:p>
            <a:pPr>
              <a:lnSpc>
                <a:spcPct val="90000"/>
              </a:lnSpc>
            </a:pPr>
            <a:endParaRPr lang="en-US" altLang="en-US" dirty="0"/>
          </a:p>
          <a:p>
            <a:pPr>
              <a:lnSpc>
                <a:spcPct val="90000"/>
              </a:lnSpc>
            </a:pPr>
            <a:r>
              <a:rPr lang="en-US" altLang="en-US" dirty="0"/>
              <a:t>Apache Spark a newer implementation of Map-Reduce</a:t>
            </a:r>
          </a:p>
          <a:p>
            <a:pPr lvl="1">
              <a:lnSpc>
                <a:spcPct val="90000"/>
              </a:lnSpc>
            </a:pPr>
            <a:r>
              <a:rPr lang="en-US" altLang="en-US" sz="1800" dirty="0"/>
              <a:t>More user-friendly syntax</a:t>
            </a:r>
          </a:p>
          <a:p>
            <a:pPr lvl="1">
              <a:lnSpc>
                <a:spcPct val="90000"/>
              </a:lnSpc>
            </a:pPr>
            <a:r>
              <a:rPr lang="en-US" altLang="en-US" sz="1800" dirty="0"/>
              <a:t>Significantly faster because of in-memory processing</a:t>
            </a:r>
          </a:p>
          <a:p>
            <a:pPr lvl="1">
              <a:lnSpc>
                <a:spcPct val="90000"/>
              </a:lnSpc>
            </a:pPr>
            <a:r>
              <a:rPr lang="en-US" altLang="en-US" sz="1800" dirty="0"/>
              <a:t>SQL-like in many ways (“</a:t>
            </a:r>
            <a:r>
              <a:rPr lang="en-US" altLang="en-US" sz="1800" dirty="0" err="1"/>
              <a:t>DataFrames</a:t>
            </a:r>
            <a:r>
              <a:rPr lang="en-US" altLang="en-US" sz="1800" dirty="0"/>
              <a:t>”)</a:t>
            </a:r>
          </a:p>
        </p:txBody>
      </p:sp>
    </p:spTree>
    <p:extLst>
      <p:ext uri="{BB962C8B-B14F-4D97-AF65-F5344CB8AC3E}">
        <p14:creationId xmlns:p14="http://schemas.microsoft.com/office/powerpoint/2010/main" val="211103815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6200" y="1279079"/>
            <a:ext cx="8991600" cy="1470025"/>
          </a:xfrm>
        </p:spPr>
        <p:txBody>
          <a:bodyPr>
            <a:normAutofit fontScale="90000"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dirty="0">
                <a:ea typeface="+mj-ea"/>
                <a:cs typeface="+mj-cs"/>
              </a:rPr>
              <a:t>CMSC424: Database Design</a:t>
            </a:r>
            <a:br>
              <a:rPr lang="en-US" dirty="0">
                <a:ea typeface="+mj-ea"/>
                <a:cs typeface="+mj-cs"/>
              </a:rPr>
            </a:br>
            <a:br>
              <a:rPr lang="en-US" dirty="0">
                <a:ea typeface="+mj-ea"/>
                <a:cs typeface="+mj-cs"/>
              </a:rPr>
            </a:br>
            <a:r>
              <a:rPr lang="en-US" dirty="0">
                <a:ea typeface="+mj-ea"/>
                <a:cs typeface="+mj-cs"/>
              </a:rPr>
              <a:t>Module: </a:t>
            </a:r>
            <a:r>
              <a:rPr lang="en-US" u="sng" dirty="0">
                <a:ea typeface="+mj-ea"/>
                <a:cs typeface="+mj-cs"/>
              </a:rPr>
              <a:t>NoSQL; Big Data Systems</a:t>
            </a:r>
          </a:p>
        </p:txBody>
      </p:sp>
      <p:sp>
        <p:nvSpPr>
          <p:cNvPr id="14339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0" y="5638800"/>
            <a:ext cx="4267200" cy="1219200"/>
          </a:xfrm>
        </p:spPr>
        <p:txBody>
          <a:bodyPr/>
          <a:lstStyle/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Instructor: Amol Deshpande</a:t>
            </a:r>
          </a:p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                   </a:t>
            </a:r>
            <a:r>
              <a:rPr lang="en-US" sz="2400" dirty="0" err="1">
                <a:solidFill>
                  <a:schemeClr val="bg1"/>
                </a:solidFill>
                <a:latin typeface="Calibri" charset="0"/>
              </a:rPr>
              <a:t>amol@umd.edu</a:t>
            </a:r>
            <a:endParaRPr lang="en-US" sz="2400" dirty="0">
              <a:solidFill>
                <a:schemeClr val="bg1"/>
              </a:solidFill>
              <a:latin typeface="Calibri" charset="0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CE8B5310-7A08-8446-8C05-5E0096C91A19}"/>
              </a:ext>
            </a:extLst>
          </p:cNvPr>
          <p:cNvSpPr txBox="1">
            <a:spLocks/>
          </p:cNvSpPr>
          <p:nvPr/>
        </p:nvSpPr>
        <p:spPr bwMode="auto">
          <a:xfrm>
            <a:off x="958645" y="3091434"/>
            <a:ext cx="7256207" cy="1470024"/>
          </a:xfrm>
          <a:prstGeom prst="rect">
            <a:avLst/>
          </a:prstGeom>
          <a:ln w="55000" cap="flat" cmpd="thickThin" algn="ctr">
            <a:solidFill>
              <a:schemeClr val="accent1"/>
            </a:solidFill>
            <a:prstDash val="solid"/>
            <a:miter lim="800000"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45720" tIns="45720" rIns="45720" bIns="45720" numCol="1" anchor="ctr" anchorCtr="0" compatLnSpc="1">
            <a:prstTxWarp prst="textNoShape">
              <a:avLst/>
            </a:prstTxWarp>
          </a:bodyPr>
          <a:lstStyle>
            <a:lvl1pPr marL="0" marR="64008" indent="0" algn="r" rtl="0" eaLnBrk="0" fontAlgn="base" hangingPunct="0">
              <a:spcBef>
                <a:spcPts val="400"/>
              </a:spcBef>
              <a:spcAft>
                <a:spcPct val="0"/>
              </a:spcAft>
              <a:buClr>
                <a:schemeClr val="accent1"/>
              </a:buClr>
              <a:buSzPct val="68000"/>
              <a:buFont typeface="Wingdings 3" charset="2"/>
              <a:buNone/>
              <a:defRPr sz="2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spcBef>
                <a:spcPts val="325"/>
              </a:spcBef>
              <a:spcAft>
                <a:spcPct val="0"/>
              </a:spcAft>
              <a:buClr>
                <a:schemeClr val="accent1"/>
              </a:buClr>
              <a:buFont typeface="Verdana" charset="0"/>
              <a:buNone/>
              <a:defRPr sz="2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SzPct val="100000"/>
              <a:buFont typeface="Wingdings 2" charset="2"/>
              <a:buNone/>
              <a:defRPr sz="2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None/>
              <a:defRPr sz="19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None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64008" lvl="0" indent="0" algn="ctr" defTabSz="914400" rtl="0" eaLnBrk="0" fontAlgn="base" latinLnBrk="0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2DA2BF"/>
              </a:buClr>
              <a:buSzPct val="68000"/>
              <a:buFont typeface="Wingdings 3" charset="2"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46464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MongoDB</a:t>
            </a:r>
          </a:p>
        </p:txBody>
      </p:sp>
    </p:spTree>
    <p:extLst>
      <p:ext uri="{BB962C8B-B14F-4D97-AF65-F5344CB8AC3E}">
        <p14:creationId xmlns:p14="http://schemas.microsoft.com/office/powerpoint/2010/main" val="1110101143"/>
      </p:ext>
    </p:extLst>
  </p:cSld>
  <p:clrMapOvr>
    <a:masterClrMapping/>
  </p:clrMapOvr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b-book">
  <a:themeElements>
    <a:clrScheme name="">
      <a:dk1>
        <a:srgbClr val="000000"/>
      </a:dk1>
      <a:lt1>
        <a:srgbClr val="CCECFF"/>
      </a:lt1>
      <a:dk2>
        <a:srgbClr val="CC3300"/>
      </a:dk2>
      <a:lt2>
        <a:srgbClr val="666699"/>
      </a:lt2>
      <a:accent1>
        <a:srgbClr val="FFCCCC"/>
      </a:accent1>
      <a:accent2>
        <a:srgbClr val="CCCC00"/>
      </a:accent2>
      <a:accent3>
        <a:srgbClr val="E2F4FF"/>
      </a:accent3>
      <a:accent4>
        <a:srgbClr val="000000"/>
      </a:accent4>
      <a:accent5>
        <a:srgbClr val="FFE2E2"/>
      </a:accent5>
      <a:accent6>
        <a:srgbClr val="B9B900"/>
      </a:accent6>
      <a:hlink>
        <a:srgbClr val="FF9900"/>
      </a:hlink>
      <a:folHlink>
        <a:srgbClr val="FF9933"/>
      </a:folHlink>
    </a:clrScheme>
    <a:fontScheme name="db-book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lnDef>
  </a:objectDefaults>
  <a:extraClrSchemeLst>
    <a:extraClrScheme>
      <a:clrScheme name="db-book 1">
        <a:dk1>
          <a:srgbClr val="333333"/>
        </a:dk1>
        <a:lt1>
          <a:srgbClr val="A9BDA9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D1DBD1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b-book 2">
        <a:dk1>
          <a:srgbClr val="333333"/>
        </a:dk1>
        <a:lt1>
          <a:srgbClr val="FFFFFF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FFFFFF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b-book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37373"/>
        </a:accent6>
        <a:hlink>
          <a:srgbClr val="B2B2B2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Concourse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Concourse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95000" t="-106500" r="5000" b="2065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2_db-5-grey">
  <a:themeElements>
    <a:clrScheme name="">
      <a:dk1>
        <a:srgbClr val="000000"/>
      </a:dk1>
      <a:lt1>
        <a:srgbClr val="CCECFF"/>
      </a:lt1>
      <a:dk2>
        <a:srgbClr val="CC3300"/>
      </a:dk2>
      <a:lt2>
        <a:srgbClr val="666699"/>
      </a:lt2>
      <a:accent1>
        <a:srgbClr val="FFFFFF"/>
      </a:accent1>
      <a:accent2>
        <a:srgbClr val="CCCC00"/>
      </a:accent2>
      <a:accent3>
        <a:srgbClr val="E2F4FF"/>
      </a:accent3>
      <a:accent4>
        <a:srgbClr val="000000"/>
      </a:accent4>
      <a:accent5>
        <a:srgbClr val="FFFFFF"/>
      </a:accent5>
      <a:accent6>
        <a:srgbClr val="B9B900"/>
      </a:accent6>
      <a:hlink>
        <a:srgbClr val="FF9900"/>
      </a:hlink>
      <a:folHlink>
        <a:srgbClr val="FF9933"/>
      </a:folHlink>
    </a:clrScheme>
    <a:fontScheme name="2_db-5-grey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lnDef>
  </a:objectDefaults>
  <a:extraClrSchemeLst>
    <a:extraClrScheme>
      <a:clrScheme name="2_db-5-grey 1">
        <a:dk1>
          <a:srgbClr val="333333"/>
        </a:dk1>
        <a:lt1>
          <a:srgbClr val="A9BDA9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D1DBD1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2">
        <a:dk1>
          <a:srgbClr val="333333"/>
        </a:dk1>
        <a:lt1>
          <a:srgbClr val="FFFFFF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FFFFFF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37373"/>
        </a:accent6>
        <a:hlink>
          <a:srgbClr val="B2B2B2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4_db-5-grey">
  <a:themeElements>
    <a:clrScheme name="">
      <a:dk1>
        <a:srgbClr val="000000"/>
      </a:dk1>
      <a:lt1>
        <a:srgbClr val="CCECFF"/>
      </a:lt1>
      <a:dk2>
        <a:srgbClr val="CC3300"/>
      </a:dk2>
      <a:lt2>
        <a:srgbClr val="666699"/>
      </a:lt2>
      <a:accent1>
        <a:srgbClr val="FFFFFF"/>
      </a:accent1>
      <a:accent2>
        <a:srgbClr val="CCCC00"/>
      </a:accent2>
      <a:accent3>
        <a:srgbClr val="E2F4FF"/>
      </a:accent3>
      <a:accent4>
        <a:srgbClr val="000000"/>
      </a:accent4>
      <a:accent5>
        <a:srgbClr val="FFFFFF"/>
      </a:accent5>
      <a:accent6>
        <a:srgbClr val="B9B900"/>
      </a:accent6>
      <a:hlink>
        <a:srgbClr val="FF9900"/>
      </a:hlink>
      <a:folHlink>
        <a:srgbClr val="FF9933"/>
      </a:folHlink>
    </a:clrScheme>
    <a:fontScheme name="2_db-5-grey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lnDef>
  </a:objectDefaults>
  <a:extraClrSchemeLst>
    <a:extraClrScheme>
      <a:clrScheme name="2_db-5-grey 1">
        <a:dk1>
          <a:srgbClr val="333333"/>
        </a:dk1>
        <a:lt1>
          <a:srgbClr val="A9BDA9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D1DBD1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2">
        <a:dk1>
          <a:srgbClr val="333333"/>
        </a:dk1>
        <a:lt1>
          <a:srgbClr val="FFFFFF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FFFFFF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37373"/>
        </a:accent6>
        <a:hlink>
          <a:srgbClr val="B2B2B2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1_db-5-grey">
  <a:themeElements>
    <a:clrScheme name="">
      <a:dk1>
        <a:srgbClr val="000000"/>
      </a:dk1>
      <a:lt1>
        <a:srgbClr val="CCECFF"/>
      </a:lt1>
      <a:dk2>
        <a:srgbClr val="CC3300"/>
      </a:dk2>
      <a:lt2>
        <a:srgbClr val="666699"/>
      </a:lt2>
      <a:accent1>
        <a:srgbClr val="FFFFFF"/>
      </a:accent1>
      <a:accent2>
        <a:srgbClr val="CCCC00"/>
      </a:accent2>
      <a:accent3>
        <a:srgbClr val="E2F4FF"/>
      </a:accent3>
      <a:accent4>
        <a:srgbClr val="000000"/>
      </a:accent4>
      <a:accent5>
        <a:srgbClr val="FFFFFF"/>
      </a:accent5>
      <a:accent6>
        <a:srgbClr val="B9B900"/>
      </a:accent6>
      <a:hlink>
        <a:srgbClr val="FF9900"/>
      </a:hlink>
      <a:folHlink>
        <a:srgbClr val="FF9933"/>
      </a:folHlink>
    </a:clrScheme>
    <a:fontScheme name="1_db-5-grey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lnDef>
  </a:objectDefaults>
  <a:extraClrSchemeLst>
    <a:extraClrScheme>
      <a:clrScheme name="1_db-5-grey 1">
        <a:dk1>
          <a:srgbClr val="333333"/>
        </a:dk1>
        <a:lt1>
          <a:srgbClr val="A9BDA9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D1DBD1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b-5-grey 2">
        <a:dk1>
          <a:srgbClr val="333333"/>
        </a:dk1>
        <a:lt1>
          <a:srgbClr val="FFFFFF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FFFFFF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b-5-grey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37373"/>
        </a:accent6>
        <a:hlink>
          <a:srgbClr val="B2B2B2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1_Concourse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Concourse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95000" t="-106500" r="5000" b="2065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i="1" baseline="0" dirty="0" smtClean="0"/>
        </a:defPPr>
      </a:lstStyle>
    </a:txDef>
  </a:objectDefaults>
  <a:extraClrSchemeLst/>
</a:theme>
</file>

<file path=ppt/theme/theme7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8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Concourse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2.xml><?xml version="1.0" encoding="utf-8"?>
<a:themeOverride xmlns:a="http://schemas.openxmlformats.org/drawingml/2006/main">
  <a:clrScheme name="Concourse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3.xml><?xml version="1.0" encoding="utf-8"?>
<a:themeOverride xmlns:a="http://schemas.openxmlformats.org/drawingml/2006/main">
  <a:clrScheme name="Concourse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4.xml><?xml version="1.0" encoding="utf-8"?>
<a:themeOverride xmlns:a="http://schemas.openxmlformats.org/drawingml/2006/main">
  <a:clrScheme name="Concourse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5.xml><?xml version="1.0" encoding="utf-8"?>
<a:themeOverride xmlns:a="http://schemas.openxmlformats.org/drawingml/2006/main">
  <a:clrScheme name="Concourse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6.xml><?xml version="1.0" encoding="utf-8"?>
<a:themeOverride xmlns:a="http://schemas.openxmlformats.org/drawingml/2006/main">
  <a:clrScheme name="Concourse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7.xml><?xml version="1.0" encoding="utf-8"?>
<a:themeOverride xmlns:a="http://schemas.openxmlformats.org/drawingml/2006/main">
  <a:clrScheme name="Concourse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8.xml><?xml version="1.0" encoding="utf-8"?>
<a:themeOverride xmlns:a="http://schemas.openxmlformats.org/drawingml/2006/main">
  <a:clrScheme name="Concourse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C:\apps\Microsoft Office\Templates\Presentations\db-book.pot</Template>
  <TotalTime>88454</TotalTime>
  <Words>17466</Words>
  <Application>Microsoft Macintosh PowerPoint</Application>
  <PresentationFormat>On-screen Show (4:3)</PresentationFormat>
  <Paragraphs>2487</Paragraphs>
  <Slides>150</Slides>
  <Notes>67</Notes>
  <HiddenSlides>0</HiddenSlides>
  <MMClips>0</MMClips>
  <ScaleCrop>false</ScaleCrop>
  <HeadingPairs>
    <vt:vector size="8" baseType="variant">
      <vt:variant>
        <vt:lpstr>Fonts Used</vt:lpstr>
      </vt:variant>
      <vt:variant>
        <vt:i4>12</vt:i4>
      </vt:variant>
      <vt:variant>
        <vt:lpstr>Theme</vt:lpstr>
      </vt:variant>
      <vt:variant>
        <vt:i4>6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150</vt:i4>
      </vt:variant>
    </vt:vector>
  </HeadingPairs>
  <TitlesOfParts>
    <vt:vector size="170" baseType="lpstr">
      <vt:lpstr>Arial</vt:lpstr>
      <vt:lpstr>Calibri</vt:lpstr>
      <vt:lpstr>Helvetica</vt:lpstr>
      <vt:lpstr>Lucida Sans Unicode</vt:lpstr>
      <vt:lpstr>Menlo</vt:lpstr>
      <vt:lpstr>Monotype Sorts</vt:lpstr>
      <vt:lpstr>Times New Roman</vt:lpstr>
      <vt:lpstr>Verdana</vt:lpstr>
      <vt:lpstr>Webdings</vt:lpstr>
      <vt:lpstr>Wingdings</vt:lpstr>
      <vt:lpstr>Wingdings 2</vt:lpstr>
      <vt:lpstr>Wingdings 3</vt:lpstr>
      <vt:lpstr>db-book</vt:lpstr>
      <vt:lpstr>Concourse</vt:lpstr>
      <vt:lpstr>2_db-5-grey</vt:lpstr>
      <vt:lpstr>4_db-5-grey</vt:lpstr>
      <vt:lpstr>1_db-5-grey</vt:lpstr>
      <vt:lpstr>1_Concourse</vt:lpstr>
      <vt:lpstr>Clip</vt:lpstr>
      <vt:lpstr>Equation</vt:lpstr>
      <vt:lpstr>CMSC424: Database Design  Module: NoSQL; Big Data Systems</vt:lpstr>
      <vt:lpstr>NoSQL and Big Data Systems: Motivation</vt:lpstr>
      <vt:lpstr>RDBMS: Application Scenarios</vt:lpstr>
      <vt:lpstr>RDBMS Evolution</vt:lpstr>
      <vt:lpstr>NoSQL + Big Data Systems: Motivation</vt:lpstr>
      <vt:lpstr>PowerPoint Presentation</vt:lpstr>
      <vt:lpstr>Some motivating scenarios</vt:lpstr>
      <vt:lpstr>Two Primary Use Cases</vt:lpstr>
      <vt:lpstr>Why (Parallel) Databases Don’t Work</vt:lpstr>
      <vt:lpstr>Examples of Systems</vt:lpstr>
      <vt:lpstr>Questions</vt:lpstr>
      <vt:lpstr>Questions</vt:lpstr>
      <vt:lpstr>Questions</vt:lpstr>
      <vt:lpstr>Questions</vt:lpstr>
      <vt:lpstr>What We Will Cover</vt:lpstr>
      <vt:lpstr>Plan</vt:lpstr>
      <vt:lpstr>CMSC424: Database Design  Module: NoSQL; Big Data Systems</vt:lpstr>
      <vt:lpstr>Operations on Datasets</vt:lpstr>
      <vt:lpstr>Inputs and Outputs</vt:lpstr>
      <vt:lpstr>Operations on Datasets</vt:lpstr>
      <vt:lpstr>Select/Find/Match/Filter</vt:lpstr>
      <vt:lpstr>Select/Find/Match/Filter</vt:lpstr>
      <vt:lpstr>Project/Map</vt:lpstr>
      <vt:lpstr>Map Example</vt:lpstr>
      <vt:lpstr>Project/Map</vt:lpstr>
      <vt:lpstr>mapValues</vt:lpstr>
      <vt:lpstr>flatMap</vt:lpstr>
      <vt:lpstr>flatMap: Example</vt:lpstr>
      <vt:lpstr>Group(By)</vt:lpstr>
      <vt:lpstr>GroupBy Example</vt:lpstr>
      <vt:lpstr>Group(By) Aggregates</vt:lpstr>
      <vt:lpstr>Group(By) Aggregates</vt:lpstr>
      <vt:lpstr>Unnest</vt:lpstr>
      <vt:lpstr>Set Union/Intersection/Difference</vt:lpstr>
      <vt:lpstr>Cartesian Product</vt:lpstr>
      <vt:lpstr>Cartesian Product</vt:lpstr>
      <vt:lpstr>Joins</vt:lpstr>
      <vt:lpstr>Lookup</vt:lpstr>
      <vt:lpstr>Pivot</vt:lpstr>
      <vt:lpstr>Operations on Datasets</vt:lpstr>
      <vt:lpstr>Recap</vt:lpstr>
      <vt:lpstr>Questions</vt:lpstr>
      <vt:lpstr>CMSC424: Database Design  Module: NoSQL; Big Data Systems</vt:lpstr>
      <vt:lpstr>Parallel and Distributed Architectures</vt:lpstr>
      <vt:lpstr>Parallel Architectures</vt:lpstr>
      <vt:lpstr>Parallel Architectures</vt:lpstr>
      <vt:lpstr>Parallel Architectures</vt:lpstr>
      <vt:lpstr>Parallel Systems</vt:lpstr>
      <vt:lpstr>Speed-Up and Scale-Up</vt:lpstr>
      <vt:lpstr>Factors Limiting Speedup and Scaleup</vt:lpstr>
      <vt:lpstr>What about “Distributed” Systems?</vt:lpstr>
      <vt:lpstr>Parallel or Distributed Systems</vt:lpstr>
      <vt:lpstr>Data Partitioning</vt:lpstr>
      <vt:lpstr>Data Replication</vt:lpstr>
      <vt:lpstr>Data Sharding + Replication</vt:lpstr>
      <vt:lpstr>Failures</vt:lpstr>
      <vt:lpstr>CMSC424: Database Design  Module: NoSQL; Big Data Systems</vt:lpstr>
      <vt:lpstr>Parallelizing Operations</vt:lpstr>
      <vt:lpstr>Setup</vt:lpstr>
      <vt:lpstr>Parallel Sort</vt:lpstr>
      <vt:lpstr>Parallel Sort</vt:lpstr>
      <vt:lpstr>Parallel Sort</vt:lpstr>
      <vt:lpstr>Parallel Join</vt:lpstr>
      <vt:lpstr>Hash-based Parallel Join</vt:lpstr>
      <vt:lpstr>Hash-based Parallel Join</vt:lpstr>
      <vt:lpstr>Fragment-and-Replicate Join</vt:lpstr>
      <vt:lpstr>Asymmetric Fragment and Replicate</vt:lpstr>
      <vt:lpstr>Grouping/Aggregation</vt:lpstr>
      <vt:lpstr>Scenario 1: Small # of Groups + Reduce</vt:lpstr>
      <vt:lpstr>Scenario 2: Large # of Groups + Reduce</vt:lpstr>
      <vt:lpstr>Scenario 3: Large # of Groups + No Reduce</vt:lpstr>
      <vt:lpstr>Other Relational Operations</vt:lpstr>
      <vt:lpstr>Other Relational Operations (Cont.)</vt:lpstr>
      <vt:lpstr>CMSC424: Database Design  Module: NoSQL; Big Data Systems</vt:lpstr>
      <vt:lpstr>Apache Spark</vt:lpstr>
      <vt:lpstr>Spark</vt:lpstr>
      <vt:lpstr>Resilient Distributed Dataset (RDD)</vt:lpstr>
      <vt:lpstr>Spark</vt:lpstr>
      <vt:lpstr>Example Spark Program</vt:lpstr>
      <vt:lpstr>Spark</vt:lpstr>
      <vt:lpstr>Spark: Map</vt:lpstr>
      <vt:lpstr>Spark: flatMap</vt:lpstr>
      <vt:lpstr>Spark: groupByKey</vt:lpstr>
      <vt:lpstr>Spark: reduceByKey</vt:lpstr>
      <vt:lpstr>Spark: join</vt:lpstr>
      <vt:lpstr>Spark: cogroup</vt:lpstr>
      <vt:lpstr>RDD Operations</vt:lpstr>
      <vt:lpstr>Dataframes Example</vt:lpstr>
      <vt:lpstr>Summary</vt:lpstr>
      <vt:lpstr>CMSC424: Database Design  Module: NoSQL; Big Data Systems</vt:lpstr>
      <vt:lpstr>Big Data; Storage Systems</vt:lpstr>
      <vt:lpstr>The MapReduce Paradigm</vt:lpstr>
      <vt:lpstr>MapReduce Framework</vt:lpstr>
      <vt:lpstr>MapReduce Framework</vt:lpstr>
      <vt:lpstr>Word Count Example</vt:lpstr>
      <vt:lpstr>MapReduce Framework: Word Count</vt:lpstr>
      <vt:lpstr>More Efficient Word Count</vt:lpstr>
      <vt:lpstr>Hadoop MapReduce</vt:lpstr>
      <vt:lpstr>CMSC424: Database Design  Module: NoSQL; Big Data Systems</vt:lpstr>
      <vt:lpstr>MongoDB: History 1</vt:lpstr>
      <vt:lpstr>MongoDB: History 2</vt:lpstr>
      <vt:lpstr>MongoDB: History 3</vt:lpstr>
      <vt:lpstr>MongoDB: History 4</vt:lpstr>
      <vt:lpstr>MongoDB Data Model </vt:lpstr>
      <vt:lpstr>MongoDB Data Model 2 </vt:lpstr>
      <vt:lpstr>MongoDB Query Language (MQL)</vt:lpstr>
      <vt:lpstr>Some MQL Principles : Dot (.) Notation</vt:lpstr>
      <vt:lpstr>Some MQL Principles : Dollar ($) Notation</vt:lpstr>
      <vt:lpstr>Retrieval Queries Template</vt:lpstr>
      <vt:lpstr>Retrieval Queries: Basic Queries</vt:lpstr>
      <vt:lpstr>Retrieval Queries: Nested Documents</vt:lpstr>
      <vt:lpstr>Retrieval Queries: Arrays</vt:lpstr>
      <vt:lpstr>Retrieval Queries: Arrays of Documents</vt:lpstr>
      <vt:lpstr>Retrieval Queries Template: Projection</vt:lpstr>
      <vt:lpstr>Retrieval Queries : Addendum</vt:lpstr>
      <vt:lpstr>Retrieval Queries: Summary</vt:lpstr>
      <vt:lpstr>What did we not cover?</vt:lpstr>
      <vt:lpstr>MongoDB Query Language (MQL)</vt:lpstr>
      <vt:lpstr>Aggregation Pipelines</vt:lpstr>
      <vt:lpstr>Next Set of Examples</vt:lpstr>
      <vt:lpstr>Grouping (with match/sort) Simple Example</vt:lpstr>
      <vt:lpstr>Grouping Syntax</vt:lpstr>
      <vt:lpstr>Multiple Attrib. Grouping Example</vt:lpstr>
      <vt:lpstr>Multiple Agg. Example</vt:lpstr>
      <vt:lpstr>Multiple Agg. with Vanilla Projection Example</vt:lpstr>
      <vt:lpstr>Multiple Agg. with Adv. Projection Example</vt:lpstr>
      <vt:lpstr>Advanced Projection vs. Vanilla Projection</vt:lpstr>
      <vt:lpstr>Aggregation Pipelines</vt:lpstr>
      <vt:lpstr>Unwinding Arrays</vt:lpstr>
      <vt:lpstr>Unwind: A Common Template</vt:lpstr>
      <vt:lpstr>Looking Up Other Collections</vt:lpstr>
      <vt:lpstr>Lookup… after some more projection</vt:lpstr>
      <vt:lpstr>Some Rules of Thumb when Writing Queries</vt:lpstr>
      <vt:lpstr>MongoDB Query Language (MQL)</vt:lpstr>
      <vt:lpstr>Update Queries: InsertMany</vt:lpstr>
      <vt:lpstr>Update Queries: UpdateMany</vt:lpstr>
      <vt:lpstr>Update Queries: UpdateMany 2</vt:lpstr>
      <vt:lpstr>MongoDB Internals</vt:lpstr>
      <vt:lpstr>MongoDB Internals</vt:lpstr>
      <vt:lpstr>MongoDB: Summary</vt:lpstr>
      <vt:lpstr>CMSC424: Database Design  Module: NoSQL; Big Data Systems</vt:lpstr>
      <vt:lpstr>Big Data Storage Options</vt:lpstr>
      <vt:lpstr>Distributed File Systems</vt:lpstr>
      <vt:lpstr>Hadoop File System Architecture</vt:lpstr>
      <vt:lpstr>Key-Value Storage Systems</vt:lpstr>
      <vt:lpstr>Key-Value Storage Systems</vt:lpstr>
      <vt:lpstr>MongoDB</vt:lpstr>
      <vt:lpstr>Apache Cassandra</vt:lpstr>
      <vt:lpstr>Neo4j</vt:lpstr>
      <vt:lpstr>Summary</vt:lpstr>
    </vt:vector>
  </TitlesOfParts>
  <Company>Lucent Technologies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7:  Relational Database Design</dc:title>
  <dc:creator>Marilyn Turnamian</dc:creator>
  <cp:lastModifiedBy>Amol Deshpande</cp:lastModifiedBy>
  <cp:revision>556</cp:revision>
  <cp:lastPrinted>1999-06-28T19:27:31Z</cp:lastPrinted>
  <dcterms:created xsi:type="dcterms:W3CDTF">2012-05-08T13:56:29Z</dcterms:created>
  <dcterms:modified xsi:type="dcterms:W3CDTF">2024-03-12T14:48:27Z</dcterms:modified>
</cp:coreProperties>
</file>